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2" r:id="rId14"/>
    <p:sldId id="267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4707-FB89-3D48-87F7-9A2DF7B663A8}" type="datetimeFigureOut">
              <a:rPr lang="en-US" smtClean="0"/>
              <a:pPr/>
              <a:t>5/1/2008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4707-FB89-3D48-87F7-9A2DF7B663A8}" type="datetimeFigureOut">
              <a:rPr lang="en-US" smtClean="0"/>
              <a:pPr/>
              <a:t>5/1/2008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A7BF-815E-2A47-B37E-3E878AC77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4707-FB89-3D48-87F7-9A2DF7B663A8}" type="datetimeFigureOut">
              <a:rPr lang="en-US" smtClean="0"/>
              <a:pPr/>
              <a:t>5/1/2008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BECC4707-FB89-3D48-87F7-9A2DF7B663A8}" type="datetimeFigureOut">
              <a:rPr lang="en-US" smtClean="0"/>
              <a:pPr/>
              <a:t>5/1/2008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A7BF-815E-2A47-B37E-3E878AC77C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BECC4707-FB89-3D48-87F7-9A2DF7B663A8}" type="datetimeFigureOut">
              <a:rPr lang="en-US" smtClean="0"/>
              <a:pPr/>
              <a:t>5/1/2008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A7BF-815E-2A47-B37E-3E878AC77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BECC4707-FB89-3D48-87F7-9A2DF7B663A8}" type="datetimeFigureOut">
              <a:rPr lang="en-US" smtClean="0"/>
              <a:pPr/>
              <a:t>5/1/2008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A7BF-815E-2A47-B37E-3E878AC77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4707-FB89-3D48-87F7-9A2DF7B663A8}" type="datetimeFigureOut">
              <a:rPr lang="en-US" smtClean="0"/>
              <a:pPr/>
              <a:t>5/1/2008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A7BF-815E-2A47-B37E-3E878AC77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4707-FB89-3D48-87F7-9A2DF7B663A8}" type="datetimeFigureOut">
              <a:rPr lang="en-US" smtClean="0"/>
              <a:pPr/>
              <a:t>5/1/2008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A7BF-815E-2A47-B37E-3E878AC77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4707-FB89-3D48-87F7-9A2DF7B663A8}" type="datetimeFigureOut">
              <a:rPr lang="en-US" smtClean="0"/>
              <a:pPr/>
              <a:t>5/1/2008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A7BF-815E-2A47-B37E-3E878AC77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4707-FB89-3D48-87F7-9A2DF7B663A8}" type="datetimeFigureOut">
              <a:rPr lang="en-US" smtClean="0"/>
              <a:pPr/>
              <a:t>5/1/2008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A7BF-815E-2A47-B37E-3E878AC77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4707-FB89-3D48-87F7-9A2DF7B663A8}" type="datetimeFigureOut">
              <a:rPr lang="en-US" smtClean="0"/>
              <a:pPr/>
              <a:t>5/1/2008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A7BF-815E-2A47-B37E-3E878AC77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4707-FB89-3D48-87F7-9A2DF7B663A8}" type="datetimeFigureOut">
              <a:rPr lang="en-US" smtClean="0"/>
              <a:pPr/>
              <a:t>5/1/2008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A7BF-815E-2A47-B37E-3E878AC77C3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4707-FB89-3D48-87F7-9A2DF7B663A8}" type="datetimeFigureOut">
              <a:rPr lang="en-US" smtClean="0"/>
              <a:pPr/>
              <a:t>5/1/2008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A7BF-815E-2A47-B37E-3E878AC77C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4707-FB89-3D48-87F7-9A2DF7B663A8}" type="datetimeFigureOut">
              <a:rPr lang="en-US" smtClean="0"/>
              <a:pPr/>
              <a:t>5/1/2008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A7BF-815E-2A47-B37E-3E878AC77C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4707-FB89-3D48-87F7-9A2DF7B663A8}" type="datetimeFigureOut">
              <a:rPr lang="en-US" smtClean="0"/>
              <a:pPr/>
              <a:t>5/1/2008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A7BF-815E-2A47-B37E-3E878AC77C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4707-FB89-3D48-87F7-9A2DF7B663A8}" type="datetimeFigureOut">
              <a:rPr lang="en-US" smtClean="0"/>
              <a:pPr/>
              <a:t>5/1/2008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A7BF-815E-2A47-B37E-3E878AC77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ECC4707-FB89-3D48-87F7-9A2DF7B663A8}" type="datetimeFigureOut">
              <a:rPr lang="en-US" smtClean="0"/>
              <a:pPr/>
              <a:t>5/1/2008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93DA7BF-815E-2A47-B37E-3E878AC77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Calculating the Lyapunov Exponent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latin typeface="Arial" charset="0"/>
              </a:rPr>
              <a:t>Time Series Analysis of Human Gait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sz="3800" dirty="0" err="1" smtClean="0">
                <a:solidFill>
                  <a:schemeClr val="bg1"/>
                </a:solidFill>
                <a:latin typeface="+mj-lt"/>
              </a:rPr>
              <a:t>D</a:t>
            </a:r>
            <a:r>
              <a:rPr lang="en-US" sz="3800" baseline="-25000" dirty="0" err="1" smtClean="0">
                <a:solidFill>
                  <a:schemeClr val="bg1"/>
                </a:solidFill>
                <a:latin typeface="+mj-lt"/>
              </a:rPr>
              <a:t>j</a:t>
            </a:r>
            <a:r>
              <a:rPr lang="en-US" sz="3800" dirty="0" err="1" smtClean="0">
                <a:solidFill>
                  <a:schemeClr val="bg1"/>
                </a:solidFill>
                <a:latin typeface="+mj-lt"/>
              </a:rPr>
              <a:t>(i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Two curve fitting models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two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j</a:t>
            </a:r>
            <a:r>
              <a:rPr lang="en-US" dirty="0" err="1" smtClean="0"/>
              <a:t>(i</a:t>
            </a:r>
            <a:r>
              <a:rPr lang="en-US" dirty="0" smtClean="0"/>
              <a:t>) algorithms</a:t>
            </a:r>
          </a:p>
          <a:p>
            <a:r>
              <a:rPr lang="en-US" dirty="0" err="1" smtClean="0"/>
              <a:t>d</a:t>
            </a:r>
            <a:r>
              <a:rPr lang="en-US" baseline="-25000" dirty="0" err="1" smtClean="0"/>
              <a:t>j</a:t>
            </a:r>
            <a:r>
              <a:rPr lang="en-US" dirty="0" err="1" smtClean="0"/>
              <a:t>(i</a:t>
            </a:r>
            <a:r>
              <a:rPr lang="en-US" dirty="0" smtClean="0"/>
              <a:t>) </a:t>
            </a:r>
            <a:r>
              <a:rPr lang="en-US" dirty="0" err="1" smtClean="0">
                <a:sym typeface="Symbol"/>
              </a:rPr>
              <a:t></a:t>
            </a:r>
            <a:r>
              <a:rPr lang="en-US" dirty="0" smtClean="0"/>
              <a:t> C</a:t>
            </a:r>
            <a:r>
              <a:rPr lang="en-US" baseline="-25000" dirty="0" smtClean="0"/>
              <a:t>j</a:t>
            </a:r>
            <a:r>
              <a:rPr lang="en-US" dirty="0" smtClean="0"/>
              <a:t>e</a:t>
            </a:r>
            <a:r>
              <a:rPr lang="en-US" baseline="30000" dirty="0" smtClean="0">
                <a:sym typeface="Symbol"/>
              </a:rPr>
              <a:t></a:t>
            </a:r>
            <a:r>
              <a:rPr lang="en-US" baseline="30000" dirty="0" smtClean="0"/>
              <a:t>1(i</a:t>
            </a:r>
            <a:r>
              <a:rPr lang="en-US" baseline="30000" dirty="0" smtClean="0">
                <a:sym typeface="Symbol"/>
              </a:rPr>
              <a:t></a:t>
            </a:r>
            <a:r>
              <a:rPr lang="en-US" baseline="30000" dirty="0" smtClean="0"/>
              <a:t>t)</a:t>
            </a:r>
          </a:p>
          <a:p>
            <a:r>
              <a:rPr lang="en-US" dirty="0" smtClean="0">
                <a:sym typeface="Wingdings"/>
              </a:rPr>
              <a:t>Linear Model</a:t>
            </a:r>
          </a:p>
          <a:p>
            <a:pPr lvl="1"/>
            <a:r>
              <a:rPr lang="en-US" dirty="0" smtClean="0">
                <a:sym typeface="Wingdings"/>
              </a:rPr>
              <a:t>Previous used fit</a:t>
            </a:r>
          </a:p>
          <a:p>
            <a:pPr lvl="1"/>
            <a:r>
              <a:rPr lang="en-US" dirty="0" smtClean="0">
                <a:sym typeface="Wingdings"/>
              </a:rPr>
              <a:t>Average the </a:t>
            </a:r>
            <a:r>
              <a:rPr lang="en-US" dirty="0" err="1" smtClean="0">
                <a:sym typeface="Wingdings"/>
              </a:rPr>
              <a:t>lnd</a:t>
            </a:r>
            <a:r>
              <a:rPr lang="en-US" baseline="-25000" dirty="0" err="1" smtClean="0">
                <a:sym typeface="Wingdings"/>
              </a:rPr>
              <a:t>j</a:t>
            </a:r>
            <a:r>
              <a:rPr lang="en-US" dirty="0" err="1" smtClean="0">
                <a:sym typeface="Wingdings"/>
              </a:rPr>
              <a:t>(i</a:t>
            </a:r>
            <a:r>
              <a:rPr lang="en-US" dirty="0" smtClean="0">
                <a:sym typeface="Wingdings"/>
              </a:rPr>
              <a:t>) for each </a:t>
            </a:r>
            <a:r>
              <a:rPr lang="en-US" dirty="0" err="1" smtClean="0">
                <a:sym typeface="Wingdings"/>
              </a:rPr>
              <a:t>i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err="1" smtClean="0"/>
              <a:t>lnd</a:t>
            </a:r>
            <a:r>
              <a:rPr lang="en-US" baseline="-25000" dirty="0" err="1" smtClean="0"/>
              <a:t>j</a:t>
            </a:r>
            <a:r>
              <a:rPr lang="en-US" dirty="0" err="1" smtClean="0"/>
              <a:t>(i</a:t>
            </a:r>
            <a:r>
              <a:rPr lang="en-US" dirty="0" smtClean="0"/>
              <a:t>) </a:t>
            </a:r>
            <a:r>
              <a:rPr lang="en-US" dirty="0" err="1" smtClean="0">
                <a:sym typeface="Symbol"/>
              </a:rPr>
              <a:t></a:t>
            </a:r>
            <a:r>
              <a:rPr lang="en-US" dirty="0" err="1" smtClean="0"/>
              <a:t>lnC</a:t>
            </a:r>
            <a:r>
              <a:rPr lang="en-US" baseline="-25000" dirty="0" err="1" smtClean="0"/>
              <a:t>j</a:t>
            </a:r>
            <a:r>
              <a:rPr lang="en-US" dirty="0" smtClean="0"/>
              <a:t>+ </a:t>
            </a:r>
            <a:r>
              <a:rPr lang="en-US" dirty="0" smtClean="0">
                <a:sym typeface="Symbol"/>
              </a:rPr>
              <a:t></a:t>
            </a:r>
            <a:r>
              <a:rPr lang="en-US" baseline="-25000" dirty="0" smtClean="0"/>
              <a:t>1</a:t>
            </a:r>
            <a:r>
              <a:rPr lang="en-US" dirty="0" smtClean="0"/>
              <a:t>(i</a:t>
            </a:r>
            <a:r>
              <a:rPr lang="en-US" dirty="0" smtClean="0">
                <a:sym typeface="Symbol"/>
              </a:rPr>
              <a:t></a:t>
            </a:r>
            <a:r>
              <a:rPr lang="en-US" dirty="0" smtClean="0"/>
              <a:t>t)</a:t>
            </a:r>
            <a:r>
              <a:rPr lang="en-US" dirty="0" smtClean="0">
                <a:sym typeface="Wingdings"/>
              </a:rPr>
              <a:t/>
            </a:r>
            <a:br>
              <a:rPr lang="en-US" dirty="0" smtClean="0">
                <a:sym typeface="Wingdings"/>
              </a:rPr>
            </a:b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Double Exponential Model</a:t>
            </a:r>
          </a:p>
          <a:p>
            <a:pPr lvl="1"/>
            <a:r>
              <a:rPr lang="en-US" dirty="0" smtClean="0">
                <a:sym typeface="Wingdings"/>
              </a:rPr>
              <a:t>Experimental Model</a:t>
            </a:r>
          </a:p>
          <a:p>
            <a:pPr lvl="1"/>
            <a:r>
              <a:rPr lang="en-US" dirty="0" smtClean="0">
                <a:sym typeface="Wingdings"/>
              </a:rPr>
              <a:t>Average of </a:t>
            </a:r>
            <a:r>
              <a:rPr lang="en-US" dirty="0" err="1" smtClean="0">
                <a:sym typeface="Wingdings"/>
              </a:rPr>
              <a:t>d</a:t>
            </a:r>
            <a:r>
              <a:rPr lang="en-US" baseline="-25000" dirty="0" err="1" smtClean="0">
                <a:sym typeface="Wingdings"/>
              </a:rPr>
              <a:t>j</a:t>
            </a:r>
            <a:r>
              <a:rPr lang="en-US" dirty="0" err="1" smtClean="0">
                <a:sym typeface="Wingdings"/>
              </a:rPr>
              <a:t>(i</a:t>
            </a:r>
            <a:r>
              <a:rPr lang="en-US" dirty="0" smtClean="0">
                <a:sym typeface="Wingdings"/>
              </a:rPr>
              <a:t>) for each I</a:t>
            </a:r>
          </a:p>
          <a:p>
            <a:pPr lvl="1"/>
            <a:r>
              <a:rPr lang="en-US" dirty="0" err="1" smtClean="0"/>
              <a:t>d</a:t>
            </a:r>
            <a:r>
              <a:rPr lang="en-US" baseline="-25000" dirty="0" err="1" smtClean="0"/>
              <a:t>j</a:t>
            </a:r>
            <a:r>
              <a:rPr lang="en-US" dirty="0" err="1" smtClean="0"/>
              <a:t>(i</a:t>
            </a:r>
            <a:r>
              <a:rPr lang="en-US" dirty="0" smtClean="0"/>
              <a:t>) </a:t>
            </a:r>
            <a:r>
              <a:rPr lang="en-US" dirty="0" err="1" smtClean="0">
                <a:sym typeface="Symbol"/>
              </a:rPr>
              <a:t></a:t>
            </a:r>
            <a:r>
              <a:rPr lang="en-US" dirty="0" smtClean="0"/>
              <a:t> C</a:t>
            </a:r>
            <a:r>
              <a:rPr lang="en-US" baseline="-25000" dirty="0" smtClean="0"/>
              <a:t>j</a:t>
            </a:r>
            <a:r>
              <a:rPr lang="en-US" dirty="0" smtClean="0"/>
              <a:t>e</a:t>
            </a:r>
            <a:r>
              <a:rPr lang="en-US" baseline="30000" dirty="0" smtClean="0">
                <a:sym typeface="Symbol"/>
              </a:rPr>
              <a:t></a:t>
            </a:r>
            <a:r>
              <a:rPr lang="en-US" baseline="30000" dirty="0" smtClean="0"/>
              <a:t>1(i</a:t>
            </a:r>
            <a:r>
              <a:rPr lang="en-US" baseline="30000" dirty="0" smtClean="0">
                <a:sym typeface="Symbol"/>
              </a:rPr>
              <a:t></a:t>
            </a:r>
            <a:r>
              <a:rPr lang="en-US" baseline="30000" dirty="0" smtClean="0"/>
              <a:t>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Curve 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Model</a:t>
            </a:r>
          </a:p>
          <a:p>
            <a:pPr lvl="1"/>
            <a:r>
              <a:rPr lang="en-US" dirty="0" err="1" smtClean="0"/>
              <a:t>lnd</a:t>
            </a:r>
            <a:r>
              <a:rPr lang="en-US" baseline="-25000" dirty="0" err="1" smtClean="0"/>
              <a:t>j</a:t>
            </a:r>
            <a:r>
              <a:rPr lang="en-US" dirty="0" err="1" smtClean="0"/>
              <a:t>(i</a:t>
            </a:r>
            <a:r>
              <a:rPr lang="en-US" dirty="0" smtClean="0"/>
              <a:t>) </a:t>
            </a:r>
            <a:r>
              <a:rPr lang="en-US" dirty="0" err="1" smtClean="0">
                <a:sym typeface="Symbol"/>
              </a:rPr>
              <a:t></a:t>
            </a:r>
            <a:r>
              <a:rPr lang="en-US" dirty="0" err="1" smtClean="0"/>
              <a:t>lnC</a:t>
            </a:r>
            <a:r>
              <a:rPr lang="en-US" baseline="-25000" dirty="0" err="1" smtClean="0"/>
              <a:t>j</a:t>
            </a:r>
            <a:r>
              <a:rPr lang="en-US" dirty="0" smtClean="0"/>
              <a:t>+ </a:t>
            </a:r>
            <a:r>
              <a:rPr lang="en-US" dirty="0" smtClean="0">
                <a:sym typeface="Symbol"/>
              </a:rPr>
              <a:t></a:t>
            </a:r>
            <a:r>
              <a:rPr lang="en-US" baseline="-25000" dirty="0" smtClean="0"/>
              <a:t>1</a:t>
            </a:r>
            <a:r>
              <a:rPr lang="en-US" dirty="0" smtClean="0"/>
              <a:t>(i</a:t>
            </a:r>
            <a:r>
              <a:rPr lang="en-US" dirty="0" smtClean="0">
                <a:sym typeface="Symbol"/>
              </a:rPr>
              <a:t></a:t>
            </a:r>
            <a:r>
              <a:rPr lang="en-US" dirty="0" smtClean="0"/>
              <a:t>t)</a:t>
            </a:r>
          </a:p>
          <a:p>
            <a:pPr lvl="1"/>
            <a:r>
              <a:rPr lang="en-US" dirty="0" smtClean="0"/>
              <a:t>Calculates two linear fits</a:t>
            </a:r>
          </a:p>
          <a:p>
            <a:pPr lvl="2"/>
            <a:r>
              <a:rPr lang="en-US" dirty="0" smtClean="0"/>
              <a:t>short term: 0 – 1 stride</a:t>
            </a:r>
          </a:p>
          <a:p>
            <a:pPr lvl="2"/>
            <a:r>
              <a:rPr lang="en-US" dirty="0" smtClean="0"/>
              <a:t>long term: 4 – 10 stride</a:t>
            </a:r>
          </a:p>
          <a:p>
            <a:r>
              <a:rPr lang="en-US" dirty="0" smtClean="0"/>
              <a:t>Double Exponential Model</a:t>
            </a:r>
          </a:p>
          <a:p>
            <a:pPr lvl="1"/>
            <a:r>
              <a:rPr lang="en-US" dirty="0" err="1" smtClean="0"/>
              <a:t>d</a:t>
            </a:r>
            <a:r>
              <a:rPr lang="en-US" baseline="-25000" dirty="0" err="1" smtClean="0"/>
              <a:t>j</a:t>
            </a:r>
            <a:r>
              <a:rPr lang="en-US" dirty="0" err="1" smtClean="0"/>
              <a:t>(i</a:t>
            </a:r>
            <a:r>
              <a:rPr lang="en-US" dirty="0" smtClean="0"/>
              <a:t>) </a:t>
            </a:r>
            <a:r>
              <a:rPr lang="en-US" dirty="0" err="1" smtClean="0">
                <a:sym typeface="Symbol"/>
              </a:rPr>
              <a:t></a:t>
            </a:r>
            <a:r>
              <a:rPr lang="en-US" dirty="0" smtClean="0"/>
              <a:t> A –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s</a:t>
            </a:r>
            <a:r>
              <a:rPr lang="en-US" dirty="0" err="1" smtClean="0"/>
              <a:t>e</a:t>
            </a:r>
            <a:r>
              <a:rPr lang="en-US" baseline="30000" dirty="0" err="1" smtClean="0"/>
              <a:t>-t/</a:t>
            </a:r>
            <a:r>
              <a:rPr lang="en-US" baseline="30000" dirty="0" err="1" smtClean="0">
                <a:sym typeface="Symbol"/>
              </a:rPr>
              <a:t></a:t>
            </a:r>
            <a:r>
              <a:rPr lang="en-US" baseline="30000" dirty="0" err="1" smtClean="0"/>
              <a:t>s</a:t>
            </a:r>
            <a:r>
              <a:rPr lang="en-US" dirty="0" smtClean="0"/>
              <a:t> –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L</a:t>
            </a:r>
            <a:r>
              <a:rPr lang="en-US" dirty="0" err="1" smtClean="0"/>
              <a:t>e</a:t>
            </a:r>
            <a:r>
              <a:rPr lang="en-US" baseline="30000" dirty="0" err="1" smtClean="0"/>
              <a:t>-t/</a:t>
            </a:r>
            <a:r>
              <a:rPr lang="en-US" baseline="30000" dirty="0" err="1" smtClean="0">
                <a:sym typeface="Symbol"/>
              </a:rPr>
              <a:t></a:t>
            </a:r>
            <a:endParaRPr lang="en-US" baseline="30000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Four unknown variables</a:t>
            </a:r>
          </a:p>
          <a:p>
            <a:pPr lvl="2"/>
            <a:r>
              <a:rPr lang="en-US" dirty="0" smtClean="0"/>
              <a:t>B</a:t>
            </a:r>
            <a:r>
              <a:rPr lang="en-US" baseline="-25000" dirty="0" smtClean="0"/>
              <a:t>s</a:t>
            </a:r>
            <a:r>
              <a:rPr lang="en-US" dirty="0" smtClean="0"/>
              <a:t> , B</a:t>
            </a:r>
            <a:r>
              <a:rPr lang="en-US" baseline="-25000" dirty="0" smtClean="0"/>
              <a:t>L</a:t>
            </a:r>
          </a:p>
          <a:p>
            <a:pPr lvl="2"/>
            <a:r>
              <a:rPr lang="en-US" dirty="0" err="1" smtClean="0">
                <a:sym typeface="Symbol"/>
              </a:rPr>
              <a:t></a:t>
            </a:r>
            <a:r>
              <a:rPr lang="en-US" baseline="-25000" dirty="0" err="1" smtClean="0"/>
              <a:t>s</a:t>
            </a:r>
            <a:r>
              <a:rPr lang="en-US" dirty="0" smtClean="0"/>
              <a:t> ,</a:t>
            </a:r>
            <a:r>
              <a:rPr lang="en-US" dirty="0" smtClean="0">
                <a:sym typeface="Symbol"/>
              </a:rPr>
              <a:t></a:t>
            </a:r>
            <a:r>
              <a:rPr lang="en-US" baseline="-25000" dirty="0" smtClean="0">
                <a:sym typeface="Symbol"/>
              </a:rPr>
              <a:t>L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9094" y="1492250"/>
            <a:ext cx="3268944" cy="3841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Curve Fitting</a:t>
            </a:r>
            <a:endParaRPr lang="en-US" dirty="0"/>
          </a:p>
        </p:txBody>
      </p:sp>
      <p:pic>
        <p:nvPicPr>
          <p:cNvPr id="4" name="Picture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209800"/>
            <a:ext cx="5236894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Curve 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General model</a:t>
            </a:r>
            <a:r>
              <a:rPr lang="en-US" sz="2000" dirty="0" smtClean="0"/>
              <a:t>:</a:t>
            </a:r>
            <a:br>
              <a:rPr lang="en-US" sz="2000" dirty="0" smtClean="0"/>
            </a:br>
            <a:r>
              <a:rPr lang="en-US" sz="2000" dirty="0" smtClean="0"/>
              <a:t>       f(x</a:t>
            </a:r>
            <a:r>
              <a:rPr lang="en-US" sz="2000" dirty="0" smtClean="0"/>
              <a:t>) = a-</a:t>
            </a:r>
            <a:r>
              <a:rPr lang="en-US" sz="2000" dirty="0" err="1" smtClean="0"/>
              <a:t>bs</a:t>
            </a:r>
            <a:r>
              <a:rPr lang="en-US" sz="2000" dirty="0" smtClean="0"/>
              <a:t>*exp(-x/</a:t>
            </a:r>
            <a:r>
              <a:rPr lang="en-US" sz="2000" dirty="0" err="1" smtClean="0"/>
              <a:t>ts</a:t>
            </a:r>
            <a:r>
              <a:rPr lang="en-US" sz="2000" dirty="0" smtClean="0"/>
              <a:t>)-</a:t>
            </a:r>
            <a:r>
              <a:rPr lang="en-US" sz="2000" dirty="0" err="1" smtClean="0"/>
              <a:t>bl</a:t>
            </a:r>
            <a:r>
              <a:rPr lang="en-US" sz="2000" dirty="0" smtClean="0"/>
              <a:t>*exp(-x/</a:t>
            </a:r>
            <a:r>
              <a:rPr lang="en-US" sz="2000" dirty="0" err="1" smtClean="0"/>
              <a:t>tl</a:t>
            </a:r>
            <a:r>
              <a:rPr lang="en-US" sz="2000" dirty="0" smtClean="0"/>
              <a:t>)</a:t>
            </a:r>
          </a:p>
          <a:p>
            <a:pPr>
              <a:buNone/>
            </a:pPr>
            <a:r>
              <a:rPr lang="en-US" sz="2000" dirty="0" smtClean="0"/>
              <a:t>Coefficients (with 95% confidence bounds</a:t>
            </a:r>
            <a:r>
              <a:rPr lang="en-US" sz="2000" dirty="0" smtClean="0"/>
              <a:t>):</a:t>
            </a:r>
            <a:br>
              <a:rPr lang="en-US" sz="2000" dirty="0" smtClean="0"/>
            </a:br>
            <a:r>
              <a:rPr lang="en-US" sz="2000" dirty="0" smtClean="0"/>
              <a:t>       a =       145.9  (145.7, 146)</a:t>
            </a:r>
            <a:br>
              <a:rPr lang="en-US" sz="2000" dirty="0" smtClean="0"/>
            </a:br>
            <a:r>
              <a:rPr lang="en-US" sz="2000" dirty="0" smtClean="0"/>
              <a:t>       </a:t>
            </a:r>
            <a:r>
              <a:rPr lang="en-US" sz="2000" dirty="0" err="1" smtClean="0"/>
              <a:t>bl</a:t>
            </a:r>
            <a:r>
              <a:rPr lang="en-US" sz="2000" dirty="0" smtClean="0"/>
              <a:t> =       56.69  (55.93, 57.45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r>
              <a:rPr lang="en-US" sz="2000" dirty="0" smtClean="0"/>
              <a:t>       </a:t>
            </a:r>
            <a:r>
              <a:rPr lang="en-US" sz="2000" dirty="0" err="1" smtClean="0"/>
              <a:t>bs</a:t>
            </a:r>
            <a:r>
              <a:rPr lang="en-US" sz="2000" dirty="0" smtClean="0"/>
              <a:t> =       60.32  (58.33, 62.32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r>
              <a:rPr lang="en-US" sz="2000" dirty="0" smtClean="0"/>
              <a:t>       </a:t>
            </a:r>
            <a:r>
              <a:rPr lang="en-US" sz="2000" dirty="0" err="1" smtClean="0"/>
              <a:t>tl</a:t>
            </a:r>
            <a:r>
              <a:rPr lang="en-US" sz="2000" dirty="0" smtClean="0"/>
              <a:t> =       203.8  (199.8, 207.7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r>
              <a:rPr lang="en-US" sz="2000" dirty="0" smtClean="0"/>
              <a:t>       </a:t>
            </a:r>
            <a:r>
              <a:rPr lang="en-US" sz="2000" dirty="0" err="1" smtClean="0"/>
              <a:t>ts</a:t>
            </a:r>
            <a:r>
              <a:rPr lang="en-US" sz="2000" dirty="0" smtClean="0"/>
              <a:t> =        10.8  (10.15, 11.45)</a:t>
            </a:r>
          </a:p>
          <a:p>
            <a:pPr>
              <a:buNone/>
            </a:pPr>
            <a:r>
              <a:rPr lang="en-US" sz="2000" dirty="0" smtClean="0"/>
              <a:t>Goodness </a:t>
            </a:r>
            <a:r>
              <a:rPr lang="en-US" sz="2000" dirty="0" smtClean="0"/>
              <a:t>of fit</a:t>
            </a:r>
            <a:r>
              <a:rPr lang="en-US" sz="2000" dirty="0" smtClean="0"/>
              <a:t>:</a:t>
            </a:r>
            <a:br>
              <a:rPr lang="en-US" sz="2000" dirty="0" smtClean="0"/>
            </a:br>
            <a:r>
              <a:rPr lang="en-US" sz="2000" dirty="0" smtClean="0"/>
              <a:t>  </a:t>
            </a:r>
            <a:r>
              <a:rPr lang="en-US" sz="2000" dirty="0" smtClean="0"/>
              <a:t>SSE: </a:t>
            </a:r>
            <a:r>
              <a:rPr lang="en-US" sz="2000" dirty="0" smtClean="0"/>
              <a:t>4809</a:t>
            </a:r>
            <a:br>
              <a:rPr lang="en-US" sz="2000" dirty="0" smtClean="0"/>
            </a:br>
            <a:r>
              <a:rPr lang="en-US" sz="2000" dirty="0" smtClean="0"/>
              <a:t>  </a:t>
            </a:r>
            <a:r>
              <a:rPr lang="en-US" sz="2000" dirty="0" smtClean="0"/>
              <a:t>R-square: </a:t>
            </a:r>
            <a:r>
              <a:rPr lang="en-US" sz="2000" dirty="0" smtClean="0"/>
              <a:t>0.9854</a:t>
            </a:r>
            <a:br>
              <a:rPr lang="en-US" sz="2000" dirty="0" smtClean="0"/>
            </a:br>
            <a:r>
              <a:rPr lang="en-US" sz="2000" dirty="0" smtClean="0"/>
              <a:t>  </a:t>
            </a:r>
            <a:r>
              <a:rPr lang="en-US" sz="2000" dirty="0" smtClean="0"/>
              <a:t>Adjusted R-square: </a:t>
            </a:r>
            <a:r>
              <a:rPr lang="en-US" sz="2000" dirty="0" smtClean="0"/>
              <a:t>0.9853</a:t>
            </a:r>
            <a:br>
              <a:rPr lang="en-US" sz="2000" dirty="0" smtClean="0"/>
            </a:br>
            <a:r>
              <a:rPr lang="en-US" sz="2000" dirty="0" smtClean="0"/>
              <a:t>  </a:t>
            </a:r>
            <a:r>
              <a:rPr lang="en-US" sz="2000" dirty="0" smtClean="0"/>
              <a:t>RMSE: 1.794</a:t>
            </a:r>
            <a:endParaRPr 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 Demo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583487" cy="1362075"/>
          </a:xfrm>
        </p:spPr>
        <p:txBody>
          <a:bodyPr/>
          <a:lstStyle/>
          <a:p>
            <a:r>
              <a:rPr lang="en-US" dirty="0" smtClean="0"/>
              <a:t>Reverse Dynamics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76400"/>
            <a:ext cx="8077199" cy="43434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We are using an </a:t>
            </a:r>
            <a:r>
              <a:rPr lang="en-US" dirty="0" smtClean="0"/>
              <a:t>approximation scheme to compute the Lyapunov exponent.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Using embedding dimension </a:t>
            </a:r>
            <a:r>
              <a:rPr lang="en-US" i="1" dirty="0" smtClean="0">
                <a:solidFill>
                  <a:schemeClr val="bg1"/>
                </a:solidFill>
              </a:rPr>
              <a:t>m</a:t>
            </a:r>
            <a:r>
              <a:rPr lang="en-US" dirty="0" smtClean="0">
                <a:solidFill>
                  <a:schemeClr val="bg1"/>
                </a:solidFill>
              </a:rPr>
              <a:t> leads to </a:t>
            </a:r>
            <a:r>
              <a:rPr lang="en-US" i="1" dirty="0" smtClean="0">
                <a:solidFill>
                  <a:schemeClr val="bg1"/>
                </a:solidFill>
              </a:rPr>
              <a:t>m</a:t>
            </a:r>
            <a:r>
              <a:rPr lang="en-US" dirty="0" smtClean="0">
                <a:solidFill>
                  <a:schemeClr val="bg1"/>
                </a:solidFill>
              </a:rPr>
              <a:t> Lyapunov exponents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Spurious exponents</a:t>
            </a:r>
          </a:p>
          <a:p>
            <a:r>
              <a:rPr lang="en-US" dirty="0" smtClean="0"/>
              <a:t>Reverse dynamics can be used to identify spurious exponents.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3733800"/>
          <a:ext cx="6629400" cy="2438400"/>
        </p:xfrm>
        <a:graphic>
          <a:graphicData uri="http://schemas.openxmlformats.org/drawingml/2006/table">
            <a:tbl>
              <a:tblPr/>
              <a:tblGrid>
                <a:gridCol w="962090"/>
                <a:gridCol w="1127449"/>
                <a:gridCol w="962090"/>
                <a:gridCol w="1157514"/>
                <a:gridCol w="1157514"/>
                <a:gridCol w="1262743"/>
              </a:tblGrid>
              <a:tr h="38956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Book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74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Hip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Knee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Ankle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56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88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Normal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Short-term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0.0311652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0.0345363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0.0241968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8856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Long-term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0.00133618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0.0015417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0.00102537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8856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88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Reverse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Short-term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0.0305798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0.0352694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0.0276853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8856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Long-term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0.00169744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0.00172776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0.000978649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86600" y="3988475"/>
            <a:ext cx="1676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Results show </a:t>
            </a:r>
            <a:r>
              <a:rPr lang="en-US" dirty="0" smtClean="0">
                <a:solidFill>
                  <a:schemeClr val="bg1"/>
                </a:solidFill>
              </a:rPr>
              <a:t>we have </a:t>
            </a:r>
            <a:r>
              <a:rPr lang="en-US" dirty="0" smtClean="0">
                <a:solidFill>
                  <a:schemeClr val="bg1"/>
                </a:solidFill>
              </a:rPr>
              <a:t>the same exponents under normal and reverse </a:t>
            </a:r>
            <a:r>
              <a:rPr lang="en-US" dirty="0" smtClean="0">
                <a:solidFill>
                  <a:schemeClr val="bg1"/>
                </a:solidFill>
              </a:rPr>
              <a:t>dynamics.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33362"/>
            <a:ext cx="8382000" cy="904875"/>
          </a:xfrm>
        </p:spPr>
        <p:txBody>
          <a:bodyPr/>
          <a:lstStyle/>
          <a:p>
            <a:r>
              <a:rPr lang="en-US" sz="4300" dirty="0" smtClean="0"/>
              <a:t>Conclusion &amp; Acknowledgments</a:t>
            </a:r>
            <a:endParaRPr lang="en-US" sz="43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752600"/>
            <a:ext cx="8534400" cy="45720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Updates to </a:t>
            </a:r>
            <a:r>
              <a:rPr lang="en-US" dirty="0" smtClean="0"/>
              <a:t>the graphical user interface (GUI)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Methods to </a:t>
            </a:r>
            <a:r>
              <a:rPr lang="en-US" dirty="0" smtClean="0">
                <a:solidFill>
                  <a:schemeClr val="bg1"/>
                </a:solidFill>
              </a:rPr>
              <a:t>updating both the single and double exponential, accompanied with a study on </a:t>
            </a:r>
            <a:endParaRPr lang="en-US" dirty="0" smtClean="0">
              <a:solidFill>
                <a:schemeClr val="bg1"/>
              </a:solidFill>
            </a:endParaRP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Reverse Dynamics was established.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Implementing the </a:t>
            </a:r>
            <a:r>
              <a:rPr lang="en-US" dirty="0" smtClean="0"/>
              <a:t>single and double exponential </a:t>
            </a:r>
            <a:r>
              <a:rPr lang="en-US" dirty="0" smtClean="0"/>
              <a:t>models in </a:t>
            </a:r>
            <a:r>
              <a:rPr lang="en-US" dirty="0" smtClean="0"/>
              <a:t>the GUI were not completed this could be added as a further update to the GUI.</a:t>
            </a:r>
          </a:p>
          <a:p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 smtClean="0"/>
              <a:t>would like to thank Professor Li </a:t>
            </a:r>
            <a:r>
              <a:rPr lang="en-US" dirty="0" err="1" smtClean="0"/>
              <a:t>Li</a:t>
            </a:r>
            <a:r>
              <a:rPr lang="en-US" dirty="0" smtClean="0"/>
              <a:t>, Professor Lee Hong, Brad Manor, Alvaro </a:t>
            </a:r>
            <a:r>
              <a:rPr lang="en-US" dirty="0" smtClean="0"/>
              <a:t>Guevara, and </a:t>
            </a:r>
            <a:r>
              <a:rPr lang="en-US" dirty="0" smtClean="0"/>
              <a:t>Professor </a:t>
            </a:r>
            <a:r>
              <a:rPr lang="en-US" dirty="0" err="1" smtClean="0"/>
              <a:t>Wolenski</a:t>
            </a:r>
            <a:r>
              <a:rPr lang="en-US" dirty="0" smtClean="0"/>
              <a:t> for all of their helpful comments and advice over the course of </a:t>
            </a:r>
            <a:r>
              <a:rPr lang="en-US" dirty="0" smtClean="0"/>
              <a:t>the semester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Biological Significance</a:t>
            </a:r>
          </a:p>
          <a:p>
            <a:r>
              <a:rPr lang="en-US" dirty="0" smtClean="0"/>
              <a:t>Algorithm to Lyapunov Exponent</a:t>
            </a:r>
          </a:p>
          <a:p>
            <a:pPr lvl="1"/>
            <a:r>
              <a:rPr lang="en-US" dirty="0" smtClean="0"/>
              <a:t>Reconstruction</a:t>
            </a:r>
          </a:p>
          <a:p>
            <a:pPr lvl="1"/>
            <a:r>
              <a:rPr lang="en-US" dirty="0" smtClean="0"/>
              <a:t>Nearest Neighbor</a:t>
            </a:r>
          </a:p>
          <a:p>
            <a:pPr lvl="1"/>
            <a:r>
              <a:rPr lang="en-US" dirty="0" err="1" smtClean="0"/>
              <a:t>D</a:t>
            </a:r>
            <a:r>
              <a:rPr lang="en-US" baseline="-25000" dirty="0" err="1" smtClean="0"/>
              <a:t>j</a:t>
            </a:r>
            <a:r>
              <a:rPr lang="en-US" dirty="0" err="1" smtClean="0"/>
              <a:t>(i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Curve Fitting</a:t>
            </a:r>
          </a:p>
          <a:p>
            <a:pPr lvl="1"/>
            <a:r>
              <a:rPr lang="en-US" dirty="0" smtClean="0"/>
              <a:t>GUI</a:t>
            </a:r>
          </a:p>
          <a:p>
            <a:r>
              <a:rPr lang="en-US" dirty="0" smtClean="0"/>
              <a:t>Reverse Dynamics</a:t>
            </a:r>
          </a:p>
          <a:p>
            <a:r>
              <a:rPr lang="en-US" dirty="0" smtClean="0"/>
              <a:t>Conclusion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r>
              <a:rPr lang="en-US" dirty="0" smtClean="0"/>
              <a:t>What is Peripheral Neuropathy?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latin typeface="Baskerville Old Face" pitchFamily="18" charset="0"/>
              </a:rPr>
              <a:t>Peripheral </a:t>
            </a:r>
            <a:r>
              <a:rPr lang="en-US" dirty="0" smtClean="0">
                <a:latin typeface="Baskerville Old Face" pitchFamily="18" charset="0"/>
              </a:rPr>
              <a:t>neuropathy is </a:t>
            </a:r>
            <a:r>
              <a:rPr lang="en-US" dirty="0" smtClean="0">
                <a:latin typeface="Baskerville Old Face" pitchFamily="18" charset="0"/>
              </a:rPr>
              <a:t>a progressive deterioration of peripheral sensory nerves in the distal extremities.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Baskerville Old Face" pitchFamily="18" charset="0"/>
              </a:rPr>
              <a:t>Affects more than 20 Million Americans.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Baskerville Old Face" pitchFamily="18" charset="0"/>
              </a:rPr>
              <a:t>Symptoms: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Baskerville Old Face" pitchFamily="18" charset="0"/>
              </a:rPr>
              <a:t>Muscle weakness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Baskerville Old Face" pitchFamily="18" charset="0"/>
              </a:rPr>
              <a:t>Cramps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Baskerville Old Face"/>
                <a:cs typeface="Baskerville Old Face"/>
              </a:rPr>
              <a:t>Fasciculation i.e. muscle twitches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Baskerville Old Face" pitchFamily="18" charset="0"/>
              </a:rPr>
              <a:t>Muscle Loss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Baskerville Old Face" pitchFamily="18" charset="0"/>
              </a:rPr>
              <a:t>Bone Degeneration</a:t>
            </a:r>
          </a:p>
          <a:p>
            <a:pPr lvl="1">
              <a:buFont typeface="Arial" pitchFamily="34" charset="0"/>
              <a:buChar char="•"/>
            </a:pPr>
            <a:endParaRPr lang="en-US" dirty="0">
              <a:latin typeface="Baskerville Old Face" pitchFamily="18" charset="0"/>
            </a:endParaRPr>
          </a:p>
        </p:txBody>
      </p:sp>
      <p:pic>
        <p:nvPicPr>
          <p:cNvPr id="7" name="Picture 6" descr="PlantarNerves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2514600"/>
            <a:ext cx="2151379" cy="419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A number of factors can cause neuropathies:</a:t>
            </a:r>
          </a:p>
          <a:p>
            <a:r>
              <a:rPr lang="en-US" b="1" dirty="0" smtClean="0"/>
              <a:t>Trauma </a:t>
            </a:r>
            <a:r>
              <a:rPr lang="en-US" b="1" dirty="0" smtClean="0"/>
              <a:t>or pressure on the nerve</a:t>
            </a:r>
            <a:r>
              <a:rPr lang="en-US" b="1" dirty="0" smtClean="0"/>
              <a:t>.</a:t>
            </a:r>
            <a:endParaRPr lang="en-US" dirty="0" smtClean="0"/>
          </a:p>
          <a:p>
            <a:r>
              <a:rPr lang="en-US" b="1" dirty="0" smtClean="0"/>
              <a:t>Diabetes.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Vitamin deficiencies.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Alcoholism.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Autoimmune diseases.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Other diseases.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Inherited disorders.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Exposure to </a:t>
            </a:r>
            <a:r>
              <a:rPr lang="en-US" b="1" dirty="0" smtClean="0"/>
              <a:t>poisons.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askerville Old Face" pitchFamily="18" charset="0"/>
              </a:rPr>
              <a:t>Why is this being researched?</a:t>
            </a:r>
          </a:p>
        </p:txBody>
      </p:sp>
      <p:sp>
        <p:nvSpPr>
          <p:cNvPr id="6" name="Subtitle 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latin typeface="Baskerville Old Face" pitchFamily="18" charset="0"/>
              </a:rPr>
              <a:t>Studying human gait of affected and non-affected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Baskerville Old Face" pitchFamily="18" charset="0"/>
              </a:rPr>
              <a:t>Pinpoint the problem areas by comparing both data sets.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Baskerville Old Face" pitchFamily="18" charset="0"/>
              </a:rPr>
              <a:t>Learning what parts </a:t>
            </a:r>
            <a:r>
              <a:rPr lang="en-US" dirty="0" smtClean="0">
                <a:latin typeface="Baskerville Old Face" pitchFamily="18" charset="0"/>
              </a:rPr>
              <a:t>of the body are malfunctioning could help treat peripheral neuropathy.  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latin typeface="Baskerville Old Face" pitchFamily="18" charset="0"/>
              </a:rPr>
              <a:t>General contributions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Baskerville Old Face" pitchFamily="18" charset="0"/>
              </a:rPr>
              <a:t>Accurately measuring stability in human gait could lead to possible prevention of future accidents.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Baskerville Old Face" pitchFamily="18" charset="0"/>
              </a:rPr>
              <a:t>Data Collection Process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latin typeface="Baskerville Old Face" pitchFamily="18" charset="0"/>
              </a:rPr>
              <a:t>Patients has reflective sensors adhered to anatomical landmarks on the outside of the legs, arms, and head.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latin typeface="Baskerville Old Face" pitchFamily="18" charset="0"/>
              </a:rPr>
              <a:t>Starts walking on treadmill within the range of infrared cameras.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latin typeface="Baskerville Old Face" pitchFamily="18" charset="0"/>
              </a:rPr>
              <a:t>Steady walking on treadmill for approximately 80 seconds.	</a:t>
            </a:r>
          </a:p>
          <a:p>
            <a:pPr marL="1154430" lvl="2" indent="-514350">
              <a:buNone/>
            </a:pPr>
            <a:r>
              <a:rPr lang="en-US" sz="2200" dirty="0" smtClean="0">
                <a:latin typeface="Baskerville Old Face" pitchFamily="18" charset="0"/>
              </a:rPr>
              <a:t>Captures 60 angles/second </a:t>
            </a:r>
          </a:p>
          <a:p>
            <a:pPr marL="1154430" lvl="2" indent="-514350">
              <a:buNone/>
            </a:pPr>
            <a:r>
              <a:rPr lang="en-US" sz="2200" dirty="0" smtClean="0">
                <a:latin typeface="Baskerville Old Face" pitchFamily="18" charset="0"/>
              </a:rPr>
              <a:t>Collects 4900 data points.</a:t>
            </a:r>
          </a:p>
        </p:txBody>
      </p:sp>
      <p:pic>
        <p:nvPicPr>
          <p:cNvPr id="9" name="Picture 8" descr="Gai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4038600"/>
            <a:ext cx="3581400" cy="2653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Reconstruction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idx="1"/>
          </p:nvPr>
        </p:nvSpPr>
        <p:spPr>
          <a:xfrm>
            <a:off x="457200" y="1478280"/>
            <a:ext cx="8229600" cy="530352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latin typeface="Baskerville Old Face" pitchFamily="18" charset="0"/>
              </a:rPr>
              <a:t>Important to properly capture dynamics of the system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Baskerville Old Face" pitchFamily="18" charset="0"/>
              </a:rPr>
              <a:t>i.e. position </a:t>
            </a:r>
            <a:r>
              <a:rPr lang="en-US" dirty="0" err="1" smtClean="0">
                <a:latin typeface="Baskerville Old Face" pitchFamily="18" charset="0"/>
                <a:sym typeface="Wingdings"/>
              </a:rPr>
              <a:t></a:t>
            </a:r>
            <a:r>
              <a:rPr lang="en-US" dirty="0" smtClean="0">
                <a:latin typeface="Baskerville Old Face" pitchFamily="18" charset="0"/>
                <a:sym typeface="Wingdings"/>
              </a:rPr>
              <a:t> velocity</a:t>
            </a:r>
            <a:endParaRPr lang="en-US" dirty="0" smtClean="0">
              <a:latin typeface="Baskerville Old Fac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Baskerville Old Face" pitchFamily="18" charset="0"/>
              </a:rPr>
              <a:t>Implemented Method of Delays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Baskerville Old Face" pitchFamily="18" charset="0"/>
              </a:rPr>
              <a:t>Embedding Dimension (</a:t>
            </a:r>
            <a:r>
              <a:rPr lang="en-US" dirty="0" err="1" smtClean="0">
                <a:latin typeface="Baskerville Old Face" pitchFamily="18" charset="0"/>
              </a:rPr>
              <a:t>n</a:t>
            </a:r>
            <a:r>
              <a:rPr lang="en-US" dirty="0" smtClean="0">
                <a:latin typeface="Baskerville Old Face" pitchFamily="18" charset="0"/>
              </a:rPr>
              <a:t>) –variables of the reconstruction (experimentally, dimension of 5 is suggested)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Baskerville Old Face" pitchFamily="18" charset="0"/>
              </a:rPr>
              <a:t>Lag (L)-number of consecutive vectors to skip for reconstruction</a:t>
            </a:r>
          </a:p>
          <a:p>
            <a:pPr>
              <a:buNone/>
            </a:pPr>
            <a:endParaRPr lang="en-US" dirty="0" smtClean="0">
              <a:latin typeface="Baskerville Old Face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239549"/>
            <a:ext cx="2482850" cy="246605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4239549"/>
            <a:ext cx="2462118" cy="246605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7750" y="4239549"/>
            <a:ext cx="2482850" cy="25679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Reconstruction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667000"/>
            <a:ext cx="3272227" cy="2362200"/>
          </a:xfrm>
          <a:prstGeom prst="rect">
            <a:avLst/>
          </a:prstGeom>
        </p:spPr>
      </p:pic>
      <p:pic>
        <p:nvPicPr>
          <p:cNvPr id="5" name="Picture 4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728773" y="2666999"/>
            <a:ext cx="3272227" cy="2368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Nearest Neighbor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2575" lvl="1" indent="-282575">
              <a:spcBef>
                <a:spcPts val="2000"/>
              </a:spcBef>
            </a:pPr>
            <a:r>
              <a:rPr lang="en-US" sz="2200" dirty="0" err="1" smtClean="0">
                <a:latin typeface="Baskerville Old Face"/>
                <a:cs typeface="Baskerville Old Face"/>
              </a:rPr>
              <a:t>d</a:t>
            </a:r>
            <a:r>
              <a:rPr lang="en-US" sz="2200" baseline="-25000" dirty="0" err="1" smtClean="0">
                <a:latin typeface="Baskerville Old Face"/>
                <a:cs typeface="Baskerville Old Face"/>
              </a:rPr>
              <a:t>j</a:t>
            </a:r>
            <a:r>
              <a:rPr lang="en-US" sz="2200" dirty="0" err="1" smtClean="0">
                <a:latin typeface="Baskerville Old Face"/>
                <a:cs typeface="Baskerville Old Face"/>
              </a:rPr>
              <a:t>(i</a:t>
            </a:r>
            <a:r>
              <a:rPr lang="en-US" sz="2200" dirty="0" smtClean="0">
                <a:latin typeface="Baskerville Old Face"/>
                <a:cs typeface="Baskerville Old Face"/>
              </a:rPr>
              <a:t>) = ||</a:t>
            </a:r>
            <a:r>
              <a:rPr lang="en-US" sz="2200" b="1" dirty="0" err="1" smtClean="0">
                <a:latin typeface="Baskerville Old Face"/>
                <a:cs typeface="Baskerville Old Face"/>
              </a:rPr>
              <a:t>X</a:t>
            </a:r>
            <a:r>
              <a:rPr lang="en-US" sz="2200" baseline="-25000" dirty="0" err="1" smtClean="0">
                <a:latin typeface="Baskerville Old Face"/>
                <a:cs typeface="Baskerville Old Face"/>
              </a:rPr>
              <a:t>j</a:t>
            </a:r>
            <a:r>
              <a:rPr lang="en-US" sz="2200" dirty="0" smtClean="0">
                <a:latin typeface="Baskerville Old Face"/>
                <a:cs typeface="Baskerville Old Face"/>
              </a:rPr>
              <a:t> – </a:t>
            </a:r>
            <a:r>
              <a:rPr lang="en-US" sz="2200" b="1" dirty="0" err="1" smtClean="0">
                <a:latin typeface="Baskerville Old Face"/>
                <a:cs typeface="Baskerville Old Face"/>
              </a:rPr>
              <a:t>X</a:t>
            </a:r>
            <a:r>
              <a:rPr lang="en-US" sz="2200" baseline="-25000" dirty="0" err="1" smtClean="0">
                <a:latin typeface="Baskerville Old Face"/>
                <a:cs typeface="Baskerville Old Face"/>
              </a:rPr>
              <a:t>j</a:t>
            </a:r>
            <a:r>
              <a:rPr lang="en-US" sz="2200" baseline="-25000" dirty="0" smtClean="0">
                <a:latin typeface="Baskerville Old Face"/>
                <a:cs typeface="Baskerville Old Face"/>
              </a:rPr>
              <a:t>’</a:t>
            </a:r>
            <a:r>
              <a:rPr lang="en-US" sz="2200" dirty="0" smtClean="0">
                <a:latin typeface="Baskerville Old Face"/>
                <a:cs typeface="Baskerville Old Face"/>
              </a:rPr>
              <a:t>||</a:t>
            </a:r>
          </a:p>
          <a:p>
            <a:r>
              <a:rPr lang="en-US" dirty="0" smtClean="0">
                <a:latin typeface="Baskerville Old Face"/>
                <a:cs typeface="Baskerville Old Face"/>
              </a:rPr>
              <a:t>Reference point </a:t>
            </a:r>
            <a:r>
              <a:rPr lang="en-US" b="1" dirty="0" err="1" smtClean="0">
                <a:latin typeface="Baskerville Old Face"/>
                <a:cs typeface="Baskerville Old Face"/>
              </a:rPr>
              <a:t>X</a:t>
            </a:r>
            <a:r>
              <a:rPr lang="en-US" baseline="-25000" dirty="0" err="1" smtClean="0">
                <a:latin typeface="Baskerville Old Face"/>
                <a:cs typeface="Baskerville Old Face"/>
              </a:rPr>
              <a:t>j</a:t>
            </a:r>
            <a:endParaRPr lang="en-US" baseline="-25000" dirty="0" smtClean="0">
              <a:latin typeface="Baskerville Old Face"/>
              <a:cs typeface="Baskerville Old Face"/>
            </a:endParaRPr>
          </a:p>
          <a:p>
            <a:r>
              <a:rPr lang="en-US" dirty="0" smtClean="0">
                <a:latin typeface="Baskerville Old Face"/>
                <a:cs typeface="Baskerville Old Face"/>
              </a:rPr>
              <a:t>Nearest neighbor </a:t>
            </a:r>
            <a:r>
              <a:rPr lang="en-US" b="1" dirty="0" err="1" smtClean="0">
                <a:latin typeface="Baskerville Old Face"/>
                <a:cs typeface="Baskerville Old Face"/>
              </a:rPr>
              <a:t>X</a:t>
            </a:r>
            <a:r>
              <a:rPr lang="en-US" baseline="-25000" dirty="0" err="1" smtClean="0">
                <a:latin typeface="Baskerville Old Face"/>
                <a:cs typeface="Baskerville Old Face"/>
              </a:rPr>
              <a:t>j</a:t>
            </a:r>
            <a:r>
              <a:rPr lang="en-US" baseline="-25000" dirty="0" smtClean="0">
                <a:latin typeface="Baskerville Old Face"/>
                <a:cs typeface="Baskerville Old Face"/>
              </a:rPr>
              <a:t>’</a:t>
            </a:r>
          </a:p>
          <a:p>
            <a:pPr lvl="1"/>
            <a:r>
              <a:rPr lang="en-US" dirty="0" smtClean="0"/>
              <a:t>d</a:t>
            </a:r>
            <a:r>
              <a:rPr lang="en-US" baseline="-25000" dirty="0" smtClean="0"/>
              <a:t>j</a:t>
            </a:r>
            <a:r>
              <a:rPr lang="en-US" dirty="0" smtClean="0"/>
              <a:t>(0) = </a:t>
            </a:r>
            <a:r>
              <a:rPr lang="en-US" dirty="0" err="1" smtClean="0"/>
              <a:t>min</a:t>
            </a:r>
            <a:r>
              <a:rPr lang="en-US" b="1" baseline="-25000" dirty="0" err="1" smtClean="0"/>
              <a:t>x</a:t>
            </a:r>
            <a:r>
              <a:rPr lang="en-US" baseline="-25000" dirty="0" err="1" smtClean="0"/>
              <a:t>j</a:t>
            </a:r>
            <a:r>
              <a:rPr lang="en-US" baseline="-25000" dirty="0" smtClean="0"/>
              <a:t>’</a:t>
            </a:r>
            <a:r>
              <a:rPr lang="en-US" dirty="0" smtClean="0"/>
              <a:t> ||</a:t>
            </a:r>
            <a:r>
              <a:rPr lang="en-US" b="1" dirty="0" err="1" smtClean="0"/>
              <a:t>X</a:t>
            </a:r>
            <a:r>
              <a:rPr lang="en-US" baseline="-25000" dirty="0" err="1" smtClean="0"/>
              <a:t>j</a:t>
            </a:r>
            <a:r>
              <a:rPr lang="en-US" dirty="0" smtClean="0"/>
              <a:t> – </a:t>
            </a:r>
            <a:r>
              <a:rPr lang="en-US" b="1" dirty="0" err="1" smtClean="0"/>
              <a:t>X</a:t>
            </a:r>
            <a:r>
              <a:rPr lang="en-US" baseline="-25000" dirty="0" err="1" smtClean="0"/>
              <a:t>j</a:t>
            </a:r>
            <a:r>
              <a:rPr lang="en-US" baseline="-25000" dirty="0" smtClean="0"/>
              <a:t>’</a:t>
            </a:r>
            <a:r>
              <a:rPr lang="en-US" dirty="0" smtClean="0"/>
              <a:t>||</a:t>
            </a:r>
          </a:p>
          <a:p>
            <a:pPr lvl="1"/>
            <a:r>
              <a:rPr lang="en-US" dirty="0" smtClean="0"/>
              <a:t>d</a:t>
            </a:r>
            <a:r>
              <a:rPr lang="en-US" baseline="-25000" dirty="0" smtClean="0"/>
              <a:t>j</a:t>
            </a:r>
            <a:r>
              <a:rPr lang="en-US" dirty="0" smtClean="0"/>
              <a:t>(1) = ||</a:t>
            </a:r>
            <a:r>
              <a:rPr lang="en-US" b="1" dirty="0" err="1" smtClean="0"/>
              <a:t>X</a:t>
            </a:r>
            <a:r>
              <a:rPr lang="en-US" baseline="-25000" dirty="0" err="1" smtClean="0"/>
              <a:t>j</a:t>
            </a:r>
            <a:r>
              <a:rPr lang="en-US" baseline="-25000" dirty="0" smtClean="0"/>
              <a:t> + 1</a:t>
            </a:r>
            <a:r>
              <a:rPr lang="en-US" dirty="0" smtClean="0"/>
              <a:t>– </a:t>
            </a:r>
            <a:r>
              <a:rPr lang="en-US" b="1" dirty="0" err="1" smtClean="0"/>
              <a:t>X</a:t>
            </a:r>
            <a:r>
              <a:rPr lang="en-US" baseline="-25000" dirty="0" err="1" smtClean="0"/>
              <a:t>j</a:t>
            </a:r>
            <a:r>
              <a:rPr lang="en-US" baseline="-25000" dirty="0" smtClean="0"/>
              <a:t>’ + 1</a:t>
            </a:r>
            <a:r>
              <a:rPr lang="en-US" dirty="0" smtClean="0"/>
              <a:t>||</a:t>
            </a:r>
          </a:p>
          <a:p>
            <a:pPr lvl="1"/>
            <a:r>
              <a:rPr lang="en-US" dirty="0" smtClean="0">
                <a:latin typeface="Baskerville Old Face"/>
                <a:cs typeface="Baskerville Old Face"/>
              </a:rPr>
              <a:t>||j – j’|| &gt; mean period</a:t>
            </a:r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1278" y="920750"/>
            <a:ext cx="3890322" cy="4794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433</TotalTime>
  <Words>577</Words>
  <Application>Microsoft Macintosh PowerPoint</Application>
  <PresentationFormat>On-screen Show (4:3)</PresentationFormat>
  <Paragraphs>120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Revolution</vt:lpstr>
      <vt:lpstr>Calculating the Lyapunov Exponent</vt:lpstr>
      <vt:lpstr>Key Topics</vt:lpstr>
      <vt:lpstr>What is Peripheral Neuropathy?</vt:lpstr>
      <vt:lpstr>Causes</vt:lpstr>
      <vt:lpstr>Why is this being researched?</vt:lpstr>
      <vt:lpstr>Data Collection Process</vt:lpstr>
      <vt:lpstr>Reconstruction</vt:lpstr>
      <vt:lpstr>Reconstruction</vt:lpstr>
      <vt:lpstr>Nearest Neighbor</vt:lpstr>
      <vt:lpstr>Dj(i) </vt:lpstr>
      <vt:lpstr>Curve Fitting</vt:lpstr>
      <vt:lpstr>Curve Fitting</vt:lpstr>
      <vt:lpstr>Curve Fitting</vt:lpstr>
      <vt:lpstr>GUI Demo</vt:lpstr>
      <vt:lpstr>Reverse Dynamics</vt:lpstr>
      <vt:lpstr>Conclusion &amp; Acknowledgments</vt:lpstr>
    </vt:vector>
  </TitlesOfParts>
  <Company>Louisiana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Calculating the Lyapunov Exponent</dc:title>
  <dc:creator>Office 2004 Test Drive User</dc:creator>
  <cp:lastModifiedBy>Mathuser</cp:lastModifiedBy>
  <cp:revision>45</cp:revision>
  <dcterms:created xsi:type="dcterms:W3CDTF">2008-04-30T22:15:18Z</dcterms:created>
  <dcterms:modified xsi:type="dcterms:W3CDTF">2008-05-01T13:34:22Z</dcterms:modified>
</cp:coreProperties>
</file>