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56" r:id="rId2"/>
  </p:sldIdLst>
  <p:sldSz cx="43891200" cy="32918400"/>
  <p:notesSz cx="7004050" cy="9290050"/>
  <p:defaultTextStyle>
    <a:defPPr>
      <a:defRPr lang="en-US"/>
    </a:defPPr>
    <a:lvl1pPr marL="0" algn="l" defTabSz="3288110" rtl="0" eaLnBrk="1" latinLnBrk="0" hangingPunct="1">
      <a:defRPr sz="6200" kern="1200">
        <a:solidFill>
          <a:schemeClr val="tx1"/>
        </a:solidFill>
        <a:latin typeface="+mn-lt"/>
        <a:ea typeface="+mn-ea"/>
        <a:cs typeface="+mn-cs"/>
      </a:defRPr>
    </a:lvl1pPr>
    <a:lvl2pPr marL="1644058" algn="l" defTabSz="3288110" rtl="0" eaLnBrk="1" latinLnBrk="0" hangingPunct="1">
      <a:defRPr sz="6200" kern="1200">
        <a:solidFill>
          <a:schemeClr val="tx1"/>
        </a:solidFill>
        <a:latin typeface="+mn-lt"/>
        <a:ea typeface="+mn-ea"/>
        <a:cs typeface="+mn-cs"/>
      </a:defRPr>
    </a:lvl2pPr>
    <a:lvl3pPr marL="3288110" algn="l" defTabSz="3288110" rtl="0" eaLnBrk="1" latinLnBrk="0" hangingPunct="1">
      <a:defRPr sz="6200" kern="1200">
        <a:solidFill>
          <a:schemeClr val="tx1"/>
        </a:solidFill>
        <a:latin typeface="+mn-lt"/>
        <a:ea typeface="+mn-ea"/>
        <a:cs typeface="+mn-cs"/>
      </a:defRPr>
    </a:lvl3pPr>
    <a:lvl4pPr marL="4932182" algn="l" defTabSz="3288110" rtl="0" eaLnBrk="1" latinLnBrk="0" hangingPunct="1">
      <a:defRPr sz="6200" kern="1200">
        <a:solidFill>
          <a:schemeClr val="tx1"/>
        </a:solidFill>
        <a:latin typeface="+mn-lt"/>
        <a:ea typeface="+mn-ea"/>
        <a:cs typeface="+mn-cs"/>
      </a:defRPr>
    </a:lvl4pPr>
    <a:lvl5pPr marL="6576250" algn="l" defTabSz="3288110" rtl="0" eaLnBrk="1" latinLnBrk="0" hangingPunct="1">
      <a:defRPr sz="6200" kern="1200">
        <a:solidFill>
          <a:schemeClr val="tx1"/>
        </a:solidFill>
        <a:latin typeface="+mn-lt"/>
        <a:ea typeface="+mn-ea"/>
        <a:cs typeface="+mn-cs"/>
      </a:defRPr>
    </a:lvl5pPr>
    <a:lvl6pPr marL="8220307" algn="l" defTabSz="3288110" rtl="0" eaLnBrk="1" latinLnBrk="0" hangingPunct="1">
      <a:defRPr sz="6200" kern="1200">
        <a:solidFill>
          <a:schemeClr val="tx1"/>
        </a:solidFill>
        <a:latin typeface="+mn-lt"/>
        <a:ea typeface="+mn-ea"/>
        <a:cs typeface="+mn-cs"/>
      </a:defRPr>
    </a:lvl6pPr>
    <a:lvl7pPr marL="9864360" algn="l" defTabSz="3288110" rtl="0" eaLnBrk="1" latinLnBrk="0" hangingPunct="1">
      <a:defRPr sz="6200" kern="1200">
        <a:solidFill>
          <a:schemeClr val="tx1"/>
        </a:solidFill>
        <a:latin typeface="+mn-lt"/>
        <a:ea typeface="+mn-ea"/>
        <a:cs typeface="+mn-cs"/>
      </a:defRPr>
    </a:lvl7pPr>
    <a:lvl8pPr marL="11508418" algn="l" defTabSz="3288110" rtl="0" eaLnBrk="1" latinLnBrk="0" hangingPunct="1">
      <a:defRPr sz="6200" kern="1200">
        <a:solidFill>
          <a:schemeClr val="tx1"/>
        </a:solidFill>
        <a:latin typeface="+mn-lt"/>
        <a:ea typeface="+mn-ea"/>
        <a:cs typeface="+mn-cs"/>
      </a:defRPr>
    </a:lvl8pPr>
    <a:lvl9pPr marL="13152480" algn="l" defTabSz="3288110" rtl="0" eaLnBrk="1" latinLnBrk="0" hangingPunct="1">
      <a:defRPr sz="6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74" autoAdjust="0"/>
    <p:restoredTop sz="94629" autoAdjust="0"/>
  </p:normalViewPr>
  <p:slideViewPr>
    <p:cSldViewPr>
      <p:cViewPr varScale="1">
        <p:scale>
          <a:sx n="28" d="100"/>
          <a:sy n="28" d="100"/>
        </p:scale>
        <p:origin x="1626" y="162"/>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9144002"/>
            <a:ext cx="36210240" cy="12451080"/>
          </a:xfrm>
        </p:spPr>
        <p:txBody>
          <a:bodyPr anchor="b"/>
          <a:lstStyle>
            <a:lvl1pPr>
              <a:defRPr sz="317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291840" y="21945600"/>
            <a:ext cx="31016448" cy="5120640"/>
          </a:xfrm>
        </p:spPr>
        <p:txBody>
          <a:bodyPr anchor="t">
            <a:normAutofit/>
          </a:bodyPr>
          <a:lstStyle>
            <a:lvl1pPr marL="0" indent="0" algn="l">
              <a:buNone/>
              <a:defRPr sz="9600">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8412480" cy="2808732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6" name="Rectangle 15"/>
          <p:cNvSpPr/>
          <p:nvPr userDrawn="1"/>
        </p:nvSpPr>
        <p:spPr>
          <a:xfrm>
            <a:off x="-3"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7" name="Rectangle 16"/>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8" name="Rectangle 17"/>
          <p:cNvSpPr/>
          <p:nvPr userDrawn="1"/>
        </p:nvSpPr>
        <p:spPr>
          <a:xfrm>
            <a:off x="0" y="29337000"/>
            <a:ext cx="43891200" cy="3581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pic>
        <p:nvPicPr>
          <p:cNvPr id="6" name="Picture 16" descr="PosterTemplateCopyright"/>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828803" y="32575502"/>
            <a:ext cx="2626948" cy="220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5" y="26334720"/>
            <a:ext cx="36766498" cy="5608320"/>
          </a:xfrm>
        </p:spPr>
        <p:txBody>
          <a:bodyPr anchor="t"/>
          <a:lstStyle>
            <a:lvl1pPr algn="l">
              <a:defRPr sz="173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3467105" y="18493743"/>
            <a:ext cx="29451298" cy="7840982"/>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373722"/>
            <a:ext cx="17556480" cy="2203338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1214080" y="7373722"/>
            <a:ext cx="17556480" cy="2203338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7556480" cy="3070858"/>
          </a:xfrm>
        </p:spPr>
        <p:txBody>
          <a:bodyPr anchor="b">
            <a:noAutofit/>
          </a:bodyPr>
          <a:lstStyle>
            <a:lvl1pPr marL="0" indent="0" algn="ctr">
              <a:buNone/>
              <a:defRPr sz="9600" b="1">
                <a:solidFill>
                  <a:schemeClr val="tx2"/>
                </a:solidFill>
              </a:defRPr>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755648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1214080" y="7368542"/>
            <a:ext cx="17556480" cy="3070858"/>
          </a:xfrm>
        </p:spPr>
        <p:txBody>
          <a:bodyPr anchor="b">
            <a:noAutofit/>
          </a:bodyPr>
          <a:lstStyle>
            <a:lvl1pPr marL="0" indent="0" algn="ctr">
              <a:buNone/>
              <a:defRPr sz="9600" b="1">
                <a:solidFill>
                  <a:schemeClr val="tx2"/>
                </a:solidFill>
              </a:defRPr>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1214080" y="10439400"/>
            <a:ext cx="1755648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3045" y="26378611"/>
            <a:ext cx="37307520" cy="2852928"/>
          </a:xfrm>
        </p:spPr>
        <p:txBody>
          <a:bodyPr anchor="b"/>
          <a:lstStyle>
            <a:lvl1pPr algn="ctr">
              <a:defRPr sz="106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1463037" y="29260800"/>
            <a:ext cx="37307525" cy="2926080"/>
          </a:xfrm>
        </p:spPr>
        <p:txBody>
          <a:bodyPr>
            <a:normAutofit/>
          </a:bodyPr>
          <a:lstStyle>
            <a:lvl1pPr marL="0" indent="0" algn="ctr">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
        <p:nvSpPr>
          <p:cNvPr id="9" name="Content Placeholder 8"/>
          <p:cNvSpPr>
            <a:spLocks noGrp="1"/>
          </p:cNvSpPr>
          <p:nvPr>
            <p:ph sz="quarter" idx="13"/>
          </p:nvPr>
        </p:nvSpPr>
        <p:spPr>
          <a:xfrm>
            <a:off x="1463040" y="1828800"/>
            <a:ext cx="37307520" cy="23725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8410" y="26377334"/>
            <a:ext cx="37307520" cy="2854205"/>
          </a:xfrm>
        </p:spPr>
        <p:txBody>
          <a:bodyPr anchor="b"/>
          <a:lstStyle>
            <a:lvl1pPr algn="ctr">
              <a:defRPr sz="106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40599360" cy="2633472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1448410" y="29260800"/>
            <a:ext cx="37307520" cy="2940710"/>
          </a:xfrm>
        </p:spPr>
        <p:txBody>
          <a:bodyPr>
            <a:normAutofit/>
          </a:bodyPr>
          <a:lstStyle>
            <a:lvl1pPr marL="0" indent="0" algn="ctr">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85D6BDF-9D0E-4E2B-85B8-D8F4790360C9}" type="datetimeFigureOut">
              <a:rPr lang="en-US" smtClean="0"/>
              <a:t>4/29/2015</a:t>
            </a:fld>
            <a:endParaRPr lang="en-US" dirty="0"/>
          </a:p>
        </p:txBody>
      </p:sp>
      <p:sp>
        <p:nvSpPr>
          <p:cNvPr id="9" name="Slide Number Placeholder 8"/>
          <p:cNvSpPr>
            <a:spLocks noGrp="1"/>
          </p:cNvSpPr>
          <p:nvPr>
            <p:ph type="sldNum" sz="quarter" idx="11"/>
          </p:nvPr>
        </p:nvSpPr>
        <p:spPr/>
        <p:txBody>
          <a:bodyPr/>
          <a:lstStyle/>
          <a:p>
            <a:fld id="{FBB075EA-769C-4ECD-B48E-D6FCDC24F876}"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6576000" cy="5486400"/>
          </a:xfrm>
          <a:prstGeom prst="rect">
            <a:avLst/>
          </a:prstGeom>
        </p:spPr>
        <p:txBody>
          <a:bodyPr vert="horz" lIns="438912" tIns="219456" rIns="438912" bIns="219456"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94560" y="7680960"/>
            <a:ext cx="36576000" cy="23042880"/>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40599360" y="0"/>
            <a:ext cx="3291840" cy="32918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8" name="Rectangle 7"/>
          <p:cNvSpPr/>
          <p:nvPr/>
        </p:nvSpPr>
        <p:spPr>
          <a:xfrm>
            <a:off x="40599360" y="26334720"/>
            <a:ext cx="3291840" cy="3291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6" name="Slide Number Placeholder 5"/>
          <p:cNvSpPr>
            <a:spLocks noGrp="1"/>
          </p:cNvSpPr>
          <p:nvPr>
            <p:ph type="sldNum" sz="quarter" idx="4"/>
          </p:nvPr>
        </p:nvSpPr>
        <p:spPr>
          <a:xfrm>
            <a:off x="40952582" y="27115008"/>
            <a:ext cx="2633472" cy="1901952"/>
          </a:xfrm>
          <a:prstGeom prst="bracketPair">
            <a:avLst>
              <a:gd name="adj" fmla="val 17949"/>
            </a:avLst>
          </a:prstGeom>
          <a:ln w="19050">
            <a:solidFill>
              <a:srgbClr val="FFFFFF"/>
            </a:solidFill>
          </a:ln>
        </p:spPr>
        <p:txBody>
          <a:bodyPr vert="horz" lIns="0" tIns="0" rIns="0" bIns="0" rtlCol="0" anchor="ctr"/>
          <a:lstStyle>
            <a:lvl1pPr algn="ctr">
              <a:defRPr sz="8600">
                <a:solidFill>
                  <a:srgbClr val="FFFFFF"/>
                </a:solidFill>
              </a:defRPr>
            </a:lvl1pPr>
          </a:lstStyle>
          <a:p>
            <a:fld id="{FBB075EA-769C-4ECD-B48E-D6FCDC24F876}" type="slidenum">
              <a:rPr lang="en-US" smtClean="0"/>
              <a:t>‹#›</a:t>
            </a:fld>
            <a:endParaRPr lang="en-US" dirty="0"/>
          </a:p>
        </p:txBody>
      </p:sp>
      <p:sp>
        <p:nvSpPr>
          <p:cNvPr id="5" name="Footer Placeholder 4"/>
          <p:cNvSpPr>
            <a:spLocks noGrp="1"/>
          </p:cNvSpPr>
          <p:nvPr>
            <p:ph type="ftr" sz="quarter" idx="3"/>
          </p:nvPr>
        </p:nvSpPr>
        <p:spPr>
          <a:xfrm rot="16200000">
            <a:off x="36417170" y="19434048"/>
            <a:ext cx="11362949" cy="1755648"/>
          </a:xfrm>
          <a:prstGeom prst="rect">
            <a:avLst/>
          </a:prstGeom>
        </p:spPr>
        <p:txBody>
          <a:bodyPr vert="horz" lIns="438912" tIns="219456" rIns="438912" bIns="219456" rtlCol="0" anchor="ctr"/>
          <a:lstStyle>
            <a:lvl1pPr algn="r">
              <a:defRPr sz="5800">
                <a:solidFill>
                  <a:schemeClr val="bg2"/>
                </a:solidFill>
              </a:defRPr>
            </a:lvl1pPr>
          </a:lstStyle>
          <a:p>
            <a:endParaRPr lang="en-US" dirty="0"/>
          </a:p>
        </p:txBody>
      </p:sp>
      <p:sp>
        <p:nvSpPr>
          <p:cNvPr id="4" name="Date Placeholder 3"/>
          <p:cNvSpPr>
            <a:spLocks noGrp="1"/>
          </p:cNvSpPr>
          <p:nvPr>
            <p:ph type="dt" sz="half" idx="2"/>
          </p:nvPr>
        </p:nvSpPr>
        <p:spPr>
          <a:xfrm rot="16200000">
            <a:off x="36246487" y="7900416"/>
            <a:ext cx="11704315" cy="1755648"/>
          </a:xfrm>
          <a:prstGeom prst="rect">
            <a:avLst/>
          </a:prstGeom>
        </p:spPr>
        <p:txBody>
          <a:bodyPr vert="horz" lIns="438912" tIns="219456" rIns="438912" bIns="219456" rtlCol="0" anchor="ctr"/>
          <a:lstStyle>
            <a:lvl1pPr algn="l">
              <a:defRPr sz="5800">
                <a:solidFill>
                  <a:schemeClr val="bg2"/>
                </a:solidFill>
              </a:defRPr>
            </a:lvl1pPr>
          </a:lstStyle>
          <a:p>
            <a:fld id="{985D6BDF-9D0E-4E2B-85B8-D8F4790360C9}" type="datetimeFigureOut">
              <a:rPr lang="en-US" smtClean="0"/>
              <a:t>4/29/2015</a:t>
            </a:fld>
            <a:endParaRPr lang="en-US" dirty="0"/>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Lst>
  <p:timing>
    <p:tnLst>
      <p:par>
        <p:cTn id="1" dur="indefinite" restart="never" nodeType="tmRoot"/>
      </p:par>
    </p:tnLst>
  </p:timing>
  <p:txStyles>
    <p:titleStyle>
      <a:lvl1pPr algn="l" defTabSz="4389120" rtl="0" eaLnBrk="1" latinLnBrk="0" hangingPunct="1">
        <a:spcBef>
          <a:spcPct val="0"/>
        </a:spcBef>
        <a:buNone/>
        <a:defRPr sz="22100" kern="1200" cap="none" spc="-480" baseline="0">
          <a:ln>
            <a:noFill/>
          </a:ln>
          <a:solidFill>
            <a:schemeClr val="tx2"/>
          </a:solidFill>
          <a:effectLst/>
          <a:latin typeface="+mj-lt"/>
          <a:ea typeface="+mj-ea"/>
          <a:cs typeface="+mj-cs"/>
        </a:defRPr>
      </a:lvl1pPr>
    </p:titleStyle>
    <p:bodyStyle>
      <a:lvl1pPr marL="1645920" indent="-1097280" algn="l" defTabSz="4389120" rtl="0" eaLnBrk="1" latinLnBrk="0" hangingPunct="1">
        <a:spcBef>
          <a:spcPct val="20000"/>
        </a:spcBef>
        <a:buClr>
          <a:schemeClr val="accent1"/>
        </a:buClr>
        <a:buFont typeface="Arial" pitchFamily="34" charset="0"/>
        <a:buChar char="•"/>
        <a:defRPr sz="10600" kern="1200">
          <a:solidFill>
            <a:schemeClr val="tx1"/>
          </a:solidFill>
          <a:latin typeface="+mn-lt"/>
          <a:ea typeface="+mn-ea"/>
          <a:cs typeface="+mn-cs"/>
        </a:defRPr>
      </a:lvl1pPr>
      <a:lvl2pPr marL="3072384" indent="-1097280" algn="l" defTabSz="4389120" rtl="0" eaLnBrk="1" latinLnBrk="0" hangingPunct="1">
        <a:spcBef>
          <a:spcPct val="20000"/>
        </a:spcBef>
        <a:buClr>
          <a:schemeClr val="accent2"/>
        </a:buClr>
        <a:buFont typeface="Arial" pitchFamily="34" charset="0"/>
        <a:buChar char="•"/>
        <a:defRPr sz="9600" kern="1200">
          <a:solidFill>
            <a:schemeClr val="tx1"/>
          </a:solidFill>
          <a:latin typeface="+mn-lt"/>
          <a:ea typeface="+mn-ea"/>
          <a:cs typeface="+mn-cs"/>
        </a:defRPr>
      </a:lvl2pPr>
      <a:lvl3pPr marL="4828032" indent="-1097280" algn="l" defTabSz="4389120" rtl="0" eaLnBrk="1" latinLnBrk="0" hangingPunct="1">
        <a:spcBef>
          <a:spcPct val="20000"/>
        </a:spcBef>
        <a:buClr>
          <a:schemeClr val="accent3"/>
        </a:buClr>
        <a:buFont typeface="Arial" pitchFamily="34" charset="0"/>
        <a:buChar char="•"/>
        <a:defRPr sz="8600" kern="1200">
          <a:solidFill>
            <a:schemeClr val="tx1"/>
          </a:solidFill>
          <a:latin typeface="+mn-lt"/>
          <a:ea typeface="+mn-ea"/>
          <a:cs typeface="+mn-cs"/>
        </a:defRPr>
      </a:lvl3pPr>
      <a:lvl4pPr marL="6144768" indent="-1097280" algn="l" defTabSz="4389120" rtl="0" eaLnBrk="1" latinLnBrk="0" hangingPunct="1">
        <a:spcBef>
          <a:spcPct val="20000"/>
        </a:spcBef>
        <a:buClr>
          <a:schemeClr val="accent4"/>
        </a:buClr>
        <a:buFont typeface="Arial" pitchFamily="34" charset="0"/>
        <a:buChar char="•"/>
        <a:defRPr sz="7700" kern="1200">
          <a:solidFill>
            <a:schemeClr val="tx1"/>
          </a:solidFill>
          <a:latin typeface="+mn-lt"/>
          <a:ea typeface="+mn-ea"/>
          <a:cs typeface="+mn-cs"/>
        </a:defRPr>
      </a:lvl4pPr>
      <a:lvl5pPr marL="7461504" indent="-1097280" algn="l" defTabSz="4389120" rtl="0" eaLnBrk="1" latinLnBrk="0" hangingPunct="1">
        <a:spcBef>
          <a:spcPct val="20000"/>
        </a:spcBef>
        <a:buClr>
          <a:schemeClr val="accent5"/>
        </a:buClr>
        <a:buFont typeface="Arial" pitchFamily="34" charset="0"/>
        <a:buChar char="•"/>
        <a:defRPr sz="6700" kern="1200" baseline="0">
          <a:solidFill>
            <a:schemeClr val="tx1"/>
          </a:solidFill>
          <a:latin typeface="+mn-lt"/>
          <a:ea typeface="+mn-ea"/>
          <a:cs typeface="+mn-cs"/>
        </a:defRPr>
      </a:lvl5pPr>
      <a:lvl6pPr marL="8339328" indent="-877824" algn="l" defTabSz="4389120" rtl="0" eaLnBrk="1" latinLnBrk="0" hangingPunct="1">
        <a:spcBef>
          <a:spcPct val="20000"/>
        </a:spcBef>
        <a:buClr>
          <a:schemeClr val="accent1"/>
        </a:buClr>
        <a:buFont typeface="Arial" pitchFamily="34" charset="0"/>
        <a:buChar char="•"/>
        <a:defRPr sz="6700" kern="1200" baseline="0">
          <a:solidFill>
            <a:schemeClr val="tx1"/>
          </a:solidFill>
          <a:latin typeface="+mn-lt"/>
          <a:ea typeface="+mn-ea"/>
          <a:cs typeface="+mn-cs"/>
        </a:defRPr>
      </a:lvl6pPr>
      <a:lvl7pPr marL="9217152" indent="-877824" algn="l" defTabSz="4389120" rtl="0" eaLnBrk="1" latinLnBrk="0" hangingPunct="1">
        <a:spcBef>
          <a:spcPct val="20000"/>
        </a:spcBef>
        <a:buClr>
          <a:schemeClr val="accent2"/>
        </a:buClr>
        <a:buFont typeface="Arial" pitchFamily="34" charset="0"/>
        <a:buChar char="•"/>
        <a:defRPr sz="6700" kern="1200">
          <a:solidFill>
            <a:schemeClr val="tx1"/>
          </a:solidFill>
          <a:latin typeface="+mn-lt"/>
          <a:ea typeface="+mn-ea"/>
          <a:cs typeface="+mn-cs"/>
        </a:defRPr>
      </a:lvl7pPr>
      <a:lvl8pPr marL="10094976" indent="-877824" algn="l" defTabSz="4389120" rtl="0" eaLnBrk="1" latinLnBrk="0" hangingPunct="1">
        <a:spcBef>
          <a:spcPct val="20000"/>
        </a:spcBef>
        <a:buClr>
          <a:schemeClr val="accent3"/>
        </a:buClr>
        <a:buFont typeface="Arial" pitchFamily="34" charset="0"/>
        <a:buChar char="•"/>
        <a:defRPr sz="6700" kern="1200">
          <a:solidFill>
            <a:schemeClr val="tx1"/>
          </a:solidFill>
          <a:latin typeface="+mn-lt"/>
          <a:ea typeface="+mn-ea"/>
          <a:cs typeface="+mn-cs"/>
        </a:defRPr>
      </a:lvl8pPr>
      <a:lvl9pPr marL="10972800" indent="-877824" algn="l" defTabSz="4389120" rtl="0" eaLnBrk="1" latinLnBrk="0" hangingPunct="1">
        <a:spcBef>
          <a:spcPct val="20000"/>
        </a:spcBef>
        <a:buClr>
          <a:schemeClr val="accent4"/>
        </a:buClr>
        <a:buFont typeface="Arial" pitchFamily="34" charset="0"/>
        <a:buChar char="•"/>
        <a:defRPr sz="67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4.png"/><Relationship Id="rId7" Type="http://schemas.microsoft.com/office/2007/relationships/hdphoto" Target="../media/hdphoto1.wdp"/><Relationship Id="rId12"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1.png"/><Relationship Id="rId5" Type="http://schemas.openxmlformats.org/officeDocument/2006/relationships/image" Target="../media/image6.png"/><Relationship Id="rId10" Type="http://schemas.openxmlformats.org/officeDocument/2006/relationships/image" Target="../media/image10.png"/><Relationship Id="rId4" Type="http://schemas.openxmlformats.org/officeDocument/2006/relationships/image" Target="../media/image5.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486400" y="554323"/>
            <a:ext cx="32918400" cy="1799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6997" tIns="342518" rIns="136997" bIns="342518"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accent3">
                    <a:lumMod val="20000"/>
                    <a:lumOff val="80000"/>
                  </a:schemeClr>
                </a:solidFill>
                <a:latin typeface="+mn-lt"/>
              </a:rPr>
              <a:t>Assessing 3-D Printers: Methods of Image Alignment and </a:t>
            </a:r>
            <a:r>
              <a:rPr lang="en-US" sz="7200" b="1" dirty="0" smtClean="0">
                <a:solidFill>
                  <a:schemeClr val="accent3">
                    <a:lumMod val="20000"/>
                    <a:lumOff val="80000"/>
                  </a:schemeClr>
                </a:solidFill>
                <a:latin typeface="+mn-lt"/>
              </a:rPr>
              <a:t>Metric Construction</a:t>
            </a:r>
            <a:endParaRPr lang="en-US" sz="7200" b="1" dirty="0">
              <a:solidFill>
                <a:schemeClr val="accent3">
                  <a:lumMod val="20000"/>
                  <a:lumOff val="80000"/>
                </a:schemeClr>
              </a:solidFill>
              <a:latin typeface="+mn-lt"/>
            </a:endParaRPr>
          </a:p>
        </p:txBody>
      </p:sp>
      <p:sp>
        <p:nvSpPr>
          <p:cNvPr id="5" name="Text Box 123"/>
          <p:cNvSpPr txBox="1">
            <a:spLocks noChangeArrowheads="1"/>
          </p:cNvSpPr>
          <p:nvPr/>
        </p:nvSpPr>
        <p:spPr bwMode="auto">
          <a:xfrm>
            <a:off x="5486400" y="2057400"/>
            <a:ext cx="32918400" cy="171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6997" tIns="136997" rIns="136997" bIns="13699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400" dirty="0">
                <a:solidFill>
                  <a:schemeClr val="accent3">
                    <a:lumMod val="20000"/>
                    <a:lumOff val="80000"/>
                  </a:schemeClr>
                </a:solidFill>
                <a:latin typeface="+mn-lt"/>
              </a:rPr>
              <a:t>Dustin Wright, Jeremy Tillay, and Brandon Oubre</a:t>
            </a:r>
          </a:p>
          <a:p>
            <a:pPr algn="ctr" eaLnBrk="1" hangingPunct="1"/>
            <a:r>
              <a:rPr lang="en-US" sz="4400" dirty="0">
                <a:solidFill>
                  <a:schemeClr val="accent3">
                    <a:lumMod val="20000"/>
                    <a:lumOff val="80000"/>
                  </a:schemeClr>
                </a:solidFill>
                <a:latin typeface="+mn-lt"/>
              </a:rPr>
              <a:t>Louisiana State University</a:t>
            </a:r>
          </a:p>
        </p:txBody>
      </p:sp>
      <p:sp>
        <p:nvSpPr>
          <p:cNvPr id="10" name="Text Box 189"/>
          <p:cNvSpPr txBox="1">
            <a:spLocks noChangeArrowheads="1"/>
          </p:cNvSpPr>
          <p:nvPr/>
        </p:nvSpPr>
        <p:spPr bwMode="auto">
          <a:xfrm>
            <a:off x="1463040" y="5486421"/>
            <a:ext cx="13167360" cy="8077179"/>
          </a:xfrm>
          <a:prstGeom prst="rect">
            <a:avLst/>
          </a:prstGeom>
          <a:solidFill>
            <a:schemeClr val="bg1"/>
          </a:solidFill>
          <a:ln w="12700">
            <a:solidFill>
              <a:schemeClr val="accent1">
                <a:lumMod val="75000"/>
              </a:schemeClr>
            </a:solidFill>
          </a:ln>
          <a:effectLst/>
        </p:spPr>
        <p:txBody>
          <a:bodyPr lIns="136997" tIns="136997" rIns="136997" bIns="13699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3400" dirty="0">
                <a:latin typeface="Calibri" pitchFamily="34" charset="0"/>
              </a:rPr>
              <a:t> </a:t>
            </a:r>
            <a:r>
              <a:rPr lang="en-US" sz="3400" dirty="0" smtClean="0">
                <a:latin typeface="Calibri" pitchFamily="34" charset="0"/>
              </a:rPr>
              <a:t>         The goal of this project is to develop a metric to compare two 3-D printers. To do this, we will construct an ideal image in the form of a three dimensional intensity matrix from the information encoded in an STL (Standard Tessellation Language) file, and compare it to real-world data, taken from scans of the 3-D printed test object, by designing an appropriate metric. First we must align the images, and then compare how similar they are when aligned as closely as possible. </a:t>
            </a:r>
          </a:p>
          <a:p>
            <a:pPr algn="just" eaLnBrk="1" hangingPunct="1"/>
            <a:endParaRPr lang="en-US" sz="3400" dirty="0">
              <a:latin typeface="Calibri" pitchFamily="34" charset="0"/>
            </a:endParaRPr>
          </a:p>
        </p:txBody>
      </p:sp>
      <p:sp>
        <p:nvSpPr>
          <p:cNvPr id="32" name="Rectangle 31"/>
          <p:cNvSpPr/>
          <p:nvPr/>
        </p:nvSpPr>
        <p:spPr>
          <a:xfrm>
            <a:off x="1463040" y="4800602"/>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10" tIns="34253" rIns="68510" bIns="34253" rtlCol="0" anchor="ctr"/>
          <a:lstStyle/>
          <a:p>
            <a:pPr algn="ctr"/>
            <a:r>
              <a:rPr lang="en-US" sz="4300" b="1" dirty="0" smtClean="0">
                <a:solidFill>
                  <a:schemeClr val="accent3">
                    <a:lumMod val="20000"/>
                    <a:lumOff val="80000"/>
                  </a:schemeClr>
                </a:solidFill>
              </a:rPr>
              <a:t>Introduction</a:t>
            </a:r>
            <a:endParaRPr lang="en-US" sz="4300" b="1" dirty="0">
              <a:solidFill>
                <a:schemeClr val="accent3">
                  <a:lumMod val="20000"/>
                  <a:lumOff val="80000"/>
                </a:schemeClr>
              </a:solidFill>
            </a:endParaRPr>
          </a:p>
        </p:txBody>
      </p:sp>
      <mc:AlternateContent xmlns:mc="http://schemas.openxmlformats.org/markup-compatibility/2006">
        <mc:Choice xmlns:a14="http://schemas.microsoft.com/office/drawing/2010/main" Requires="a14">
          <p:sp>
            <p:nvSpPr>
              <p:cNvPr id="15" name="Text Box 194"/>
              <p:cNvSpPr txBox="1">
                <a:spLocks noChangeArrowheads="1"/>
              </p:cNvSpPr>
              <p:nvPr/>
            </p:nvSpPr>
            <p:spPr bwMode="auto">
              <a:xfrm>
                <a:off x="15356060" y="16154398"/>
                <a:ext cx="13167360" cy="12373819"/>
              </a:xfrm>
              <a:prstGeom prst="rect">
                <a:avLst/>
              </a:prstGeom>
              <a:solidFill>
                <a:schemeClr val="bg1"/>
              </a:solidFill>
              <a:ln w="12700">
                <a:solidFill>
                  <a:schemeClr val="accent1">
                    <a:lumMod val="75000"/>
                  </a:schemeClr>
                </a:solidFill>
              </a:ln>
              <a:effectLst/>
            </p:spPr>
            <p:txBody>
              <a:bodyPr lIns="136997" tIns="136997" rIns="136997" bIns="13699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3400" dirty="0" smtClean="0">
                    <a:latin typeface="Calibri" pitchFamily="34" charset="0"/>
                  </a:rPr>
                  <a:t>An alternative approach that we researched, instead of aligning the images in two steps, implements simultaneous translational and rotational alignment. Given two images, we compute their Radon transforms. Working with this sinogram data proves to be computationally inefficient, so to mitigate this, we instead take the radial Fourier transform of each of these as well as their projections. </a:t>
                </a:r>
              </a:p>
              <a:p>
                <a:pPr algn="just" eaLnBrk="1" hangingPunct="1"/>
                <a:r>
                  <a:rPr lang="en-US" sz="1200" dirty="0" smtClean="0">
                    <a:latin typeface="Calibri" pitchFamily="34" charset="0"/>
                  </a:rPr>
                  <a:t> </a:t>
                </a:r>
              </a:p>
              <a:p>
                <a:pPr algn="just" eaLnBrk="1" hangingPunct="1"/>
                <a:r>
                  <a:rPr lang="en-US" sz="3400" dirty="0" smtClean="0">
                    <a:latin typeface="Calibri" pitchFamily="34" charset="0"/>
                  </a:rPr>
                  <a:t>We </a:t>
                </a:r>
                <a:r>
                  <a:rPr lang="en-US" sz="3400" dirty="0" smtClean="0">
                    <a:latin typeface="Calibri" pitchFamily="34" charset="0"/>
                  </a:rPr>
                  <a:t>then compute the cross-correlation of these two objects as follows, using line-by-line multiplication:</a:t>
                </a:r>
              </a:p>
              <a:p>
                <a:pPr algn="just" eaLnBrk="1" hangingPunct="1"/>
                <a14:m>
                  <m:oMathPara xmlns:m="http://schemas.openxmlformats.org/officeDocument/2006/math">
                    <m:oMathParaPr>
                      <m:jc m:val="centerGroup"/>
                    </m:oMathParaPr>
                    <m:oMath xmlns:m="http://schemas.openxmlformats.org/officeDocument/2006/math">
                      <m:r>
                        <a:rPr lang="en-US" sz="3600" i="1">
                          <a:latin typeface="Cambria Math" panose="02040503050406030204" pitchFamily="18" charset="0"/>
                        </a:rPr>
                        <m:t>𝑐</m:t>
                      </m:r>
                      <m:d>
                        <m:dPr>
                          <m:ctrlPr>
                            <a:rPr lang="en-US" sz="3600" i="1">
                              <a:latin typeface="Cambria Math" panose="02040503050406030204" pitchFamily="18" charset="0"/>
                            </a:rPr>
                          </m:ctrlPr>
                        </m:dPr>
                        <m:e>
                          <m:r>
                            <a:rPr lang="en-US" sz="3600" i="1">
                              <a:latin typeface="Cambria Math" panose="02040503050406030204" pitchFamily="18" charset="0"/>
                            </a:rPr>
                            <m:t>𝛼</m:t>
                          </m:r>
                          <m:r>
                            <a:rPr lang="en-US" sz="3600" i="1">
                              <a:latin typeface="Cambria Math" panose="02040503050406030204" pitchFamily="18" charset="0"/>
                            </a:rPr>
                            <m:t>, </m:t>
                          </m:r>
                          <m:r>
                            <a:rPr lang="en-US" sz="3600" i="1">
                              <a:latin typeface="Cambria Math" panose="02040503050406030204" pitchFamily="18" charset="0"/>
                            </a:rPr>
                            <m:t>𝛽</m:t>
                          </m:r>
                          <m:r>
                            <a:rPr lang="en-US" sz="3600" i="1">
                              <a:latin typeface="Cambria Math" panose="02040503050406030204" pitchFamily="18" charset="0"/>
                            </a:rPr>
                            <m:t>, </m:t>
                          </m:r>
                          <m:r>
                            <a:rPr lang="en-US" sz="3600" i="1">
                              <a:latin typeface="Cambria Math" panose="02040503050406030204" pitchFamily="18" charset="0"/>
                            </a:rPr>
                            <m:t>𝛾</m:t>
                          </m:r>
                          <m:r>
                            <a:rPr lang="en-US" sz="3600" i="1">
                              <a:latin typeface="Cambria Math" panose="02040503050406030204" pitchFamily="18" charset="0"/>
                            </a:rPr>
                            <m:t>,</m:t>
                          </m:r>
                          <m:r>
                            <a:rPr lang="en-US" sz="3600" i="1">
                              <a:latin typeface="Cambria Math" panose="02040503050406030204" pitchFamily="18" charset="0"/>
                            </a:rPr>
                            <m:t>𝑟</m:t>
                          </m:r>
                          <m:r>
                            <a:rPr lang="en-US" sz="3600" i="1">
                              <a:latin typeface="Cambria Math" panose="02040503050406030204" pitchFamily="18" charset="0"/>
                            </a:rPr>
                            <m:t>,</m:t>
                          </m:r>
                          <m:r>
                            <a:rPr lang="en-US" sz="3600" i="1">
                              <a:latin typeface="Cambria Math" panose="02040503050406030204" pitchFamily="18" charset="0"/>
                            </a:rPr>
                            <m:t>𝜂</m:t>
                          </m:r>
                        </m:e>
                      </m:d>
                      <m:r>
                        <a:rPr lang="en-US" sz="3600" i="1">
                          <a:latin typeface="Cambria Math" panose="02040503050406030204" pitchFamily="18" charset="0"/>
                        </a:rPr>
                        <m:t>=</m:t>
                      </m:r>
                      <m:nary>
                        <m:naryPr>
                          <m:chr m:val="∬"/>
                          <m:limLoc m:val="undOvr"/>
                          <m:subHide m:val="on"/>
                          <m:supHide m:val="on"/>
                          <m:ctrlPr>
                            <a:rPr lang="en-US" sz="3600" i="1">
                              <a:latin typeface="Cambria Math" panose="02040503050406030204" pitchFamily="18" charset="0"/>
                            </a:rPr>
                          </m:ctrlPr>
                        </m:naryPr>
                        <m:sub/>
                        <m:sup/>
                        <m:e>
                          <m:r>
                            <a:rPr lang="en-US" sz="3600" i="1">
                              <a:latin typeface="Cambria Math" panose="02040503050406030204" pitchFamily="18" charset="0"/>
                            </a:rPr>
                            <m:t> </m:t>
                          </m:r>
                          <m:sSub>
                            <m:sSubPr>
                              <m:ctrlPr>
                                <a:rPr lang="en-US" sz="3600" i="1">
                                  <a:latin typeface="Cambria Math" panose="02040503050406030204" pitchFamily="18" charset="0"/>
                                </a:rPr>
                              </m:ctrlPr>
                            </m:sSubPr>
                            <m:e>
                              <m:acc>
                                <m:accPr>
                                  <m:chr m:val="̂"/>
                                  <m:ctrlPr>
                                    <a:rPr lang="en-US" sz="3600" i="1">
                                      <a:latin typeface="Cambria Math" panose="02040503050406030204" pitchFamily="18" charset="0"/>
                                    </a:rPr>
                                  </m:ctrlPr>
                                </m:accPr>
                                <m:e>
                                  <m:r>
                                    <a:rPr lang="en-US" sz="3600" i="1">
                                      <a:latin typeface="Cambria Math" panose="02040503050406030204" pitchFamily="18" charset="0"/>
                                    </a:rPr>
                                    <m:t>𝑟</m:t>
                                  </m:r>
                                </m:e>
                              </m:acc>
                            </m:e>
                            <m:sub>
                              <m:r>
                                <a:rPr lang="en-US" sz="3600" i="1">
                                  <a:latin typeface="Cambria Math" panose="02040503050406030204" pitchFamily="18" charset="0"/>
                                </a:rPr>
                                <m:t>𝛽</m:t>
                              </m:r>
                              <m:r>
                                <a:rPr lang="en-US" sz="3600" i="1">
                                  <a:latin typeface="Cambria Math" panose="02040503050406030204" pitchFamily="18" charset="0"/>
                                </a:rPr>
                                <m:t>,</m:t>
                              </m:r>
                              <m:r>
                                <a:rPr lang="en-US" sz="3600" i="1">
                                  <a:latin typeface="Cambria Math" panose="02040503050406030204" pitchFamily="18" charset="0"/>
                                </a:rPr>
                                <m:t>𝛾</m:t>
                              </m:r>
                            </m:sub>
                          </m:sSub>
                          <m:d>
                            <m:dPr>
                              <m:ctrlPr>
                                <a:rPr lang="en-US" sz="3600" i="1">
                                  <a:latin typeface="Cambria Math" panose="02040503050406030204" pitchFamily="18" charset="0"/>
                                </a:rPr>
                              </m:ctrlPr>
                            </m:dPr>
                            <m:e>
                              <m:r>
                                <a:rPr lang="en-US" sz="3600" i="1">
                                  <a:latin typeface="Cambria Math" panose="02040503050406030204" pitchFamily="18" charset="0"/>
                                </a:rPr>
                                <m:t>𝑝</m:t>
                              </m:r>
                              <m:r>
                                <a:rPr lang="en-US" sz="3600" i="1">
                                  <a:latin typeface="Cambria Math" panose="02040503050406030204" pitchFamily="18" charset="0"/>
                                </a:rPr>
                                <m:t>, </m:t>
                              </m:r>
                              <m:r>
                                <a:rPr lang="en-US" sz="3600" i="1">
                                  <a:latin typeface="Cambria Math" panose="02040503050406030204" pitchFamily="18" charset="0"/>
                                </a:rPr>
                                <m:t>𝜖</m:t>
                              </m:r>
                            </m:e>
                          </m:d>
                          <m:r>
                            <a:rPr lang="en-US" sz="3600" i="1">
                              <a:latin typeface="Cambria Math" panose="02040503050406030204" pitchFamily="18" charset="0"/>
                            </a:rPr>
                            <m:t> </m:t>
                          </m:r>
                        </m:e>
                      </m:nary>
                      <m:acc>
                        <m:accPr>
                          <m:chr m:val="̂"/>
                          <m:ctrlPr>
                            <a:rPr lang="en-US" sz="3600" i="1">
                              <a:latin typeface="Cambria Math" panose="02040503050406030204" pitchFamily="18" charset="0"/>
                            </a:rPr>
                          </m:ctrlPr>
                        </m:accPr>
                        <m:e>
                          <m:r>
                            <a:rPr lang="en-US" sz="3600" i="1">
                              <a:latin typeface="Cambria Math" panose="02040503050406030204" pitchFamily="18" charset="0"/>
                            </a:rPr>
                            <m:t>𝑔</m:t>
                          </m:r>
                        </m:e>
                      </m:acc>
                      <m:d>
                        <m:dPr>
                          <m:ctrlPr>
                            <a:rPr lang="en-US" sz="3600" i="1">
                              <a:latin typeface="Cambria Math" panose="02040503050406030204" pitchFamily="18" charset="0"/>
                            </a:rPr>
                          </m:ctrlPr>
                        </m:dPr>
                        <m:e>
                          <m:r>
                            <a:rPr lang="en-US" sz="3600" i="1">
                              <a:latin typeface="Cambria Math" panose="02040503050406030204" pitchFamily="18" charset="0"/>
                            </a:rPr>
                            <m:t>𝑝</m:t>
                          </m:r>
                          <m:r>
                            <a:rPr lang="en-US" sz="3600" i="1">
                              <a:latin typeface="Cambria Math" panose="02040503050406030204" pitchFamily="18" charset="0"/>
                            </a:rPr>
                            <m:t>−</m:t>
                          </m:r>
                          <m:r>
                            <a:rPr lang="en-US" sz="3600" i="1">
                              <a:latin typeface="Cambria Math" panose="02040503050406030204" pitchFamily="18" charset="0"/>
                            </a:rPr>
                            <m:t>𝑟𝑠𝑖𝑛</m:t>
                          </m:r>
                          <m:r>
                            <a:rPr lang="en-US" sz="3600" i="1">
                              <a:latin typeface="Cambria Math" panose="02040503050406030204" pitchFamily="18" charset="0"/>
                            </a:rPr>
                            <m:t>(</m:t>
                          </m:r>
                          <m:r>
                            <a:rPr lang="en-US" sz="3600" i="1">
                              <a:latin typeface="Cambria Math" panose="02040503050406030204" pitchFamily="18" charset="0"/>
                            </a:rPr>
                            <m:t>𝜖</m:t>
                          </m:r>
                          <m:r>
                            <a:rPr lang="en-US" sz="3600" i="1">
                              <a:latin typeface="Cambria Math" panose="02040503050406030204" pitchFamily="18" charset="0"/>
                            </a:rPr>
                            <m:t>+</m:t>
                          </m:r>
                          <m:r>
                            <a:rPr lang="en-US" sz="3600" i="1">
                              <a:latin typeface="Cambria Math" panose="02040503050406030204" pitchFamily="18" charset="0"/>
                            </a:rPr>
                            <m:t>𝜂</m:t>
                          </m:r>
                          <m:r>
                            <a:rPr lang="en-US" sz="3600" i="1">
                              <a:latin typeface="Cambria Math" panose="02040503050406030204" pitchFamily="18" charset="0"/>
                            </a:rPr>
                            <m:t>),</m:t>
                          </m:r>
                          <m:r>
                            <a:rPr lang="en-US" sz="3600" i="1">
                              <a:latin typeface="Cambria Math" panose="02040503050406030204" pitchFamily="18" charset="0"/>
                            </a:rPr>
                            <m:t>𝜖</m:t>
                          </m:r>
                          <m:r>
                            <a:rPr lang="en-US" sz="3600" i="1">
                              <a:latin typeface="Cambria Math" panose="02040503050406030204" pitchFamily="18" charset="0"/>
                            </a:rPr>
                            <m:t>+</m:t>
                          </m:r>
                          <m:r>
                            <a:rPr lang="en-US" sz="3600" i="1">
                              <a:latin typeface="Cambria Math" panose="02040503050406030204" pitchFamily="18" charset="0"/>
                            </a:rPr>
                            <m:t>𝛼</m:t>
                          </m:r>
                        </m:e>
                      </m:d>
                      <m:r>
                        <a:rPr lang="en-US" sz="3600" i="1">
                          <a:latin typeface="Cambria Math" panose="02040503050406030204" pitchFamily="18" charset="0"/>
                        </a:rPr>
                        <m:t> </m:t>
                      </m:r>
                      <m:r>
                        <a:rPr lang="en-US" sz="3600" i="1">
                          <a:latin typeface="Cambria Math" panose="02040503050406030204" pitchFamily="18" charset="0"/>
                        </a:rPr>
                        <m:t>𝑑𝑝</m:t>
                      </m:r>
                      <m:r>
                        <a:rPr lang="en-US" sz="3600" i="1">
                          <a:latin typeface="Cambria Math" panose="02040503050406030204" pitchFamily="18" charset="0"/>
                        </a:rPr>
                        <m:t> </m:t>
                      </m:r>
                      <m:r>
                        <a:rPr lang="en-US" sz="3600" i="1">
                          <a:latin typeface="Cambria Math" panose="02040503050406030204" pitchFamily="18" charset="0"/>
                        </a:rPr>
                        <m:t>𝑑</m:t>
                      </m:r>
                      <m:r>
                        <a:rPr lang="en-US" sz="3600" i="1">
                          <a:latin typeface="Cambria Math" panose="02040503050406030204" pitchFamily="18" charset="0"/>
                        </a:rPr>
                        <m:t>𝜖</m:t>
                      </m:r>
                    </m:oMath>
                  </m:oMathPara>
                </a14:m>
                <a:endParaRPr lang="en-US" sz="3400" dirty="0" smtClean="0">
                  <a:latin typeface="Calibri" pitchFamily="34" charset="0"/>
                </a:endParaRPr>
              </a:p>
              <a:p>
                <a:pPr algn="just" eaLnBrk="1" hangingPunct="1"/>
                <a:r>
                  <a:rPr lang="en-US" sz="3400" dirty="0" smtClean="0">
                    <a:latin typeface="Calibri" pitchFamily="34" charset="0"/>
                  </a:rPr>
                  <a:t>Where </a:t>
                </a:r>
                <a14:m>
                  <m:oMath xmlns:m="http://schemas.openxmlformats.org/officeDocument/2006/math">
                    <m:acc>
                      <m:accPr>
                        <m:chr m:val="̂"/>
                        <m:ctrlPr>
                          <a:rPr lang="en-US" sz="3200" i="1" smtClean="0">
                            <a:latin typeface="Cambria Math" panose="02040503050406030204" pitchFamily="18" charset="0"/>
                          </a:rPr>
                        </m:ctrlPr>
                      </m:accPr>
                      <m:e>
                        <m:r>
                          <a:rPr lang="en-US" sz="3200" i="1">
                            <a:latin typeface="Cambria Math" panose="02040503050406030204" pitchFamily="18" charset="0"/>
                          </a:rPr>
                          <m:t>𝑟</m:t>
                        </m:r>
                      </m:e>
                    </m:acc>
                    <m:r>
                      <a:rPr lang="en-US" sz="3200" b="0" i="1" smtClean="0">
                        <a:latin typeface="Cambria Math" panose="02040503050406030204" pitchFamily="18" charset="0"/>
                      </a:rPr>
                      <m:t> </m:t>
                    </m:r>
                  </m:oMath>
                </a14:m>
                <a:r>
                  <a:rPr lang="en-US" sz="3400" dirty="0" smtClean="0">
                    <a:latin typeface="Calibri" pitchFamily="34" charset="0"/>
                  </a:rPr>
                  <a:t>corresponds to the ideal object and </a:t>
                </a:r>
                <a14:m>
                  <m:oMath xmlns:m="http://schemas.openxmlformats.org/officeDocument/2006/math">
                    <m:acc>
                      <m:accPr>
                        <m:chr m:val="̂"/>
                        <m:ctrlPr>
                          <a:rPr lang="en-US" sz="3600" i="1">
                            <a:latin typeface="Cambria Math" panose="02040503050406030204" pitchFamily="18" charset="0"/>
                          </a:rPr>
                        </m:ctrlPr>
                      </m:accPr>
                      <m:e>
                        <m:r>
                          <a:rPr lang="en-US" sz="3600" b="0" i="1" smtClean="0">
                            <a:latin typeface="Cambria Math" panose="02040503050406030204" pitchFamily="18" charset="0"/>
                          </a:rPr>
                          <m:t>𝑔</m:t>
                        </m:r>
                      </m:e>
                    </m:acc>
                  </m:oMath>
                </a14:m>
                <a:r>
                  <a:rPr lang="en-US" sz="3400" dirty="0" smtClean="0">
                    <a:latin typeface="Calibri" pitchFamily="34" charset="0"/>
                  </a:rPr>
                  <a:t> corresponds to the printed object.</a:t>
                </a:r>
                <a:endParaRPr lang="en-US" sz="3400" dirty="0" smtClean="0">
                  <a:latin typeface="Calibri" pitchFamily="34" charset="0"/>
                </a:endParaRPr>
              </a:p>
              <a:p>
                <a:pPr algn="just" eaLnBrk="1" hangingPunct="1"/>
                <a:r>
                  <a:rPr lang="en-US" sz="1200" dirty="0" smtClean="0">
                    <a:latin typeface="Calibri" pitchFamily="34" charset="0"/>
                  </a:rPr>
                  <a:t> </a:t>
                </a:r>
              </a:p>
              <a:p>
                <a:pPr algn="just" eaLnBrk="1" hangingPunct="1"/>
                <a:r>
                  <a:rPr lang="en-US" sz="3400" dirty="0" smtClean="0">
                    <a:latin typeface="Calibri" pitchFamily="34" charset="0"/>
                  </a:rPr>
                  <a:t>Once </a:t>
                </a:r>
                <a:r>
                  <a:rPr lang="en-US" sz="3400" dirty="0" smtClean="0">
                    <a:latin typeface="Calibri" pitchFamily="34" charset="0"/>
                  </a:rPr>
                  <a:t>we have this convolution, we take the inverse Fourier transform so we are left with sinogram data once again. To calculate the cross correlation coefficients, we integrate with respect to epsilon by summing over the sine curves given in this function. </a:t>
                </a:r>
              </a:p>
              <a:p>
                <a:pPr algn="just" eaLnBrk="1" hangingPunct="1"/>
                <a:r>
                  <a:rPr lang="en-US" sz="1200" dirty="0" smtClean="0">
                    <a:latin typeface="Calibri" pitchFamily="34" charset="0"/>
                  </a:rPr>
                  <a:t> </a:t>
                </a:r>
                <a:endParaRPr lang="en-US" sz="1200" dirty="0">
                  <a:latin typeface="Calibri" pitchFamily="34" charset="0"/>
                </a:endParaRPr>
              </a:p>
              <a:p>
                <a:pPr algn="just" eaLnBrk="1" hangingPunct="1"/>
                <a:r>
                  <a:rPr lang="en-US" sz="3400" dirty="0" smtClean="0">
                    <a:latin typeface="Calibri" pitchFamily="34" charset="0"/>
                  </a:rPr>
                  <a:t>Like </a:t>
                </a:r>
                <a:r>
                  <a:rPr lang="en-US" sz="3400" dirty="0" smtClean="0">
                    <a:latin typeface="Calibri" pitchFamily="34" charset="0"/>
                  </a:rPr>
                  <a:t>in the previous method, we are trying to find the rotation with the greatest overlap between images. Once we have the maximum of these coefficients, we know how much to rotate our image by. Translational alignment is computed by phase multiplication, and rotational alignment is computed by a commutation of lines  of our Radon transform.</a:t>
                </a:r>
              </a:p>
            </p:txBody>
          </p:sp>
        </mc:Choice>
        <mc:Fallback>
          <p:sp>
            <p:nvSpPr>
              <p:cNvPr id="15" name="Text Box 194"/>
              <p:cNvSpPr txBox="1">
                <a:spLocks noRot="1" noChangeAspect="1" noMove="1" noResize="1" noEditPoints="1" noAdjustHandles="1" noChangeArrowheads="1" noChangeShapeType="1" noTextEdit="1"/>
              </p:cNvSpPr>
              <p:nvPr/>
            </p:nvSpPr>
            <p:spPr bwMode="auto">
              <a:xfrm>
                <a:off x="15356060" y="16154398"/>
                <a:ext cx="13167360" cy="12373819"/>
              </a:xfrm>
              <a:prstGeom prst="rect">
                <a:avLst/>
              </a:prstGeom>
              <a:blipFill rotWithShape="0">
                <a:blip r:embed="rId2"/>
                <a:stretch>
                  <a:fillRect l="-879" r="-925"/>
                </a:stretch>
              </a:blipFill>
              <a:ln w="12700">
                <a:solidFill>
                  <a:schemeClr val="accent1">
                    <a:lumMod val="75000"/>
                  </a:schemeClr>
                </a:solidFill>
              </a:ln>
              <a:effectLst/>
            </p:spPr>
            <p:txBody>
              <a:bodyPr/>
              <a:lstStyle/>
              <a:p>
                <a:r>
                  <a:rPr lang="en-US">
                    <a:noFill/>
                  </a:rPr>
                  <a:t> </a:t>
                </a:r>
              </a:p>
            </p:txBody>
          </p:sp>
        </mc:Fallback>
      </mc:AlternateContent>
      <p:sp>
        <p:nvSpPr>
          <p:cNvPr id="33" name="Rectangle 32"/>
          <p:cNvSpPr/>
          <p:nvPr/>
        </p:nvSpPr>
        <p:spPr>
          <a:xfrm>
            <a:off x="1463040" y="13944600"/>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10" tIns="34253" rIns="68510" bIns="34253" rtlCol="0" anchor="ctr"/>
          <a:lstStyle/>
          <a:p>
            <a:pPr algn="ctr"/>
            <a:r>
              <a:rPr lang="en-US" sz="4300" b="1" dirty="0" smtClean="0">
                <a:solidFill>
                  <a:schemeClr val="accent3">
                    <a:lumMod val="20000"/>
                    <a:lumOff val="80000"/>
                  </a:schemeClr>
                </a:solidFill>
              </a:rPr>
              <a:t>A Preliminary Approach to Image Alignment</a:t>
            </a:r>
            <a:endParaRPr lang="en-US" sz="4300" b="1" dirty="0">
              <a:solidFill>
                <a:schemeClr val="accent3">
                  <a:lumMod val="20000"/>
                  <a:lumOff val="80000"/>
                </a:schemeClr>
              </a:solidFill>
            </a:endParaRPr>
          </a:p>
        </p:txBody>
      </p:sp>
      <mc:AlternateContent xmlns:mc="http://schemas.openxmlformats.org/markup-compatibility/2006">
        <mc:Choice xmlns:a14="http://schemas.microsoft.com/office/drawing/2010/main" Requires="a14">
          <p:sp>
            <p:nvSpPr>
              <p:cNvPr id="13" name="Text Box 192"/>
              <p:cNvSpPr txBox="1">
                <a:spLocks noChangeArrowheads="1"/>
              </p:cNvSpPr>
              <p:nvPr/>
            </p:nvSpPr>
            <p:spPr bwMode="auto">
              <a:xfrm>
                <a:off x="15361920" y="5486423"/>
                <a:ext cx="13167360" cy="9677378"/>
              </a:xfrm>
              <a:prstGeom prst="rect">
                <a:avLst/>
              </a:prstGeom>
              <a:solidFill>
                <a:schemeClr val="bg1"/>
              </a:solidFill>
              <a:ln w="12700">
                <a:solidFill>
                  <a:schemeClr val="accent1">
                    <a:lumMod val="75000"/>
                  </a:schemeClr>
                </a:solidFill>
              </a:ln>
              <a:effectLst/>
            </p:spPr>
            <p:txBody>
              <a:bodyPr lIns="136997" tIns="136997" rIns="136997" bIns="13699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3400" dirty="0" smtClean="0">
                    <a:latin typeface="+mn-lt"/>
                  </a:rPr>
                  <a:t>We can visualize the </a:t>
                </a:r>
                <a14:m>
                  <m:oMath xmlns:m="http://schemas.openxmlformats.org/officeDocument/2006/math">
                    <m:r>
                      <a:rPr lang="el-GR" sz="3200" i="1" dirty="0" smtClean="0">
                        <a:latin typeface="+mn-lt"/>
                      </a:rPr>
                      <m:t>𝜃</m:t>
                    </m:r>
                  </m:oMath>
                </a14:m>
                <a:r>
                  <a:rPr lang="en-US" sz="3200" dirty="0" smtClean="0">
                    <a:latin typeface="+mn-lt"/>
                  </a:rPr>
                  <a:t> that maximizes our cross correlation function by graph it with respect to theta</a:t>
                </a:r>
                <a:r>
                  <a:rPr lang="en-US" sz="3200" dirty="0" smtClean="0"/>
                  <a:t>.</a:t>
                </a:r>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r>
                  <a:rPr lang="en-US" sz="3400" dirty="0" smtClean="0">
                    <a:latin typeface="Calibri" pitchFamily="34" charset="0"/>
                  </a:rPr>
                  <a:t>Note that the function is periodic with period </a:t>
                </a:r>
                <a14:m>
                  <m:oMath xmlns:m="http://schemas.openxmlformats.org/officeDocument/2006/math">
                    <m:f>
                      <m:fPr>
                        <m:ctrlPr>
                          <a:rPr lang="en-US" sz="3400" i="1" smtClean="0">
                            <a:latin typeface="Cambria Math" panose="02040503050406030204" pitchFamily="18" charset="0"/>
                            <a:ea typeface="Cambria Math" panose="02040503050406030204" pitchFamily="18" charset="0"/>
                          </a:rPr>
                        </m:ctrlPr>
                      </m:fPr>
                      <m:num>
                        <m:r>
                          <a:rPr lang="en-US" sz="3400" i="1" smtClean="0">
                            <a:latin typeface="Cambria Math" panose="02040503050406030204" pitchFamily="18" charset="0"/>
                            <a:ea typeface="Cambria Math" panose="02040503050406030204" pitchFamily="18" charset="0"/>
                          </a:rPr>
                          <m:t>𝜋</m:t>
                        </m:r>
                      </m:num>
                      <m:den>
                        <m:r>
                          <a:rPr lang="en-US" sz="3400" b="0" i="1" smtClean="0">
                            <a:latin typeface="Cambria Math" panose="02040503050406030204" pitchFamily="18" charset="0"/>
                            <a:ea typeface="Cambria Math" panose="02040503050406030204" pitchFamily="18" charset="0"/>
                          </a:rPr>
                          <m:t>2</m:t>
                        </m:r>
                      </m:den>
                    </m:f>
                  </m:oMath>
                </a14:m>
                <a:r>
                  <a:rPr lang="en-US" sz="3400" dirty="0" smtClean="0">
                    <a:latin typeface="Calibri" pitchFamily="34" charset="0"/>
                  </a:rPr>
                  <a:t>, which is consistent with </a:t>
                </a:r>
                <a:r>
                  <a:rPr lang="en-US" sz="3400" dirty="0" smtClean="0">
                    <a:latin typeface="Calibri" pitchFamily="34" charset="0"/>
                  </a:rPr>
                  <a:t>rotation of a cube in one direction. </a:t>
                </a:r>
              </a:p>
            </p:txBody>
          </p:sp>
        </mc:Choice>
        <mc:Fallback>
          <p:sp>
            <p:nvSpPr>
              <p:cNvPr id="13" name="Text Box 192"/>
              <p:cNvSpPr txBox="1">
                <a:spLocks noRot="1" noChangeAspect="1" noMove="1" noResize="1" noEditPoints="1" noAdjustHandles="1" noChangeArrowheads="1" noChangeShapeType="1" noTextEdit="1"/>
              </p:cNvSpPr>
              <p:nvPr/>
            </p:nvSpPr>
            <p:spPr bwMode="auto">
              <a:xfrm>
                <a:off x="15361920" y="5486423"/>
                <a:ext cx="13167360" cy="9677378"/>
              </a:xfrm>
              <a:prstGeom prst="rect">
                <a:avLst/>
              </a:prstGeom>
              <a:blipFill rotWithShape="0">
                <a:blip r:embed="rId3"/>
                <a:stretch>
                  <a:fillRect l="-925" r="-879" b="-1824"/>
                </a:stretch>
              </a:blipFill>
              <a:ln w="12700">
                <a:solidFill>
                  <a:schemeClr val="accent1">
                    <a:lumMod val="75000"/>
                  </a:schemeClr>
                </a:solidFill>
              </a:ln>
              <a:effectLst/>
            </p:spPr>
            <p:txBody>
              <a:bodyPr/>
              <a:lstStyle/>
              <a:p>
                <a:r>
                  <a:rPr lang="en-US">
                    <a:noFill/>
                  </a:rPr>
                  <a:t> </a:t>
                </a:r>
              </a:p>
            </p:txBody>
          </p:sp>
        </mc:Fallback>
      </mc:AlternateContent>
      <p:sp>
        <p:nvSpPr>
          <p:cNvPr id="34" name="Rectangle 33"/>
          <p:cNvSpPr/>
          <p:nvPr/>
        </p:nvSpPr>
        <p:spPr>
          <a:xfrm>
            <a:off x="15361920" y="4800602"/>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10" tIns="34253" rIns="68510" bIns="34253" rtlCol="0" anchor="ctr"/>
          <a:lstStyle/>
          <a:p>
            <a:pPr algn="ctr"/>
            <a:r>
              <a:rPr lang="en-US" sz="4300" b="1" dirty="0" smtClean="0">
                <a:solidFill>
                  <a:schemeClr val="accent3">
                    <a:lumMod val="20000"/>
                    <a:lumOff val="80000"/>
                  </a:schemeClr>
                </a:solidFill>
              </a:rPr>
              <a:t>A Preliminary Approach to Image Alignment (cont.)</a:t>
            </a:r>
            <a:endParaRPr lang="en-US" sz="4300" b="1" dirty="0">
              <a:solidFill>
                <a:schemeClr val="accent3">
                  <a:lumMod val="20000"/>
                  <a:lumOff val="80000"/>
                </a:schemeClr>
              </a:solidFill>
            </a:endParaRPr>
          </a:p>
        </p:txBody>
      </p:sp>
      <mc:AlternateContent xmlns:mc="http://schemas.openxmlformats.org/markup-compatibility/2006">
        <mc:Choice xmlns:a14="http://schemas.microsoft.com/office/drawing/2010/main" Requires="a14">
          <p:sp>
            <p:nvSpPr>
              <p:cNvPr id="12" name="Text Box 191"/>
              <p:cNvSpPr txBox="1">
                <a:spLocks noChangeArrowheads="1"/>
              </p:cNvSpPr>
              <p:nvPr/>
            </p:nvSpPr>
            <p:spPr bwMode="auto">
              <a:xfrm>
                <a:off x="29254937" y="5524222"/>
                <a:ext cx="11283462" cy="16521838"/>
              </a:xfrm>
              <a:prstGeom prst="rect">
                <a:avLst/>
              </a:prstGeom>
              <a:solidFill>
                <a:schemeClr val="bg1"/>
              </a:solidFill>
              <a:ln w="12700">
                <a:solidFill>
                  <a:schemeClr val="accent1">
                    <a:lumMod val="75000"/>
                  </a:schemeClr>
                </a:solidFill>
              </a:ln>
              <a:effectLst/>
            </p:spPr>
            <p:txBody>
              <a:bodyPr wrap="square" lIns="136997" tIns="136997" rIns="136997" bIns="13699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400" dirty="0" smtClean="0">
                    <a:latin typeface="Calibri" pitchFamily="34" charset="0"/>
                  </a:rPr>
                  <a:t>Before alignment, the graph of </a:t>
                </a:r>
                <a14:m>
                  <m:oMath xmlns:m="http://schemas.openxmlformats.org/officeDocument/2006/math">
                    <m:r>
                      <a:rPr lang="en-US" sz="3400" i="1" dirty="0" smtClean="0">
                        <a:latin typeface="Cambria Math" panose="02040503050406030204" pitchFamily="18" charset="0"/>
                      </a:rPr>
                      <m:t>|</m:t>
                    </m:r>
                    <m:r>
                      <a:rPr lang="en-US" sz="3400" i="1" dirty="0" smtClean="0">
                        <a:latin typeface="Cambria Math" panose="02040503050406030204" pitchFamily="18" charset="0"/>
                      </a:rPr>
                      <m:t>𝑓</m:t>
                    </m:r>
                    <m:r>
                      <a:rPr lang="en-US" sz="3400" i="1" dirty="0" smtClean="0">
                        <a:latin typeface="Cambria Math" panose="02040503050406030204" pitchFamily="18" charset="0"/>
                      </a:rPr>
                      <m:t>(</m:t>
                    </m:r>
                    <m:r>
                      <a:rPr lang="en-US" sz="3400" i="1" dirty="0" smtClean="0">
                        <a:latin typeface="Cambria Math" panose="02040503050406030204" pitchFamily="18" charset="0"/>
                      </a:rPr>
                      <m:t>𝑥</m:t>
                    </m:r>
                    <m:r>
                      <a:rPr lang="en-US" sz="3400" i="1" dirty="0" smtClean="0">
                        <a:latin typeface="Cambria Math" panose="02040503050406030204" pitchFamily="18" charset="0"/>
                      </a:rPr>
                      <m:t>, </m:t>
                    </m:r>
                    <m:r>
                      <a:rPr lang="en-US" sz="3400" i="1" dirty="0" smtClean="0">
                        <a:latin typeface="Cambria Math" panose="02040503050406030204" pitchFamily="18" charset="0"/>
                      </a:rPr>
                      <m:t>𝑦</m:t>
                    </m:r>
                    <m:r>
                      <a:rPr lang="en-US" sz="3400" i="1" dirty="0" smtClean="0">
                        <a:latin typeface="Cambria Math" panose="02040503050406030204" pitchFamily="18" charset="0"/>
                      </a:rPr>
                      <m:t>, </m:t>
                    </m:r>
                    <m:r>
                      <a:rPr lang="en-US" sz="3400" i="1" dirty="0" smtClean="0">
                        <a:latin typeface="Cambria Math" panose="02040503050406030204" pitchFamily="18" charset="0"/>
                      </a:rPr>
                      <m:t>𝑧</m:t>
                    </m:r>
                    <m:r>
                      <a:rPr lang="en-US" sz="3400" i="1" dirty="0" smtClean="0">
                        <a:latin typeface="Cambria Math" panose="02040503050406030204" pitchFamily="18" charset="0"/>
                      </a:rPr>
                      <m:t>) – </m:t>
                    </m:r>
                    <m:r>
                      <a:rPr lang="en-US" sz="3400" i="1" dirty="0" smtClean="0">
                        <a:latin typeface="Cambria Math" panose="02040503050406030204" pitchFamily="18" charset="0"/>
                      </a:rPr>
                      <m:t>𝑔</m:t>
                    </m:r>
                    <m:r>
                      <a:rPr lang="en-US" sz="3400" i="1" dirty="0" smtClean="0">
                        <a:latin typeface="Cambria Math" panose="02040503050406030204" pitchFamily="18" charset="0"/>
                      </a:rPr>
                      <m:t>(</m:t>
                    </m:r>
                    <m:r>
                      <a:rPr lang="en-US" sz="3400" i="1" dirty="0" smtClean="0">
                        <a:latin typeface="Cambria Math" panose="02040503050406030204" pitchFamily="18" charset="0"/>
                      </a:rPr>
                      <m:t>𝑥</m:t>
                    </m:r>
                    <m:r>
                      <a:rPr lang="en-US" sz="3400" i="1" dirty="0" smtClean="0">
                        <a:latin typeface="Cambria Math" panose="02040503050406030204" pitchFamily="18" charset="0"/>
                      </a:rPr>
                      <m:t>, </m:t>
                    </m:r>
                    <m:r>
                      <a:rPr lang="en-US" sz="3400" i="1" dirty="0" smtClean="0">
                        <a:latin typeface="Cambria Math" panose="02040503050406030204" pitchFamily="18" charset="0"/>
                      </a:rPr>
                      <m:t>𝑦</m:t>
                    </m:r>
                    <m:r>
                      <a:rPr lang="en-US" sz="3400" i="1" dirty="0" smtClean="0">
                        <a:latin typeface="Cambria Math" panose="02040503050406030204" pitchFamily="18" charset="0"/>
                      </a:rPr>
                      <m:t>, </m:t>
                    </m:r>
                    <m:r>
                      <a:rPr lang="en-US" sz="3400" i="1" dirty="0" smtClean="0">
                        <a:latin typeface="Cambria Math" panose="02040503050406030204" pitchFamily="18" charset="0"/>
                      </a:rPr>
                      <m:t>𝑧</m:t>
                    </m:r>
                    <m:r>
                      <a:rPr lang="en-US" sz="3400" i="1" dirty="0" smtClean="0">
                        <a:latin typeface="Cambria Math" panose="02040503050406030204" pitchFamily="18" charset="0"/>
                      </a:rPr>
                      <m:t>)| </m:t>
                    </m:r>
                  </m:oMath>
                </a14:m>
                <a:r>
                  <a:rPr lang="en-US" sz="3400" dirty="0" smtClean="0">
                    <a:latin typeface="Calibri" pitchFamily="34" charset="0"/>
                  </a:rPr>
                  <a:t>is:</a:t>
                </a: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a:latin typeface="Calibri" pitchFamily="34" charset="0"/>
                </a:endParaRPr>
              </a:p>
              <a:p>
                <a:pPr algn="just" eaLnBrk="1" hangingPunct="1"/>
                <a:endParaRPr lang="en-US" sz="3400" dirty="0" smtClean="0">
                  <a:latin typeface="Calibri" pitchFamily="34" charset="0"/>
                </a:endParaRPr>
              </a:p>
              <a:p>
                <a:pPr algn="just" eaLnBrk="1" hangingPunct="1"/>
                <a:endParaRPr lang="en-US" sz="3400" dirty="0" smtClean="0">
                  <a:latin typeface="Calibri" pitchFamily="34" charset="0"/>
                </a:endParaRPr>
              </a:p>
              <a:p>
                <a:pPr algn="just" eaLnBrk="1" hangingPunct="1"/>
                <a:r>
                  <a:rPr lang="en-US" sz="3400" dirty="0" smtClean="0">
                    <a:latin typeface="Calibri" pitchFamily="34" charset="0"/>
                  </a:rPr>
                  <a:t>This is the key to measuring differences between our printed objects, integrating </a:t>
                </a:r>
                <a:r>
                  <a:rPr lang="en-US" sz="3400" dirty="0" smtClean="0">
                    <a:latin typeface="Calibri" pitchFamily="34" charset="0"/>
                  </a:rPr>
                  <a:t>a </a:t>
                </a:r>
                <a:r>
                  <a:rPr lang="en-US" sz="3400" dirty="0" smtClean="0">
                    <a:latin typeface="Calibri" pitchFamily="34" charset="0"/>
                  </a:rPr>
                  <a:t>function of the absolute value of the difference of the two functions. </a:t>
                </a:r>
              </a:p>
              <a:p>
                <a:pPr algn="just" eaLnBrk="1" hangingPunct="1"/>
                <a:endParaRPr lang="en-US" sz="2000" dirty="0" smtClean="0">
                  <a:latin typeface="Calibri" pitchFamily="34" charset="0"/>
                </a:endParaRPr>
              </a:p>
              <a:p>
                <a:pPr algn="just" eaLnBrk="1" hangingPunct="1"/>
                <a14:m>
                  <m:oMath xmlns:m="http://schemas.openxmlformats.org/officeDocument/2006/math">
                    <m:r>
                      <a:rPr lang="en-US" sz="3400" i="1" dirty="0" smtClean="0">
                        <a:latin typeface="Cambria Math" panose="02040503050406030204" pitchFamily="18" charset="0"/>
                      </a:rPr>
                      <m:t>𝑓</m:t>
                    </m:r>
                  </m:oMath>
                </a14:m>
                <a:r>
                  <a:rPr lang="en-US" sz="3400" dirty="0" smtClean="0">
                    <a:latin typeface="Calibri" pitchFamily="34" charset="0"/>
                  </a:rPr>
                  <a:t> and </a:t>
                </a:r>
                <a14:m>
                  <m:oMath xmlns:m="http://schemas.openxmlformats.org/officeDocument/2006/math">
                    <m:r>
                      <a:rPr lang="en-US" sz="3400" i="1" dirty="0" smtClean="0">
                        <a:latin typeface="Cambria Math" panose="02040503050406030204" pitchFamily="18" charset="0"/>
                      </a:rPr>
                      <m:t>𝑔</m:t>
                    </m:r>
                  </m:oMath>
                </a14:m>
                <a:r>
                  <a:rPr lang="en-US" sz="3400" dirty="0" smtClean="0">
                    <a:latin typeface="Calibri" pitchFamily="34" charset="0"/>
                  </a:rPr>
                  <a:t> will be 0 wherever </a:t>
                </a:r>
                <a:r>
                  <a:rPr lang="en-US" sz="3400" dirty="0" smtClean="0">
                    <a:latin typeface="Calibri" pitchFamily="34" charset="0"/>
                  </a:rPr>
                  <a:t>this difference is </a:t>
                </a:r>
                <a:r>
                  <a:rPr lang="en-US" sz="3400" dirty="0" smtClean="0">
                    <a:latin typeface="Calibri" pitchFamily="34" charset="0"/>
                  </a:rPr>
                  <a:t>empty air and if there is </a:t>
                </a:r>
                <a:r>
                  <a:rPr lang="en-US" sz="3400" dirty="0" smtClean="0">
                    <a:latin typeface="Calibri" pitchFamily="34" charset="0"/>
                  </a:rPr>
                  <a:t>matter a </a:t>
                </a:r>
                <a:r>
                  <a:rPr lang="en-US" sz="3400" dirty="0" smtClean="0">
                    <a:latin typeface="Calibri" pitchFamily="34" charset="0"/>
                  </a:rPr>
                  <a:t>value can be prescribed according to its position in </a:t>
                </a:r>
                <a:r>
                  <a:rPr lang="en-US" sz="3400" dirty="0" smtClean="0">
                    <a:latin typeface="Calibri" pitchFamily="34" charset="0"/>
                  </a:rPr>
                  <a:t>3-space.</a:t>
                </a:r>
                <a:endParaRPr lang="en-US" sz="3400" dirty="0" smtClean="0">
                  <a:latin typeface="Calibri" pitchFamily="34" charset="0"/>
                </a:endParaRPr>
              </a:p>
              <a:p>
                <a:pPr algn="just" eaLnBrk="1" hangingPunct="1"/>
                <a:r>
                  <a:rPr lang="en-US" sz="1100" dirty="0" smtClean="0">
                    <a:latin typeface="Calibri" pitchFamily="34" charset="0"/>
                  </a:rPr>
                  <a:t> </a:t>
                </a:r>
                <a:endParaRPr lang="en-US" sz="3200" dirty="0" smtClean="0">
                  <a:latin typeface="Calibri" pitchFamily="34" charset="0"/>
                </a:endParaRPr>
              </a:p>
              <a:p>
                <a:pPr algn="just" eaLnBrk="1" hangingPunct="1"/>
                <a:r>
                  <a:rPr lang="en-US" sz="3400" dirty="0" smtClean="0">
                    <a:latin typeface="Calibri" pitchFamily="34" charset="0"/>
                  </a:rPr>
                  <a:t>For example, testing the resolution of an image could be done by printing a bumpy object and prescribing large values at points where bumps should be and lower values towards the center.</a:t>
                </a:r>
              </a:p>
              <a:p>
                <a:pPr algn="just" eaLnBrk="1" hangingPunct="1"/>
                <a:r>
                  <a:rPr lang="en-US" sz="2000" dirty="0">
                    <a:latin typeface="Calibri" pitchFamily="34" charset="0"/>
                  </a:rPr>
                  <a:t> </a:t>
                </a:r>
                <a:endParaRPr lang="en-US" sz="3400" dirty="0" smtClean="0">
                  <a:latin typeface="Calibri" pitchFamily="34" charset="0"/>
                </a:endParaRPr>
              </a:p>
              <a:p>
                <a:pPr algn="just" eaLnBrk="1" hangingPunct="1"/>
                <a:r>
                  <a:rPr lang="en-US" sz="3400" dirty="0" smtClean="0">
                    <a:latin typeface="Calibri" pitchFamily="34" charset="0"/>
                  </a:rPr>
                  <a:t>Conversely, testing the structural consistency could be done by prescribing large values at the </a:t>
                </a:r>
                <a:r>
                  <a:rPr lang="en-US" sz="3400" dirty="0" smtClean="0">
                    <a:latin typeface="Calibri" pitchFamily="34" charset="0"/>
                  </a:rPr>
                  <a:t>center </a:t>
                </a:r>
                <a:r>
                  <a:rPr lang="en-US" sz="3400" dirty="0" smtClean="0">
                    <a:latin typeface="Calibri" pitchFamily="34" charset="0"/>
                  </a:rPr>
                  <a:t>of an object and lower values at the edges. </a:t>
                </a:r>
                <a:endParaRPr lang="en-US" sz="3400" dirty="0">
                  <a:latin typeface="Calibri" pitchFamily="34" charset="0"/>
                </a:endParaRPr>
              </a:p>
            </p:txBody>
          </p:sp>
        </mc:Choice>
        <mc:Fallback>
          <p:sp>
            <p:nvSpPr>
              <p:cNvPr id="12" name="Text Box 191"/>
              <p:cNvSpPr txBox="1">
                <a:spLocks noRot="1" noChangeAspect="1" noMove="1" noResize="1" noEditPoints="1" noAdjustHandles="1" noChangeArrowheads="1" noChangeShapeType="1" noTextEdit="1"/>
              </p:cNvSpPr>
              <p:nvPr/>
            </p:nvSpPr>
            <p:spPr bwMode="auto">
              <a:xfrm>
                <a:off x="29254937" y="5524222"/>
                <a:ext cx="11283462" cy="16521838"/>
              </a:xfrm>
              <a:prstGeom prst="rect">
                <a:avLst/>
              </a:prstGeom>
              <a:blipFill rotWithShape="0">
                <a:blip r:embed="rId4"/>
                <a:stretch>
                  <a:fillRect l="-1025" r="-1079"/>
                </a:stretch>
              </a:blipFill>
              <a:ln w="12700">
                <a:solidFill>
                  <a:schemeClr val="accent1">
                    <a:lumMod val="75000"/>
                  </a:schemeClr>
                </a:solidFill>
              </a:ln>
              <a:effectLst/>
            </p:spPr>
            <p:txBody>
              <a:bodyPr/>
              <a:lstStyle/>
              <a:p>
                <a:r>
                  <a:rPr lang="en-US">
                    <a:noFill/>
                  </a:rPr>
                  <a:t> </a:t>
                </a:r>
              </a:p>
            </p:txBody>
          </p:sp>
        </mc:Fallback>
      </mc:AlternateContent>
      <p:sp>
        <p:nvSpPr>
          <p:cNvPr id="35" name="Rectangle 34"/>
          <p:cNvSpPr/>
          <p:nvPr/>
        </p:nvSpPr>
        <p:spPr>
          <a:xfrm>
            <a:off x="29260800" y="4800602"/>
            <a:ext cx="11277599" cy="70531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10" tIns="34253" rIns="68510" bIns="34253" rtlCol="0" anchor="ctr"/>
          <a:lstStyle/>
          <a:p>
            <a:pPr algn="ctr"/>
            <a:r>
              <a:rPr lang="en-US" sz="4300" b="1" dirty="0" smtClean="0">
                <a:solidFill>
                  <a:schemeClr val="accent3">
                    <a:lumMod val="20000"/>
                    <a:lumOff val="80000"/>
                  </a:schemeClr>
                </a:solidFill>
              </a:rPr>
              <a:t>The Construction of a Metric</a:t>
            </a:r>
            <a:endParaRPr lang="en-US" sz="4300" b="1" dirty="0">
              <a:solidFill>
                <a:schemeClr val="accent3">
                  <a:lumMod val="20000"/>
                  <a:lumOff val="80000"/>
                </a:schemeClr>
              </a:solidFill>
            </a:endParaRPr>
          </a:p>
        </p:txBody>
      </p:sp>
      <p:sp>
        <p:nvSpPr>
          <p:cNvPr id="14" name="Text Box 193"/>
          <p:cNvSpPr txBox="1">
            <a:spLocks noChangeArrowheads="1"/>
          </p:cNvSpPr>
          <p:nvPr/>
        </p:nvSpPr>
        <p:spPr bwMode="auto">
          <a:xfrm>
            <a:off x="29237357" y="23019346"/>
            <a:ext cx="11301042" cy="5508871"/>
          </a:xfrm>
          <a:prstGeom prst="rect">
            <a:avLst/>
          </a:prstGeom>
          <a:solidFill>
            <a:schemeClr val="bg1"/>
          </a:solidFill>
          <a:ln w="12700">
            <a:solidFill>
              <a:schemeClr val="accent1">
                <a:lumMod val="75000"/>
              </a:schemeClr>
            </a:solidFill>
          </a:ln>
          <a:effectLst/>
        </p:spPr>
        <p:txBody>
          <a:bodyPr wrap="square" lIns="136997" tIns="136997" rIns="136997" bIns="13699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3400" dirty="0" smtClean="0">
                <a:latin typeface="Calibri" pitchFamily="34" charset="0"/>
              </a:rPr>
              <a:t>The hardest part of </a:t>
            </a:r>
            <a:r>
              <a:rPr lang="en-US" sz="3400" dirty="0" smtClean="0">
                <a:latin typeface="Calibri" pitchFamily="34" charset="0"/>
              </a:rPr>
              <a:t>comparing a 3D object to its STL file is </a:t>
            </a:r>
            <a:r>
              <a:rPr lang="en-US" sz="3400" dirty="0" smtClean="0">
                <a:latin typeface="Calibri" pitchFamily="34" charset="0"/>
              </a:rPr>
              <a:t>the alignment of the two objects, and there are many promising ways to do this with different tradeoffs for different methods. </a:t>
            </a:r>
          </a:p>
          <a:p>
            <a:pPr algn="just" eaLnBrk="1" hangingPunct="1"/>
            <a:endParaRPr lang="en-US" sz="3400" dirty="0">
              <a:latin typeface="Calibri" pitchFamily="34" charset="0"/>
            </a:endParaRPr>
          </a:p>
          <a:p>
            <a:pPr algn="just" eaLnBrk="1" hangingPunct="1"/>
            <a:r>
              <a:rPr lang="en-US" sz="3400" dirty="0" smtClean="0">
                <a:latin typeface="Calibri" pitchFamily="34" charset="0"/>
              </a:rPr>
              <a:t>One algorithm was coded for this project, though it could substantially benefit from computational improvements. </a:t>
            </a:r>
          </a:p>
          <a:p>
            <a:pPr algn="just" eaLnBrk="1" hangingPunct="1"/>
            <a:endParaRPr lang="en-US" sz="3400" dirty="0">
              <a:latin typeface="Calibri" pitchFamily="34" charset="0"/>
            </a:endParaRPr>
          </a:p>
          <a:p>
            <a:pPr algn="just" eaLnBrk="1" hangingPunct="1"/>
            <a:r>
              <a:rPr lang="en-US" sz="3400" dirty="0" smtClean="0">
                <a:latin typeface="Calibri" pitchFamily="34" charset="0"/>
              </a:rPr>
              <a:t>We have developed some sample metrics, but there are a variety of different metrics that could be developed to emphasize different features. </a:t>
            </a:r>
            <a:endParaRPr lang="en-US" sz="3400" dirty="0">
              <a:latin typeface="Calibri" pitchFamily="34" charset="0"/>
            </a:endParaRPr>
          </a:p>
        </p:txBody>
      </p:sp>
      <p:sp>
        <p:nvSpPr>
          <p:cNvPr id="36" name="Rectangle 35"/>
          <p:cNvSpPr/>
          <p:nvPr/>
        </p:nvSpPr>
        <p:spPr>
          <a:xfrm>
            <a:off x="29237358" y="22402800"/>
            <a:ext cx="11301042" cy="616546"/>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10" tIns="34253" rIns="68510" bIns="34253" rtlCol="0" anchor="ctr"/>
          <a:lstStyle/>
          <a:p>
            <a:pPr algn="ctr"/>
            <a:r>
              <a:rPr lang="en-US" sz="4300" b="1" dirty="0">
                <a:solidFill>
                  <a:schemeClr val="accent3">
                    <a:lumMod val="20000"/>
                    <a:lumOff val="80000"/>
                  </a:schemeClr>
                </a:solidFill>
              </a:rPr>
              <a:t>Conclusions</a:t>
            </a:r>
          </a:p>
        </p:txBody>
      </p:sp>
      <mc:AlternateContent xmlns:mc="http://schemas.openxmlformats.org/markup-compatibility/2006">
        <mc:Choice xmlns:a14="http://schemas.microsoft.com/office/drawing/2010/main" Requires="a14">
          <p:sp>
            <p:nvSpPr>
              <p:cNvPr id="11" name="Text Box 190"/>
              <p:cNvSpPr txBox="1">
                <a:spLocks noChangeArrowheads="1"/>
              </p:cNvSpPr>
              <p:nvPr/>
            </p:nvSpPr>
            <p:spPr bwMode="auto">
              <a:xfrm>
                <a:off x="1463040" y="14630400"/>
                <a:ext cx="13167360" cy="13897817"/>
              </a:xfrm>
              <a:prstGeom prst="rect">
                <a:avLst/>
              </a:prstGeom>
              <a:solidFill>
                <a:schemeClr val="bg1"/>
              </a:solidFill>
              <a:ln w="12700">
                <a:solidFill>
                  <a:schemeClr val="accent1">
                    <a:lumMod val="75000"/>
                  </a:schemeClr>
                </a:solidFill>
              </a:ln>
              <a:effectLst/>
            </p:spPr>
            <p:txBody>
              <a:bodyPr lIns="136997" tIns="136997" rIns="136997" bIns="13699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n-US" sz="3400" dirty="0" smtClean="0">
                    <a:latin typeface="+mn-lt"/>
                  </a:rPr>
                  <a:t>We will show our alignment algorithm on two misaligned cubes:</a:t>
                </a:r>
              </a:p>
              <a:p>
                <a:pPr algn="just" eaLnBrk="1" hangingPunct="1"/>
                <a:endParaRPr lang="en-US" sz="3400" dirty="0">
                  <a:latin typeface="+mn-lt"/>
                </a:endParaRPr>
              </a:p>
              <a:p>
                <a:pPr algn="just" eaLnBrk="1" hangingPunct="1"/>
                <a:endParaRPr lang="en-US" sz="3400" dirty="0" smtClean="0">
                  <a:latin typeface="+mn-lt"/>
                </a:endParaRPr>
              </a:p>
              <a:p>
                <a:pPr algn="just" eaLnBrk="1" hangingPunct="1"/>
                <a:endParaRPr lang="en-US" sz="3400" dirty="0">
                  <a:latin typeface="+mn-lt"/>
                </a:endParaRPr>
              </a:p>
              <a:p>
                <a:pPr algn="just" eaLnBrk="1" hangingPunct="1"/>
                <a:endParaRPr lang="en-US" sz="3400" dirty="0" smtClean="0">
                  <a:latin typeface="+mn-lt"/>
                </a:endParaRPr>
              </a:p>
              <a:p>
                <a:pPr algn="just" eaLnBrk="1" hangingPunct="1"/>
                <a:endParaRPr lang="en-US" sz="3400" dirty="0">
                  <a:latin typeface="+mn-lt"/>
                </a:endParaRPr>
              </a:p>
              <a:p>
                <a:pPr algn="just" eaLnBrk="1" hangingPunct="1"/>
                <a:endParaRPr lang="en-US" sz="3400" dirty="0" smtClean="0">
                  <a:latin typeface="+mn-lt"/>
                </a:endParaRPr>
              </a:p>
              <a:p>
                <a:pPr algn="just" eaLnBrk="1" hangingPunct="1"/>
                <a:endParaRPr lang="en-US" sz="3400" dirty="0">
                  <a:latin typeface="+mn-lt"/>
                </a:endParaRPr>
              </a:p>
              <a:p>
                <a:pPr algn="just" eaLnBrk="1" hangingPunct="1"/>
                <a:endParaRPr lang="en-US" sz="3400" dirty="0" smtClean="0">
                  <a:latin typeface="+mn-lt"/>
                </a:endParaRPr>
              </a:p>
              <a:p>
                <a:pPr algn="just" eaLnBrk="1" hangingPunct="1"/>
                <a:endParaRPr lang="en-US" sz="3400" dirty="0">
                  <a:latin typeface="+mn-lt"/>
                </a:endParaRPr>
              </a:p>
              <a:p>
                <a:pPr algn="just" eaLnBrk="1" hangingPunct="1"/>
                <a:endParaRPr lang="en-US" sz="3400" dirty="0" smtClean="0">
                  <a:latin typeface="+mn-lt"/>
                </a:endParaRPr>
              </a:p>
              <a:p>
                <a:pPr algn="just" eaLnBrk="1" hangingPunct="1"/>
                <a:endParaRPr lang="en-US" sz="3400" dirty="0">
                  <a:latin typeface="+mn-lt"/>
                </a:endParaRPr>
              </a:p>
              <a:p>
                <a:pPr algn="just" eaLnBrk="1" hangingPunct="1"/>
                <a:r>
                  <a:rPr lang="en-US" sz="3400" dirty="0" smtClean="0">
                    <a:latin typeface="+mn-lt"/>
                  </a:rPr>
                  <a:t>We make the assumption that</a:t>
                </a:r>
                <a:r>
                  <a:rPr lang="en-US" sz="3400" dirty="0" smtClean="0">
                    <a:latin typeface="+mn-lt"/>
                  </a:rPr>
                  <a:t> the </a:t>
                </a:r>
                <a:r>
                  <a:rPr lang="en-US" sz="3400" dirty="0" smtClean="0">
                    <a:latin typeface="+mn-lt"/>
                  </a:rPr>
                  <a:t>printed objects </a:t>
                </a:r>
                <a:r>
                  <a:rPr lang="en-US" sz="3400" dirty="0" smtClean="0">
                    <a:latin typeface="+mn-lt"/>
                  </a:rPr>
                  <a:t>that </a:t>
                </a:r>
                <a:r>
                  <a:rPr lang="en-US" sz="3400" dirty="0" smtClean="0">
                    <a:latin typeface="+mn-lt"/>
                  </a:rPr>
                  <a:t>can be laid flat. </a:t>
                </a:r>
              </a:p>
              <a:p>
                <a:pPr algn="just" eaLnBrk="1" hangingPunct="1"/>
                <a:r>
                  <a:rPr lang="en-US" sz="3400" dirty="0" smtClean="0">
                    <a:latin typeface="+mn-lt"/>
                  </a:rPr>
                  <a:t>To align the images, we define two functions </a:t>
                </a:r>
                <a14:m>
                  <m:oMath xmlns:m="http://schemas.openxmlformats.org/officeDocument/2006/math">
                    <m:r>
                      <a:rPr lang="en-US" sz="3400" i="1" dirty="0" smtClean="0">
                        <a:latin typeface="Cambria Math" panose="02040503050406030204" pitchFamily="18" charset="0"/>
                      </a:rPr>
                      <m:t>𝑓</m:t>
                    </m:r>
                  </m:oMath>
                </a14:m>
                <a:r>
                  <a:rPr lang="en-US" sz="3400" dirty="0" smtClean="0">
                    <a:latin typeface="+mn-lt"/>
                  </a:rPr>
                  <a:t> and </a:t>
                </a:r>
                <a14:m>
                  <m:oMath xmlns:m="http://schemas.openxmlformats.org/officeDocument/2006/math">
                    <m:r>
                      <a:rPr lang="en-US" sz="3400" i="1" dirty="0" smtClean="0">
                        <a:latin typeface="Cambria Math" panose="02040503050406030204" pitchFamily="18" charset="0"/>
                      </a:rPr>
                      <m:t>𝑔</m:t>
                    </m:r>
                  </m:oMath>
                </a14:m>
                <a:r>
                  <a:rPr lang="en-US" sz="3400" dirty="0" smtClean="0">
                    <a:latin typeface="+mn-lt"/>
                  </a:rPr>
                  <a:t> over </a:t>
                </a:r>
                <a14:m>
                  <m:oMath xmlns:m="http://schemas.openxmlformats.org/officeDocument/2006/math">
                    <m:sSup>
                      <m:sSupPr>
                        <m:ctrlPr>
                          <a:rPr lang="en-US" sz="3400" i="1" smtClean="0">
                            <a:latin typeface="Cambria Math" panose="02040503050406030204" pitchFamily="18" charset="0"/>
                          </a:rPr>
                        </m:ctrlPr>
                      </m:sSupPr>
                      <m:e>
                        <m:r>
                          <a:rPr lang="en-US" sz="3400" b="0" i="1" smtClean="0">
                            <a:latin typeface="Cambria Math" panose="02040503050406030204" pitchFamily="18" charset="0"/>
                          </a:rPr>
                          <m:t>𝑅</m:t>
                        </m:r>
                      </m:e>
                      <m:sup>
                        <m:r>
                          <a:rPr lang="en-US" sz="3400" b="0" i="1" smtClean="0">
                            <a:latin typeface="Cambria Math" panose="02040503050406030204" pitchFamily="18" charset="0"/>
                          </a:rPr>
                          <m:t>3</m:t>
                        </m:r>
                      </m:sup>
                    </m:sSup>
                  </m:oMath>
                </a14:m>
                <a:r>
                  <a:rPr lang="en-US" sz="3400" dirty="0" smtClean="0">
                    <a:latin typeface="+mn-lt"/>
                  </a:rPr>
                  <a:t> corresponding to the intensity matrices of the images. </a:t>
                </a:r>
              </a:p>
              <a:p>
                <a:pPr algn="just" eaLnBrk="1" hangingPunct="1"/>
                <a:endParaRPr lang="en-US" sz="1100" dirty="0" smtClean="0">
                  <a:latin typeface="+mn-lt"/>
                </a:endParaRPr>
              </a:p>
              <a:p>
                <a:pPr algn="just" eaLnBrk="1" hangingPunct="1"/>
                <a:r>
                  <a:rPr lang="en-US" sz="3400" dirty="0" smtClean="0">
                    <a:latin typeface="+mn-lt"/>
                  </a:rPr>
                  <a:t>We then translate the images so that their center of masses are located at the origin. This is translation alignment.</a:t>
                </a:r>
                <a:endParaRPr lang="en-US" sz="3400" dirty="0">
                  <a:latin typeface="+mn-lt"/>
                </a:endParaRPr>
              </a:p>
              <a:p>
                <a:pPr algn="just" eaLnBrk="1" hangingPunct="1"/>
                <a:endParaRPr lang="en-US" sz="1200" dirty="0" smtClean="0">
                  <a:latin typeface="+mn-lt"/>
                </a:endParaRPr>
              </a:p>
              <a:p>
                <a:pPr algn="just" eaLnBrk="1" hangingPunct="1"/>
                <a:r>
                  <a:rPr lang="en-US" sz="3400" dirty="0" smtClean="0">
                    <a:latin typeface="+mn-lt"/>
                  </a:rPr>
                  <a:t>Next we must find rotational alignment. Rotation along the z-axis will not change the location of the center of mass, but it will change the amount of overlap in the two functions.</a:t>
                </a:r>
              </a:p>
              <a:p>
                <a:pPr algn="just" eaLnBrk="1" hangingPunct="1"/>
                <a:endParaRPr lang="en-US" sz="1400" dirty="0">
                  <a:latin typeface="+mn-lt"/>
                </a:endParaRPr>
              </a:p>
              <a:p>
                <a:pPr algn="just" eaLnBrk="1" hangingPunct="1"/>
                <a:r>
                  <a:rPr lang="en-US" sz="3400" dirty="0" smtClean="0">
                    <a:latin typeface="+mn-lt"/>
                  </a:rPr>
                  <a:t>Consider the cross correlation function:</a:t>
                </a:r>
              </a:p>
              <a:p>
                <a:pPr algn="just" eaLnBrk="1" hangingPunct="1"/>
                <a:endParaRPr lang="en-US" sz="3400" dirty="0" smtClean="0">
                  <a:latin typeface="+mn-lt"/>
                </a:endParaRPr>
              </a:p>
              <a:p>
                <a:pPr algn="just" eaLnBrk="1" hangingPunct="1"/>
                <a:endParaRPr lang="en-US" sz="3400" dirty="0">
                  <a:latin typeface="+mn-lt"/>
                </a:endParaRPr>
              </a:p>
              <a:p>
                <a:pPr algn="just" eaLnBrk="1" hangingPunct="1"/>
                <a:r>
                  <a:rPr lang="en-US" sz="3400" dirty="0" smtClean="0">
                    <a:latin typeface="+mn-lt"/>
                  </a:rPr>
                  <a:t>This will have a maximum at the theta corresponding to the best rotational alignment of the functions.</a:t>
                </a:r>
              </a:p>
              <a:p>
                <a:pPr algn="just" eaLnBrk="1" hangingPunct="1"/>
                <a:endParaRPr lang="en-US" sz="3200" dirty="0" smtClean="0">
                  <a:latin typeface="+mn-lt"/>
                </a:endParaRPr>
              </a:p>
            </p:txBody>
          </p:sp>
        </mc:Choice>
        <mc:Fallback>
          <p:sp>
            <p:nvSpPr>
              <p:cNvPr id="11" name="Text Box 190"/>
              <p:cNvSpPr txBox="1">
                <a:spLocks noRot="1" noChangeAspect="1" noMove="1" noResize="1" noEditPoints="1" noAdjustHandles="1" noChangeArrowheads="1" noChangeShapeType="1" noTextEdit="1"/>
              </p:cNvSpPr>
              <p:nvPr/>
            </p:nvSpPr>
            <p:spPr bwMode="auto">
              <a:xfrm>
                <a:off x="1463040" y="14630400"/>
                <a:ext cx="13167360" cy="13897817"/>
              </a:xfrm>
              <a:prstGeom prst="rect">
                <a:avLst/>
              </a:prstGeom>
              <a:blipFill rotWithShape="0">
                <a:blip r:embed="rId5"/>
                <a:stretch>
                  <a:fillRect l="-925" r="-879" b="-8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5356055" y="15468598"/>
            <a:ext cx="1316736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10" tIns="34253" rIns="68510" bIns="34253" rtlCol="0" anchor="ctr"/>
          <a:lstStyle/>
          <a:p>
            <a:pPr algn="ctr"/>
            <a:r>
              <a:rPr lang="en-US" sz="4300" b="1" dirty="0" smtClean="0">
                <a:solidFill>
                  <a:schemeClr val="accent3">
                    <a:lumMod val="20000"/>
                    <a:lumOff val="80000"/>
                  </a:schemeClr>
                </a:solidFill>
              </a:rPr>
              <a:t>An Alternate Approach to Image Alignment</a:t>
            </a:r>
            <a:endParaRPr lang="en-US" sz="4300" b="1" dirty="0">
              <a:solidFill>
                <a:schemeClr val="accent3">
                  <a:lumMod val="20000"/>
                  <a:lumOff val="80000"/>
                </a:schemeClr>
              </a:solidFill>
            </a:endParaRPr>
          </a:p>
        </p:txBody>
      </p:sp>
      <p:pic>
        <p:nvPicPr>
          <p:cNvPr id="7" name="Picture 6"/>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16611600" y="6669079"/>
            <a:ext cx="10668000" cy="6638855"/>
          </a:xfrm>
          <a:prstGeom prst="rect">
            <a:avLst/>
          </a:prstGeom>
        </p:spPr>
      </p:pic>
      <p:pic>
        <p:nvPicPr>
          <p:cNvPr id="16" name="Picture 15"/>
          <p:cNvPicPr>
            <a:picLocks noChangeAspect="1"/>
          </p:cNvPicPr>
          <p:nvPr/>
        </p:nvPicPr>
        <p:blipFill>
          <a:blip r:embed="rId8"/>
          <a:stretch>
            <a:fillRect/>
          </a:stretch>
        </p:blipFill>
        <p:spPr>
          <a:xfrm>
            <a:off x="3010124" y="15468598"/>
            <a:ext cx="4952551" cy="5238826"/>
          </a:xfrm>
          <a:prstGeom prst="rect">
            <a:avLst/>
          </a:prstGeom>
        </p:spPr>
      </p:pic>
      <p:pic>
        <p:nvPicPr>
          <p:cNvPr id="18" name="Picture 17"/>
          <p:cNvPicPr>
            <a:picLocks noChangeAspect="1"/>
          </p:cNvPicPr>
          <p:nvPr/>
        </p:nvPicPr>
        <p:blipFill>
          <a:blip r:embed="rId9"/>
          <a:stretch>
            <a:fillRect/>
          </a:stretch>
        </p:blipFill>
        <p:spPr>
          <a:xfrm>
            <a:off x="9010016" y="15604595"/>
            <a:ext cx="4573042" cy="4966832"/>
          </a:xfrm>
          <a:prstGeom prst="rect">
            <a:avLst/>
          </a:prstGeom>
        </p:spPr>
      </p:pic>
      <p:pic>
        <p:nvPicPr>
          <p:cNvPr id="22" name="Picture 21"/>
          <p:cNvPicPr>
            <a:picLocks noChangeAspect="1"/>
          </p:cNvPicPr>
          <p:nvPr/>
        </p:nvPicPr>
        <p:blipFill>
          <a:blip r:embed="rId10"/>
          <a:stretch>
            <a:fillRect/>
          </a:stretch>
        </p:blipFill>
        <p:spPr>
          <a:xfrm>
            <a:off x="31927800" y="6934200"/>
            <a:ext cx="5948045" cy="5975970"/>
          </a:xfrm>
          <a:prstGeom prst="rect">
            <a:avLst/>
          </a:prstGeom>
        </p:spPr>
      </p:pic>
      <p:pic>
        <p:nvPicPr>
          <p:cNvPr id="23" name="Picture 22"/>
          <p:cNvPicPr>
            <a:picLocks noChangeAspect="1"/>
          </p:cNvPicPr>
          <p:nvPr/>
        </p:nvPicPr>
        <p:blipFill>
          <a:blip r:embed="rId11"/>
          <a:stretch>
            <a:fillRect/>
          </a:stretch>
        </p:blipFill>
        <p:spPr>
          <a:xfrm>
            <a:off x="7370385" y="9344141"/>
            <a:ext cx="5332457" cy="3963793"/>
          </a:xfrm>
          <a:prstGeom prst="rect">
            <a:avLst/>
          </a:prstGeom>
        </p:spPr>
      </p:pic>
      <p:pic>
        <p:nvPicPr>
          <p:cNvPr id="24" name="Picture 23"/>
          <p:cNvPicPr>
            <a:picLocks noChangeAspect="1"/>
          </p:cNvPicPr>
          <p:nvPr/>
        </p:nvPicPr>
        <p:blipFill>
          <a:blip r:embed="rId12"/>
          <a:stretch>
            <a:fillRect/>
          </a:stretch>
        </p:blipFill>
        <p:spPr>
          <a:xfrm>
            <a:off x="3276526" y="9489473"/>
            <a:ext cx="2844179" cy="3792239"/>
          </a:xfrm>
          <a:prstGeom prst="rect">
            <a:avLst/>
          </a:prstGeom>
        </p:spPr>
      </p:pic>
      <mc:AlternateContent xmlns:mc="http://schemas.openxmlformats.org/markup-compatibility/2006" xmlns:a14="http://schemas.microsoft.com/office/drawing/2010/main">
        <mc:Choice Requires="a14">
          <p:sp>
            <p:nvSpPr>
              <p:cNvPr id="26" name="Rectangle 25"/>
              <p:cNvSpPr/>
              <p:nvPr/>
            </p:nvSpPr>
            <p:spPr>
              <a:xfrm>
                <a:off x="2722546" y="26289000"/>
                <a:ext cx="9980296" cy="10994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3200" i="1">
                              <a:latin typeface="Cambria Math" panose="02040503050406030204" pitchFamily="18" charset="0"/>
                            </a:rPr>
                          </m:ctrlPr>
                        </m:naryPr>
                        <m:sub/>
                        <m:sup/>
                        <m:e>
                          <m:d>
                            <m:dPr>
                              <m:begChr m:val="["/>
                              <m:endChr m:val=""/>
                              <m:ctrlPr>
                                <a:rPr lang="en-US" sz="3200" i="1">
                                  <a:latin typeface="Cambria Math" panose="02040503050406030204" pitchFamily="18" charset="0"/>
                                </a:rPr>
                              </m:ctrlPr>
                            </m:dPr>
                            <m:e>
                              <m:r>
                                <a:rPr lang="en-US" sz="3200" i="1">
                                  <a:latin typeface="Cambria Math" panose="02040503050406030204" pitchFamily="18" charset="0"/>
                                </a:rPr>
                                <m:t>𝑓</m:t>
                              </m:r>
                              <m:r>
                                <a:rPr lang="en-US" sz="3200" i="0">
                                  <a:latin typeface="Cambria Math" panose="02040503050406030204" pitchFamily="18" charset="0"/>
                                </a:rPr>
                                <m:t>(</m:t>
                              </m:r>
                              <m:r>
                                <a:rPr lang="en-US" sz="3200" i="1">
                                  <a:latin typeface="Cambria Math" panose="02040503050406030204" pitchFamily="18" charset="0"/>
                                </a:rPr>
                                <m:t>𝑥</m:t>
                              </m:r>
                              <m:r>
                                <a:rPr lang="en-US" sz="3200" i="0">
                                  <a:latin typeface="Cambria Math" panose="02040503050406030204" pitchFamily="18" charset="0"/>
                                </a:rPr>
                                <m:t>, </m:t>
                              </m:r>
                              <m:r>
                                <a:rPr lang="en-US" sz="3200" i="1">
                                  <a:latin typeface="Cambria Math" panose="02040503050406030204" pitchFamily="18" charset="0"/>
                                </a:rPr>
                                <m:t>𝑦</m:t>
                              </m:r>
                              <m:r>
                                <a:rPr lang="en-US" sz="3200" i="0">
                                  <a:latin typeface="Cambria Math" panose="02040503050406030204" pitchFamily="18" charset="0"/>
                                </a:rPr>
                                <m:t>, </m:t>
                              </m:r>
                              <m:r>
                                <a:rPr lang="en-US" sz="3200" i="1">
                                  <a:latin typeface="Cambria Math" panose="02040503050406030204" pitchFamily="18" charset="0"/>
                                </a:rPr>
                                <m:t>𝑧</m:t>
                              </m:r>
                              <m:r>
                                <a:rPr lang="en-US" sz="3200" i="0">
                                  <a:latin typeface="Cambria Math" panose="02040503050406030204" pitchFamily="18" charset="0"/>
                                </a:rPr>
                                <m:t>) </m:t>
                              </m:r>
                              <m:r>
                                <a:rPr lang="en-US" sz="3200" i="1">
                                  <a:latin typeface="Cambria Math" panose="02040503050406030204" pitchFamily="18" charset="0"/>
                                </a:rPr>
                                <m:t>𝑔</m:t>
                              </m:r>
                              <m:r>
                                <a:rPr lang="en-US" sz="3200" i="0">
                                  <a:latin typeface="Cambria Math" panose="02040503050406030204" pitchFamily="18" charset="0"/>
                                </a:rPr>
                                <m:t>(</m:t>
                              </m:r>
                              <m:r>
                                <a:rPr lang="en-US" sz="3200" i="1">
                                  <a:latin typeface="Cambria Math" panose="02040503050406030204" pitchFamily="18" charset="0"/>
                                </a:rPr>
                                <m:t>𝑥𝑐𝑜𝑠</m:t>
                              </m:r>
                              <m:r>
                                <a:rPr lang="en-US" sz="3200" i="1">
                                  <a:latin typeface="Cambria Math" panose="02040503050406030204" pitchFamily="18" charset="0"/>
                                </a:rPr>
                                <m:t>𝜃</m:t>
                              </m:r>
                              <m:r>
                                <a:rPr lang="en-US" sz="3200" i="0">
                                  <a:latin typeface="Cambria Math" panose="02040503050406030204" pitchFamily="18" charset="0"/>
                                </a:rPr>
                                <m:t> − </m:t>
                              </m:r>
                              <m:r>
                                <a:rPr lang="en-US" sz="3200" i="1">
                                  <a:latin typeface="Cambria Math" panose="02040503050406030204" pitchFamily="18" charset="0"/>
                                </a:rPr>
                                <m:t>𝑦𝑠𝑖𝑛</m:t>
                              </m:r>
                              <m:r>
                                <a:rPr lang="en-US" sz="3200" i="1">
                                  <a:latin typeface="Cambria Math" panose="02040503050406030204" pitchFamily="18" charset="0"/>
                                </a:rPr>
                                <m:t>𝜃</m:t>
                              </m:r>
                              <m:r>
                                <a:rPr lang="en-US" sz="3200" i="0">
                                  <a:latin typeface="Cambria Math" panose="02040503050406030204" pitchFamily="18" charset="0"/>
                                </a:rPr>
                                <m:t>, </m:t>
                              </m:r>
                              <m:r>
                                <a:rPr lang="en-US" sz="3200" i="1">
                                  <a:latin typeface="Cambria Math" panose="02040503050406030204" pitchFamily="18" charset="0"/>
                                </a:rPr>
                                <m:t>𝑥𝑠𝑖𝑛</m:t>
                              </m:r>
                              <m:r>
                                <a:rPr lang="en-US" sz="3200" i="1">
                                  <a:latin typeface="Cambria Math" panose="02040503050406030204" pitchFamily="18" charset="0"/>
                                </a:rPr>
                                <m:t>𝜃</m:t>
                              </m:r>
                              <m:r>
                                <a:rPr lang="en-US" sz="3200" i="0">
                                  <a:latin typeface="Cambria Math" panose="02040503050406030204" pitchFamily="18" charset="0"/>
                                </a:rPr>
                                <m:t> + </m:t>
                              </m:r>
                              <m:r>
                                <a:rPr lang="en-US" sz="3200" i="1">
                                  <a:latin typeface="Cambria Math" panose="02040503050406030204" pitchFamily="18" charset="0"/>
                                </a:rPr>
                                <m:t>𝑥𝑐𝑜𝑠</m:t>
                              </m:r>
                              <m:r>
                                <a:rPr lang="en-US" sz="3200" i="1">
                                  <a:latin typeface="Cambria Math" panose="02040503050406030204" pitchFamily="18" charset="0"/>
                                </a:rPr>
                                <m:t>𝜃</m:t>
                              </m:r>
                              <m:r>
                                <a:rPr lang="en-US" sz="3200" i="0">
                                  <a:latin typeface="Cambria Math" panose="02040503050406030204" pitchFamily="18" charset="0"/>
                                </a:rPr>
                                <m:t>, </m:t>
                              </m:r>
                              <m:r>
                                <a:rPr lang="en-US" sz="3200" i="1">
                                  <a:latin typeface="Cambria Math" panose="02040503050406030204" pitchFamily="18" charset="0"/>
                                </a:rPr>
                                <m:t>𝑧</m:t>
                              </m:r>
                              <m:r>
                                <a:rPr lang="en-US" sz="3200" i="0">
                                  <a:latin typeface="Cambria Math" panose="02040503050406030204" pitchFamily="18" charset="0"/>
                                </a:rPr>
                                <m:t>)]</m:t>
                              </m:r>
                              <m:r>
                                <a:rPr lang="en-US" sz="3200" i="1">
                                  <a:latin typeface="Cambria Math" panose="02040503050406030204" pitchFamily="18" charset="0"/>
                                </a:rPr>
                                <m:t>𝑑𝑉</m:t>
                              </m:r>
                            </m:e>
                          </m:d>
                        </m:e>
                      </m:nary>
                    </m:oMath>
                  </m:oMathPara>
                </a14:m>
                <a:endParaRPr lang="en-US" sz="3200" dirty="0"/>
              </a:p>
            </p:txBody>
          </p:sp>
        </mc:Choice>
        <mc:Fallback xmlns="">
          <p:sp>
            <p:nvSpPr>
              <p:cNvPr id="26" name="Rectangle 25"/>
              <p:cNvSpPr>
                <a:spLocks noRot="1" noChangeAspect="1" noMove="1" noResize="1" noEditPoints="1" noAdjustHandles="1" noChangeArrowheads="1" noChangeShapeType="1" noTextEdit="1"/>
              </p:cNvSpPr>
              <p:nvPr/>
            </p:nvSpPr>
            <p:spPr>
              <a:xfrm>
                <a:off x="2722546" y="26289000"/>
                <a:ext cx="9980296" cy="1099404"/>
              </a:xfrm>
              <a:prstGeom prst="rect">
                <a:avLst/>
              </a:prstGeom>
              <a:blipFill rotWithShape="0">
                <a:blip r:embed="rId1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3">
      <a:dk1>
        <a:srgbClr val="000000"/>
      </a:dk1>
      <a:lt1>
        <a:srgbClr val="FFFFFF"/>
      </a:lt1>
      <a:dk2>
        <a:srgbClr val="D72323"/>
      </a:dk2>
      <a:lt2>
        <a:srgbClr val="C8C8B1"/>
      </a:lt2>
      <a:accent1>
        <a:srgbClr val="3D3D3D"/>
      </a:accent1>
      <a:accent2>
        <a:srgbClr val="F5C201"/>
      </a:accent2>
      <a:accent3>
        <a:srgbClr val="526DB0"/>
      </a:accent3>
      <a:accent4>
        <a:srgbClr val="3D3D3D"/>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2913</TotalTime>
  <Words>515</Words>
  <Application>Microsoft Office PowerPoint</Application>
  <PresentationFormat>Custom</PresentationFormat>
  <Paragraphs>86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vt:lpstr>
      <vt:lpstr>Cambria Math</vt:lpstr>
      <vt:lpstr>Adjacency</vt:lpstr>
      <vt:lpstr>PowerPoint Presentation</vt:lpstr>
    </vt:vector>
  </TitlesOfParts>
  <Company>Genigraphics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Jay Larson</dc:creator>
  <dc:description>Quality poster printing
www.genigraphics.com
1-800-790-4001</dc:description>
  <cp:lastModifiedBy>Math User</cp:lastModifiedBy>
  <cp:revision>109</cp:revision>
  <cp:lastPrinted>2013-02-12T02:21:55Z</cp:lastPrinted>
  <dcterms:created xsi:type="dcterms:W3CDTF">2013-02-10T21:14:48Z</dcterms:created>
  <dcterms:modified xsi:type="dcterms:W3CDTF">2015-04-29T17:57:44Z</dcterms:modified>
</cp:coreProperties>
</file>