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23" d="100"/>
          <a:sy n="23" d="100"/>
        </p:scale>
        <p:origin x="16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8219127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55679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3291839" y="10226046"/>
            <a:ext cx="37307518" cy="705612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6583679" y="18653759"/>
            <a:ext cx="30723838" cy="841248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Arial"/>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Arial"/>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11083289" y="-1207762"/>
            <a:ext cx="21724621" cy="3950208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22715220" y="10424170"/>
            <a:ext cx="28087320" cy="987552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2598420" y="914410"/>
            <a:ext cx="28087320" cy="28895038"/>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2194559" y="7680967"/>
            <a:ext cx="39502080" cy="21724621"/>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467101" y="21153126"/>
            <a:ext cx="37307518" cy="6537960"/>
          </a:xfrm>
          <a:prstGeom prst="rect">
            <a:avLst/>
          </a:prstGeom>
          <a:noFill/>
          <a:ln>
            <a:noFill/>
          </a:ln>
        </p:spPr>
        <p:txBody>
          <a:bodyPr lIns="91425" tIns="91425" rIns="91425" bIns="91425" anchor="t" anchorCtr="0"/>
          <a:lstStyle>
            <a:lvl1pPr algn="l" rtl="0">
              <a:spcBef>
                <a:spcPts val="0"/>
              </a:spcBef>
              <a:defRPr sz="4000" b="1" cap="none"/>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3467101" y="13952225"/>
            <a:ext cx="37307518" cy="720089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
        <p:nvSpPr>
          <p:cNvPr id="25" name="Shape 25"/>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2194559" y="7680967"/>
            <a:ext cx="19385280" cy="21724621"/>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1" name="Shape 31"/>
          <p:cNvSpPr txBox="1">
            <a:spLocks noGrp="1"/>
          </p:cNvSpPr>
          <p:nvPr>
            <p:ph type="body" idx="2"/>
          </p:nvPr>
        </p:nvSpPr>
        <p:spPr>
          <a:xfrm>
            <a:off x="22311359" y="7680967"/>
            <a:ext cx="19385280" cy="21724621"/>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2" name="Shape 32"/>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2194559" y="7368542"/>
            <a:ext cx="19392901" cy="3070857"/>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8" name="Shape 38"/>
          <p:cNvSpPr txBox="1">
            <a:spLocks noGrp="1"/>
          </p:cNvSpPr>
          <p:nvPr>
            <p:ph type="body" idx="2"/>
          </p:nvPr>
        </p:nvSpPr>
        <p:spPr>
          <a:xfrm>
            <a:off x="2194559" y="10439400"/>
            <a:ext cx="19392901" cy="18966181"/>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9" name="Shape 39"/>
          <p:cNvSpPr txBox="1">
            <a:spLocks noGrp="1"/>
          </p:cNvSpPr>
          <p:nvPr>
            <p:ph type="body" idx="3"/>
          </p:nvPr>
        </p:nvSpPr>
        <p:spPr>
          <a:xfrm>
            <a:off x="22296121" y="7368542"/>
            <a:ext cx="19400519" cy="3070857"/>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40" name="Shape 40"/>
          <p:cNvSpPr txBox="1">
            <a:spLocks noGrp="1"/>
          </p:cNvSpPr>
          <p:nvPr>
            <p:ph type="body" idx="4"/>
          </p:nvPr>
        </p:nvSpPr>
        <p:spPr>
          <a:xfrm>
            <a:off x="22296121" y="10439400"/>
            <a:ext cx="19400519" cy="18966181"/>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41" name="Shape 41"/>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2194563" y="1310640"/>
            <a:ext cx="14439901" cy="557783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17160240" y="1310646"/>
            <a:ext cx="24536398" cy="2809494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56" name="Shape 56"/>
          <p:cNvSpPr txBox="1">
            <a:spLocks noGrp="1"/>
          </p:cNvSpPr>
          <p:nvPr>
            <p:ph type="body" idx="2"/>
          </p:nvPr>
        </p:nvSpPr>
        <p:spPr>
          <a:xfrm>
            <a:off x="2194563" y="6888486"/>
            <a:ext cx="14439901" cy="2251710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7" name="Shape 57"/>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8602982" y="23042879"/>
            <a:ext cx="26334720" cy="2720341"/>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8602982" y="2941319"/>
            <a:ext cx="26334720" cy="19751040"/>
          </a:xfrm>
          <a:prstGeom prst="rect">
            <a:avLst/>
          </a:prstGeom>
          <a:noFill/>
          <a:ln>
            <a:noFill/>
          </a:ln>
        </p:spPr>
        <p:txBody>
          <a:bodyPr lIns="91425" tIns="91425" rIns="91425" bIns="91425" anchor="ctr" anchorCtr="0"/>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8602982" y="25763221"/>
            <a:ext cx="26334720" cy="3863337"/>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64" name="Shape 64"/>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B7CCE4"/>
            </a:gs>
            <a:gs pos="27000">
              <a:srgbClr val="B7CCE4"/>
            </a:gs>
            <a:gs pos="72000">
              <a:srgbClr val="5787C0"/>
            </a:gs>
            <a:gs pos="100000">
              <a:srgbClr val="2B4D74"/>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2194559" y="7680967"/>
            <a:ext cx="39502080" cy="21724621"/>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2194559" y="30510487"/>
            <a:ext cx="10241279" cy="1752600"/>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14996159" y="30510487"/>
            <a:ext cx="13898879" cy="1752600"/>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31455359" y="30510487"/>
            <a:ext cx="10241279" cy="17526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6267075" y="517850"/>
            <a:ext cx="32308799" cy="4988699"/>
          </a:xfrm>
          <a:prstGeom prst="rect">
            <a:avLst/>
          </a:prstGeom>
          <a:gradFill>
            <a:gsLst>
              <a:gs pos="0">
                <a:srgbClr val="BABABA"/>
              </a:gs>
              <a:gs pos="35000">
                <a:srgbClr val="CFCFCF"/>
              </a:gs>
              <a:gs pos="100000">
                <a:srgbClr val="EDEDED"/>
              </a:gs>
            </a:gsLst>
            <a:lin ang="16200000" scaled="0"/>
          </a:gra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9600" b="0" i="0" u="none" strike="noStrike" cap="none" baseline="0">
                <a:solidFill>
                  <a:schemeClr val="dk1"/>
                </a:solidFill>
                <a:latin typeface="Calibri"/>
                <a:ea typeface="Calibri"/>
                <a:cs typeface="Calibri"/>
                <a:sym typeface="Calibri"/>
              </a:rPr>
              <a:t>Simulations of Curve Tracking using Curvature</a:t>
            </a:r>
          </a:p>
          <a:p>
            <a:pPr marL="0" marR="0" lvl="0" indent="0" algn="ctr" rtl="0">
              <a:spcBef>
                <a:spcPts val="0"/>
              </a:spcBef>
              <a:buSzPct val="25000"/>
              <a:buNone/>
            </a:pPr>
            <a:r>
              <a:rPr lang="en-US" sz="9600" b="0" i="0" u="none" strike="noStrike" cap="none" baseline="0">
                <a:solidFill>
                  <a:schemeClr val="dk1"/>
                </a:solidFill>
                <a:latin typeface="Calibri"/>
                <a:ea typeface="Calibri"/>
                <a:cs typeface="Calibri"/>
                <a:sym typeface="Calibri"/>
              </a:rPr>
              <a:t> Based Control L</a:t>
            </a:r>
            <a:r>
              <a:rPr lang="en-US" sz="9600">
                <a:solidFill>
                  <a:schemeClr val="dk1"/>
                </a:solidFill>
                <a:latin typeface="Calibri"/>
                <a:ea typeface="Calibri"/>
                <a:cs typeface="Calibri"/>
                <a:sym typeface="Calibri"/>
              </a:rPr>
              <a:t>aw</a:t>
            </a:r>
            <a:r>
              <a:rPr lang="en-US" sz="9600" b="0" i="0" u="none" strike="noStrike" cap="none" baseline="0">
                <a:solidFill>
                  <a:schemeClr val="dk1"/>
                </a:solidFill>
                <a:latin typeface="Calibri"/>
                <a:ea typeface="Calibri"/>
                <a:cs typeface="Calibri"/>
                <a:sym typeface="Calibri"/>
              </a:rPr>
              <a:t>s</a:t>
            </a:r>
          </a:p>
          <a:p>
            <a:pPr marL="0" marR="0" lvl="0" indent="0" algn="ctr" rtl="0">
              <a:spcBef>
                <a:spcPts val="0"/>
              </a:spcBef>
              <a:buSzPct val="25000"/>
              <a:buNone/>
            </a:pPr>
            <a:r>
              <a:rPr lang="en-US" sz="4800">
                <a:solidFill>
                  <a:schemeClr val="dk1"/>
                </a:solidFill>
              </a:rPr>
              <a:t>Graduate Student: Robert Sizemore</a:t>
            </a:r>
          </a:p>
          <a:p>
            <a:pPr marL="0" marR="0" lvl="0" indent="0" algn="ctr" rtl="0">
              <a:spcBef>
                <a:spcPts val="0"/>
              </a:spcBef>
              <a:buSzPct val="25000"/>
              <a:buNone/>
            </a:pPr>
            <a:r>
              <a:rPr lang="en-US" sz="4800">
                <a:solidFill>
                  <a:schemeClr val="dk1"/>
                </a:solidFill>
              </a:rPr>
              <a:t>Undergraduate Students: Marquet Barnes,</a:t>
            </a:r>
            <a:r>
              <a:rPr lang="en-US" sz="4800" b="0" i="0" u="none" strike="noStrike" cap="none" baseline="0">
                <a:solidFill>
                  <a:schemeClr val="dk1"/>
                </a:solidFill>
                <a:latin typeface="Arial"/>
                <a:ea typeface="Arial"/>
                <a:cs typeface="Arial"/>
                <a:sym typeface="Arial"/>
              </a:rPr>
              <a:t>Trevor Gilmore</a:t>
            </a:r>
            <a:r>
              <a:rPr lang="en-US" sz="4800">
                <a:solidFill>
                  <a:schemeClr val="dk1"/>
                </a:solidFill>
              </a:rPr>
              <a:t>, Megan Harper, </a:t>
            </a:r>
            <a:r>
              <a:rPr lang="en-US" sz="4800" b="0" i="0" u="none" strike="noStrike" cap="none" baseline="0">
                <a:solidFill>
                  <a:schemeClr val="dk1"/>
                </a:solidFill>
                <a:latin typeface="Arial"/>
                <a:ea typeface="Arial"/>
                <a:cs typeface="Arial"/>
                <a:sym typeface="Arial"/>
              </a:rPr>
              <a:t>Thomas Le</a:t>
            </a:r>
          </a:p>
        </p:txBody>
      </p:sp>
      <p:sp>
        <p:nvSpPr>
          <p:cNvPr id="84" name="Shape 84"/>
          <p:cNvSpPr/>
          <p:nvPr/>
        </p:nvSpPr>
        <p:spPr>
          <a:xfrm>
            <a:off x="685875" y="5831800"/>
            <a:ext cx="13944600" cy="9483000"/>
          </a:xfrm>
          <a:prstGeom prst="roundRect">
            <a:avLst>
              <a:gd name="adj" fmla="val 16667"/>
            </a:avLst>
          </a:prstGeom>
          <a:solidFill>
            <a:schemeClr val="lt1"/>
          </a:solidFill>
          <a:ln w="25400" cap="flat" cmpd="sng">
            <a:solidFill>
              <a:srgbClr val="0F243E"/>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6000" b="1" i="0" u="none" strike="noStrike" cap="none" baseline="0" dirty="0">
                <a:solidFill>
                  <a:schemeClr val="dk1"/>
                </a:solidFill>
                <a:latin typeface="Calibri"/>
                <a:ea typeface="Calibri"/>
                <a:cs typeface="Calibri"/>
                <a:sym typeface="Calibri"/>
              </a:rPr>
              <a:t>Introduction</a:t>
            </a:r>
          </a:p>
          <a:p>
            <a:pPr marL="0" marR="0" lvl="0" indent="0" algn="l" rtl="0">
              <a:lnSpc>
                <a:spcPct val="100000"/>
              </a:lnSpc>
              <a:spcBef>
                <a:spcPts val="0"/>
              </a:spcBef>
              <a:spcAft>
                <a:spcPts val="1000"/>
              </a:spcAft>
              <a:buNone/>
            </a:pPr>
            <a:endParaRPr sz="4000" dirty="0">
              <a:solidFill>
                <a:schemeClr val="dk1"/>
              </a:solidFill>
              <a:latin typeface="+mn-lt"/>
              <a:ea typeface="Calibri"/>
              <a:cs typeface="Calibri"/>
              <a:sym typeface="Calibri"/>
            </a:endParaRPr>
          </a:p>
          <a:p>
            <a:pPr marL="0" marR="0" lvl="0" indent="0" algn="l" rtl="0">
              <a:lnSpc>
                <a:spcPct val="100000"/>
              </a:lnSpc>
              <a:spcBef>
                <a:spcPts val="0"/>
              </a:spcBef>
              <a:spcAft>
                <a:spcPts val="1000"/>
              </a:spcAft>
              <a:buSzPct val="25000"/>
              <a:buNone/>
            </a:pPr>
            <a:r>
              <a:rPr lang="en-US" sz="4000" dirty="0">
                <a:solidFill>
                  <a:schemeClr val="dk1"/>
                </a:solidFill>
                <a:latin typeface="+mn-lt"/>
                <a:ea typeface="Calibri"/>
                <a:cs typeface="Calibri"/>
                <a:sym typeface="Calibri"/>
              </a:rPr>
              <a:t>We explore a steering control law</a:t>
            </a:r>
            <a:r>
              <a:rPr lang="en-US" sz="4000" b="0" i="0" u="none" strike="noStrike" cap="none" baseline="0" dirty="0">
                <a:solidFill>
                  <a:schemeClr val="dk1"/>
                </a:solidFill>
                <a:latin typeface="+mn-lt"/>
                <a:ea typeface="Calibri"/>
                <a:cs typeface="Calibri"/>
                <a:sym typeface="Calibri"/>
              </a:rPr>
              <a:t> that enables </a:t>
            </a:r>
            <a:r>
              <a:rPr lang="en-US" sz="4000" b="0" i="0" u="none" strike="noStrike" cap="none" baseline="0" dirty="0" smtClean="0">
                <a:solidFill>
                  <a:schemeClr val="dk1"/>
                </a:solidFill>
                <a:latin typeface="+mn-lt"/>
                <a:ea typeface="Calibri"/>
                <a:cs typeface="Calibri"/>
                <a:sym typeface="Calibri"/>
              </a:rPr>
              <a:t>an</a:t>
            </a:r>
            <a:r>
              <a:rPr lang="en-US" sz="4000" dirty="0" smtClean="0">
                <a:solidFill>
                  <a:schemeClr val="dk1"/>
                </a:solidFill>
                <a:latin typeface="+mn-lt"/>
                <a:ea typeface="Calibri"/>
                <a:cs typeface="Calibri"/>
                <a:sym typeface="Calibri"/>
              </a:rPr>
              <a:t> </a:t>
            </a:r>
            <a:r>
              <a:rPr lang="en-US" sz="4000" dirty="0">
                <a:solidFill>
                  <a:schemeClr val="dk1"/>
                </a:solidFill>
                <a:latin typeface="+mn-lt"/>
                <a:ea typeface="Calibri"/>
                <a:cs typeface="Calibri"/>
                <a:sym typeface="Calibri"/>
              </a:rPr>
              <a:t>autonomous vehicle</a:t>
            </a:r>
            <a:r>
              <a:rPr lang="en-US" sz="4000" b="0" i="0" u="none" strike="noStrike" cap="none" baseline="0" dirty="0">
                <a:solidFill>
                  <a:schemeClr val="dk1"/>
                </a:solidFill>
                <a:latin typeface="+mn-lt"/>
                <a:ea typeface="Calibri"/>
                <a:cs typeface="Calibri"/>
                <a:sym typeface="Calibri"/>
              </a:rPr>
              <a:t> to track a simple, closed curve using </a:t>
            </a:r>
            <a:r>
              <a:rPr lang="en-US" sz="4000" dirty="0">
                <a:solidFill>
                  <a:schemeClr val="dk1"/>
                </a:solidFill>
                <a:latin typeface="+mn-lt"/>
                <a:ea typeface="Calibri"/>
                <a:cs typeface="Calibri"/>
                <a:sym typeface="Calibri"/>
              </a:rPr>
              <a:t>information about the curve at the</a:t>
            </a:r>
            <a:r>
              <a:rPr lang="en-US" sz="4000" b="0" i="0" u="none" strike="noStrike" cap="none" baseline="0" dirty="0">
                <a:solidFill>
                  <a:schemeClr val="dk1"/>
                </a:solidFill>
                <a:latin typeface="+mn-lt"/>
                <a:ea typeface="Calibri"/>
                <a:cs typeface="Calibri"/>
                <a:sym typeface="Calibri"/>
              </a:rPr>
              <a:t> closest point. </a:t>
            </a:r>
            <a:r>
              <a:rPr lang="en-US" sz="4000" dirty="0">
                <a:solidFill>
                  <a:schemeClr val="dk1"/>
                </a:solidFill>
                <a:latin typeface="+mn-lt"/>
                <a:ea typeface="Calibri"/>
                <a:cs typeface="Calibri"/>
                <a:sym typeface="Calibri"/>
              </a:rPr>
              <a:t> The control law we consider is described in [1], and is applicable for the special case of smooth curves with constant curvature (e.g. circles and lines). Such control laws as the one we studied in this project are crucial for the design of self-driving cars and autonomous mobile robots.</a:t>
            </a:r>
          </a:p>
          <a:p>
            <a:pPr marL="0" marR="0" lvl="0" indent="0" algn="l" rtl="0">
              <a:lnSpc>
                <a:spcPct val="100000"/>
              </a:lnSpc>
              <a:spcBef>
                <a:spcPts val="0"/>
              </a:spcBef>
              <a:spcAft>
                <a:spcPts val="1000"/>
              </a:spcAft>
              <a:buSzPct val="25000"/>
              <a:buNone/>
            </a:pPr>
            <a:r>
              <a:rPr lang="en-US" sz="4000" b="0" i="0" u="none" strike="noStrike" cap="none" baseline="0" dirty="0">
                <a:solidFill>
                  <a:schemeClr val="dk1"/>
                </a:solidFill>
                <a:latin typeface="+mn-lt"/>
                <a:ea typeface="Calibri"/>
                <a:cs typeface="Calibri"/>
                <a:sym typeface="Calibri"/>
              </a:rPr>
              <a:t>   </a:t>
            </a:r>
          </a:p>
        </p:txBody>
      </p:sp>
      <p:sp>
        <p:nvSpPr>
          <p:cNvPr id="85" name="Shape 85"/>
          <p:cNvSpPr/>
          <p:nvPr/>
        </p:nvSpPr>
        <p:spPr>
          <a:xfrm>
            <a:off x="447675" y="15640048"/>
            <a:ext cx="13956600" cy="16557300"/>
          </a:xfrm>
          <a:prstGeom prst="roundRect">
            <a:avLst>
              <a:gd name="adj" fmla="val 16667"/>
            </a:avLst>
          </a:prstGeom>
          <a:solidFill>
            <a:schemeClr val="lt1"/>
          </a:solidFill>
          <a:ln w="25400" cap="flat" cmpd="sng">
            <a:solidFill>
              <a:srgbClr val="0F243E"/>
            </a:solidFill>
            <a:prstDash val="solid"/>
            <a:round/>
            <a:headEnd type="none" w="med" len="med"/>
            <a:tailEnd type="none" w="med" len="med"/>
          </a:ln>
        </p:spPr>
        <p:txBody>
          <a:bodyPr lIns="91425" tIns="45700" rIns="91425" bIns="45700" anchor="t" anchorCtr="0">
            <a:noAutofit/>
          </a:bodyPr>
          <a:lstStyle/>
          <a:p>
            <a:pPr marL="0" marR="0" lvl="0" indent="0" algn="ctr" rtl="0">
              <a:lnSpc>
                <a:spcPct val="150000"/>
              </a:lnSpc>
              <a:spcBef>
                <a:spcPts val="0"/>
              </a:spcBef>
              <a:spcAft>
                <a:spcPts val="1000"/>
              </a:spcAft>
              <a:buClr>
                <a:schemeClr val="dk1"/>
              </a:buClr>
              <a:buSzPct val="25000"/>
              <a:buFont typeface="Arial"/>
              <a:buNone/>
            </a:pPr>
            <a:r>
              <a:rPr lang="en-US" sz="6800" b="1" dirty="0">
                <a:solidFill>
                  <a:schemeClr val="dk1"/>
                </a:solidFill>
                <a:latin typeface="Calibri"/>
                <a:ea typeface="Calibri"/>
                <a:cs typeface="Calibri"/>
                <a:sym typeface="Calibri"/>
              </a:rPr>
              <a:t>About the </a:t>
            </a:r>
            <a:r>
              <a:rPr lang="en-US" sz="6800" b="1" dirty="0" smtClean="0">
                <a:solidFill>
                  <a:schemeClr val="dk1"/>
                </a:solidFill>
                <a:latin typeface="Calibri"/>
                <a:ea typeface="Calibri"/>
                <a:cs typeface="Calibri"/>
                <a:sym typeface="Calibri"/>
              </a:rPr>
              <a:t>GUI</a:t>
            </a:r>
          </a:p>
          <a:p>
            <a:pPr marL="0" marR="0" lvl="0" indent="0" algn="ctr" rtl="0">
              <a:lnSpc>
                <a:spcPct val="150000"/>
              </a:lnSpc>
              <a:spcBef>
                <a:spcPts val="0"/>
              </a:spcBef>
              <a:spcAft>
                <a:spcPts val="1000"/>
              </a:spcAft>
              <a:buClr>
                <a:schemeClr val="dk1"/>
              </a:buClr>
              <a:buSzPct val="25000"/>
              <a:buFont typeface="Arial"/>
              <a:buNone/>
            </a:pPr>
            <a:endParaRPr lang="en-US" sz="2400" b="1" dirty="0">
              <a:solidFill>
                <a:schemeClr val="dk1"/>
              </a:solidFill>
              <a:latin typeface="+mn-lt"/>
              <a:ea typeface="Calibri"/>
              <a:cs typeface="Calibri"/>
              <a:sym typeface="Calibri"/>
            </a:endParaRP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Created using MATLAB’s GUIDE tool</a:t>
            </a: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The boundary curve is hardcoded into the GUI</a:t>
            </a: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Curve is specified by parametric equations x(t) and y(t), in our demonstration we consider the unit circle.</a:t>
            </a: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Our vehicle’s trajectory is plotted by iterating along arcs of circles with curvature given by our control law.</a:t>
            </a: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We use a tracker object to store our vehicle’s position and velocity between iterations</a:t>
            </a:r>
          </a:p>
          <a:p>
            <a:pPr marL="857250" lvl="0" indent="-857250" rtl="0">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User specifies vehicle’s initial position and direction, the total number of iterations and the desired separation</a:t>
            </a:r>
          </a:p>
          <a:p>
            <a:pPr marL="857250" marR="0" lvl="0" indent="-857250" rtl="0">
              <a:lnSpc>
                <a:spcPct val="100000"/>
              </a:lnSpc>
              <a:spcBef>
                <a:spcPts val="0"/>
              </a:spcBef>
              <a:spcAft>
                <a:spcPts val="1000"/>
              </a:spcAft>
              <a:buClr>
                <a:schemeClr val="dk1"/>
              </a:buClr>
              <a:buSzPct val="100000"/>
              <a:buFont typeface="Arial" charset="0"/>
              <a:buChar char="•"/>
            </a:pPr>
            <a:r>
              <a:rPr lang="en-US" sz="4400" dirty="0">
                <a:solidFill>
                  <a:schemeClr val="dk1"/>
                </a:solidFill>
                <a:latin typeface="+mn-lt"/>
                <a:ea typeface="Calibri"/>
                <a:cs typeface="Calibri"/>
                <a:sym typeface="Calibri"/>
              </a:rPr>
              <a:t>The boundary curve, the vehicle’s trajectory and the equilibrium curve are plotted in a window.</a:t>
            </a:r>
          </a:p>
          <a:p>
            <a:pPr marR="0" lvl="0" algn="l" rtl="0">
              <a:lnSpc>
                <a:spcPct val="100000"/>
              </a:lnSpc>
              <a:spcBef>
                <a:spcPts val="0"/>
              </a:spcBef>
              <a:spcAft>
                <a:spcPts val="1000"/>
              </a:spcAft>
              <a:buNone/>
            </a:pPr>
            <a:endParaRPr sz="6000" baseline="-25000" dirty="0">
              <a:solidFill>
                <a:schemeClr val="dk1"/>
              </a:solidFill>
              <a:latin typeface="Calibri"/>
              <a:ea typeface="Calibri"/>
              <a:cs typeface="Calibri"/>
              <a:sym typeface="Calibri"/>
            </a:endParaRPr>
          </a:p>
          <a:p>
            <a:pPr marL="0" marR="0" lvl="0" indent="0" algn="l" rtl="0">
              <a:lnSpc>
                <a:spcPct val="150000"/>
              </a:lnSpc>
              <a:spcBef>
                <a:spcPts val="0"/>
              </a:spcBef>
              <a:spcAft>
                <a:spcPts val="1000"/>
              </a:spcAft>
              <a:buNone/>
            </a:pPr>
            <a:endParaRPr sz="2400" dirty="0">
              <a:solidFill>
                <a:schemeClr val="dk1"/>
              </a:solidFill>
            </a:endParaRPr>
          </a:p>
          <a:p>
            <a:pPr marL="0" marR="0" lvl="0" indent="0" algn="l" rtl="0">
              <a:lnSpc>
                <a:spcPct val="150000"/>
              </a:lnSpc>
              <a:spcBef>
                <a:spcPts val="0"/>
              </a:spcBef>
              <a:spcAft>
                <a:spcPts val="1000"/>
              </a:spcAft>
              <a:buNone/>
            </a:pPr>
            <a:endParaRPr sz="2400" b="0" i="0" u="none" strike="noStrike" cap="none" baseline="0" dirty="0">
              <a:solidFill>
                <a:schemeClr val="dk1"/>
              </a:solidFill>
              <a:latin typeface="Arial"/>
              <a:ea typeface="Arial"/>
              <a:cs typeface="Arial"/>
              <a:sym typeface="Arial"/>
            </a:endParaRPr>
          </a:p>
          <a:p>
            <a:pPr marL="0" marR="0" lvl="0" indent="0" algn="l" rtl="0">
              <a:lnSpc>
                <a:spcPct val="150000"/>
              </a:lnSpc>
              <a:spcBef>
                <a:spcPts val="0"/>
              </a:spcBef>
              <a:spcAft>
                <a:spcPts val="1000"/>
              </a:spcAft>
              <a:buNone/>
            </a:pPr>
            <a:endParaRPr sz="2400" b="0" i="0" u="none" strike="noStrike" cap="none" baseline="0" dirty="0">
              <a:solidFill>
                <a:schemeClr val="dk1"/>
              </a:solidFill>
              <a:latin typeface="Arial"/>
              <a:ea typeface="Arial"/>
              <a:cs typeface="Arial"/>
              <a:sym typeface="Arial"/>
            </a:endParaRPr>
          </a:p>
          <a:p>
            <a:pPr marL="0" marR="0" lvl="0" indent="0" algn="l" rtl="0">
              <a:lnSpc>
                <a:spcPct val="150000"/>
              </a:lnSpc>
              <a:spcBef>
                <a:spcPts val="0"/>
              </a:spcBef>
              <a:spcAft>
                <a:spcPts val="1000"/>
              </a:spcAft>
              <a:buNone/>
            </a:pPr>
            <a:endParaRPr sz="2800" b="0" i="0" u="none" strike="noStrike" cap="none" baseline="0" dirty="0">
              <a:solidFill>
                <a:schemeClr val="dk1"/>
              </a:solidFill>
              <a:latin typeface="Libre Baskerville"/>
              <a:ea typeface="Libre Baskerville"/>
              <a:cs typeface="Libre Baskerville"/>
              <a:sym typeface="Libre Baskerville"/>
            </a:endParaRPr>
          </a:p>
          <a:p>
            <a:pPr marL="0" marR="0" lvl="0" indent="0" algn="l" rtl="0">
              <a:lnSpc>
                <a:spcPct val="150000"/>
              </a:lnSpc>
              <a:spcBef>
                <a:spcPts val="0"/>
              </a:spcBef>
              <a:spcAft>
                <a:spcPts val="1000"/>
              </a:spcAft>
              <a:buNone/>
            </a:pPr>
            <a:endParaRPr sz="2600" b="0" i="0" u="none" strike="noStrike" cap="none" baseline="0" dirty="0">
              <a:solidFill>
                <a:schemeClr val="dk1"/>
              </a:solidFill>
              <a:latin typeface="Libre Baskerville"/>
              <a:ea typeface="Libre Baskerville"/>
              <a:cs typeface="Libre Baskerville"/>
              <a:sym typeface="Libre Baskerville"/>
            </a:endParaRPr>
          </a:p>
          <a:p>
            <a:pPr marL="0" marR="0" lvl="0" indent="0" algn="l" rtl="0">
              <a:lnSpc>
                <a:spcPct val="150000"/>
              </a:lnSpc>
              <a:spcBef>
                <a:spcPts val="0"/>
              </a:spcBef>
              <a:spcAft>
                <a:spcPts val="1000"/>
              </a:spcAft>
              <a:buNone/>
            </a:pPr>
            <a:endParaRPr sz="2600" b="0" i="0" u="none" strike="noStrike" cap="none" baseline="0" dirty="0">
              <a:solidFill>
                <a:schemeClr val="dk1"/>
              </a:solidFill>
              <a:latin typeface="Libre Baskerville"/>
              <a:ea typeface="Libre Baskerville"/>
              <a:cs typeface="Libre Baskerville"/>
              <a:sym typeface="Libre Baskerville"/>
            </a:endParaRPr>
          </a:p>
          <a:p>
            <a:pPr marL="0" marR="0" lvl="0" indent="0" algn="l" rtl="0">
              <a:lnSpc>
                <a:spcPct val="150000"/>
              </a:lnSpc>
              <a:spcBef>
                <a:spcPts val="0"/>
              </a:spcBef>
              <a:spcAft>
                <a:spcPts val="1000"/>
              </a:spcAft>
              <a:buNone/>
            </a:pPr>
            <a:endParaRPr sz="2600" b="0" i="0" u="none" strike="noStrike" cap="none" baseline="0" dirty="0">
              <a:solidFill>
                <a:schemeClr val="dk1"/>
              </a:solidFill>
              <a:latin typeface="Libre Baskerville"/>
              <a:ea typeface="Libre Baskerville"/>
              <a:cs typeface="Libre Baskerville"/>
              <a:sym typeface="Libre Baskerville"/>
            </a:endParaRPr>
          </a:p>
          <a:p>
            <a:pPr marL="0" marR="0" lvl="0" indent="0" algn="l" rtl="0">
              <a:lnSpc>
                <a:spcPct val="150000"/>
              </a:lnSpc>
              <a:spcBef>
                <a:spcPts val="0"/>
              </a:spcBef>
              <a:spcAft>
                <a:spcPts val="1000"/>
              </a:spcAft>
              <a:buNone/>
            </a:pPr>
            <a:endParaRPr sz="2600" b="0" i="0" u="none" strike="noStrike" cap="none" baseline="0" dirty="0">
              <a:solidFill>
                <a:schemeClr val="dk1"/>
              </a:solidFill>
              <a:latin typeface="Libre Baskerville"/>
              <a:ea typeface="Libre Baskerville"/>
              <a:cs typeface="Libre Baskerville"/>
              <a:sym typeface="Libre Baskerville"/>
            </a:endParaRPr>
          </a:p>
          <a:p>
            <a:pPr marL="0" marR="0" lvl="0" indent="0" algn="l" rtl="0">
              <a:lnSpc>
                <a:spcPct val="150000"/>
              </a:lnSpc>
              <a:spcBef>
                <a:spcPts val="0"/>
              </a:spcBef>
              <a:spcAft>
                <a:spcPts val="1000"/>
              </a:spcAft>
              <a:buSzPct val="25000"/>
              <a:buNone/>
            </a:pPr>
            <a:r>
              <a:rPr lang="en-US" sz="2600" b="0" i="0" u="none" strike="noStrike" cap="none" baseline="0" dirty="0">
                <a:solidFill>
                  <a:schemeClr val="dk1"/>
                </a:solidFill>
                <a:latin typeface="Libre Baskerville"/>
                <a:ea typeface="Libre Baskerville"/>
                <a:cs typeface="Libre Baskerville"/>
                <a:sym typeface="Libre Baskerville"/>
              </a:rPr>
              <a:t>	</a:t>
            </a:r>
          </a:p>
        </p:txBody>
      </p:sp>
      <p:sp>
        <p:nvSpPr>
          <p:cNvPr id="86" name="Shape 86"/>
          <p:cNvSpPr/>
          <p:nvPr/>
        </p:nvSpPr>
        <p:spPr>
          <a:xfrm>
            <a:off x="30701225" y="28259023"/>
            <a:ext cx="12409499" cy="4164080"/>
          </a:xfrm>
          <a:prstGeom prst="roundRect">
            <a:avLst>
              <a:gd name="adj" fmla="val 16667"/>
            </a:avLst>
          </a:prstGeom>
          <a:solidFill>
            <a:schemeClr val="lt1"/>
          </a:solidFill>
          <a:ln w="25400" cap="flat" cmpd="sng">
            <a:solidFill>
              <a:srgbClr val="0F243E"/>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2800" b="1" i="0" u="none" strike="noStrike" cap="none" baseline="0" dirty="0">
                <a:solidFill>
                  <a:schemeClr val="dk1"/>
                </a:solidFill>
                <a:latin typeface="+mn-lt"/>
                <a:ea typeface="Calibri"/>
                <a:cs typeface="Calibri"/>
                <a:sym typeface="Calibri"/>
              </a:rPr>
              <a:t>References</a:t>
            </a:r>
          </a:p>
          <a:p>
            <a:pPr marL="346075" marR="0" lvl="0" indent="-371475" algn="l" rtl="0">
              <a:spcBef>
                <a:spcPts val="0"/>
              </a:spcBef>
              <a:buClr>
                <a:schemeClr val="dk1"/>
              </a:buClr>
              <a:buSzPct val="100000"/>
              <a:buFont typeface="Calibri"/>
              <a:buAutoNum type="arabicParenR"/>
            </a:pPr>
            <a:r>
              <a:rPr lang="en-US" sz="2400" b="0" i="0" u="none" strike="noStrike" cap="none" baseline="30000" dirty="0">
                <a:solidFill>
                  <a:schemeClr val="dk1"/>
                </a:solidFill>
                <a:latin typeface="+mn-lt"/>
                <a:ea typeface="Calibri"/>
                <a:cs typeface="Calibri"/>
                <a:sym typeface="Calibri"/>
              </a:rPr>
              <a:t> </a:t>
            </a:r>
            <a:r>
              <a:rPr lang="en-US" sz="2400" b="0" i="0" u="none" strike="noStrike" cap="none" baseline="0" dirty="0">
                <a:solidFill>
                  <a:schemeClr val="dk1"/>
                </a:solidFill>
                <a:latin typeface="+mn-lt"/>
                <a:ea typeface="Calibri"/>
                <a:cs typeface="Calibri"/>
                <a:sym typeface="Calibri"/>
              </a:rPr>
              <a:t> “Boundary following using gyroscopic control” 2004 F. Chang, E.W. </a:t>
            </a:r>
            <a:r>
              <a:rPr lang="en-US" sz="2400" b="0" i="0" u="none" strike="noStrike" cap="none" baseline="0" dirty="0" err="1">
                <a:solidFill>
                  <a:schemeClr val="dk1"/>
                </a:solidFill>
                <a:latin typeface="+mn-lt"/>
                <a:ea typeface="Calibri"/>
                <a:cs typeface="Calibri"/>
                <a:sym typeface="Calibri"/>
              </a:rPr>
              <a:t>Justh</a:t>
            </a:r>
            <a:r>
              <a:rPr lang="en-US" sz="2400" b="0" i="0" u="none" strike="noStrike" cap="none" baseline="0" dirty="0">
                <a:solidFill>
                  <a:schemeClr val="dk1"/>
                </a:solidFill>
                <a:latin typeface="+mn-lt"/>
                <a:ea typeface="Calibri"/>
                <a:cs typeface="Calibri"/>
                <a:sym typeface="Calibri"/>
              </a:rPr>
              <a:t>, P.S. </a:t>
            </a:r>
            <a:r>
              <a:rPr lang="en-US" sz="2400" b="0" i="0" u="none" strike="noStrike" cap="none" baseline="0" dirty="0" err="1">
                <a:solidFill>
                  <a:schemeClr val="dk1"/>
                </a:solidFill>
                <a:latin typeface="+mn-lt"/>
                <a:ea typeface="Calibri"/>
                <a:cs typeface="Calibri"/>
                <a:sym typeface="Calibri"/>
              </a:rPr>
              <a:t>Krishnaprasad</a:t>
            </a:r>
            <a:endParaRPr lang="en-US" sz="2400" b="0" i="0" u="none" strike="noStrike" cap="none" baseline="0" dirty="0">
              <a:solidFill>
                <a:schemeClr val="dk1"/>
              </a:solidFill>
              <a:latin typeface="+mn-lt"/>
              <a:ea typeface="Calibri"/>
              <a:cs typeface="Calibri"/>
              <a:sym typeface="Calibri"/>
            </a:endParaRPr>
          </a:p>
          <a:p>
            <a:pPr marL="346075" marR="0" lvl="0" indent="-371475" algn="l" rtl="0">
              <a:spcBef>
                <a:spcPts val="0"/>
              </a:spcBef>
              <a:buClr>
                <a:schemeClr val="dk1"/>
              </a:buClr>
              <a:buSzPct val="100000"/>
              <a:buFont typeface="Calibri"/>
              <a:buAutoNum type="arabicParenR"/>
            </a:pPr>
            <a:r>
              <a:rPr lang="en-US" sz="2400" b="0" i="0" u="none" strike="noStrike" cap="none" baseline="0" dirty="0">
                <a:solidFill>
                  <a:schemeClr val="dk1"/>
                </a:solidFill>
                <a:latin typeface="+mn-lt"/>
                <a:ea typeface="Calibri"/>
                <a:cs typeface="Calibri"/>
                <a:sym typeface="Calibri"/>
              </a:rPr>
              <a:t>“Curve Tracking Control for Autonomous Vehicles with Rigidly Mounted Range Sensors” 2009 </a:t>
            </a:r>
            <a:r>
              <a:rPr lang="en-US" sz="2400" b="0" i="0" u="none" strike="noStrike" cap="none" baseline="0" dirty="0" err="1">
                <a:solidFill>
                  <a:schemeClr val="dk1"/>
                </a:solidFill>
                <a:latin typeface="+mn-lt"/>
                <a:ea typeface="Calibri"/>
                <a:cs typeface="Calibri"/>
                <a:sym typeface="Calibri"/>
              </a:rPr>
              <a:t>Jonghoek</a:t>
            </a:r>
            <a:r>
              <a:rPr lang="en-US" sz="2400" b="0" i="0" u="none" strike="noStrike" cap="none" baseline="0" dirty="0">
                <a:solidFill>
                  <a:schemeClr val="dk1"/>
                </a:solidFill>
                <a:latin typeface="+mn-lt"/>
                <a:ea typeface="Calibri"/>
                <a:cs typeface="Calibri"/>
                <a:sym typeface="Calibri"/>
              </a:rPr>
              <a:t> Kim, </a:t>
            </a:r>
            <a:r>
              <a:rPr lang="en-US" sz="2400" b="0" i="0" u="none" strike="noStrike" cap="none" baseline="0" dirty="0" err="1">
                <a:solidFill>
                  <a:schemeClr val="dk1"/>
                </a:solidFill>
                <a:latin typeface="+mn-lt"/>
                <a:ea typeface="Calibri"/>
                <a:cs typeface="Calibri"/>
                <a:sym typeface="Calibri"/>
              </a:rPr>
              <a:t>Fumin</a:t>
            </a:r>
            <a:r>
              <a:rPr lang="en-US" sz="2400" b="0" i="0" u="none" strike="noStrike" cap="none" baseline="0" dirty="0">
                <a:solidFill>
                  <a:schemeClr val="dk1"/>
                </a:solidFill>
                <a:latin typeface="+mn-lt"/>
                <a:ea typeface="Calibri"/>
                <a:cs typeface="Calibri"/>
                <a:sym typeface="Calibri"/>
              </a:rPr>
              <a:t> Zhang, Magnus </a:t>
            </a:r>
            <a:r>
              <a:rPr lang="en-US" sz="2400" b="0" i="0" u="none" strike="noStrike" cap="none" baseline="0" dirty="0" err="1">
                <a:solidFill>
                  <a:schemeClr val="dk1"/>
                </a:solidFill>
                <a:latin typeface="+mn-lt"/>
                <a:ea typeface="Calibri"/>
                <a:cs typeface="Calibri"/>
                <a:sym typeface="Calibri"/>
              </a:rPr>
              <a:t>Egerstedt</a:t>
            </a:r>
            <a:endParaRPr lang="en-US" sz="2400" b="0" i="0" u="none" strike="noStrike" cap="none" baseline="0" dirty="0">
              <a:solidFill>
                <a:schemeClr val="dk1"/>
              </a:solidFill>
              <a:latin typeface="+mn-lt"/>
              <a:ea typeface="Calibri"/>
              <a:cs typeface="Calibri"/>
              <a:sym typeface="Calibri"/>
            </a:endParaRPr>
          </a:p>
          <a:p>
            <a:pPr marL="0" marR="0" lvl="0" indent="0" algn="ctr" rtl="0">
              <a:spcBef>
                <a:spcPts val="0"/>
              </a:spcBef>
              <a:buSzPct val="25000"/>
              <a:buNone/>
            </a:pPr>
            <a:r>
              <a:rPr lang="en-US" sz="2400" b="1" i="0" u="none" strike="noStrike" cap="none" baseline="0" dirty="0">
                <a:solidFill>
                  <a:schemeClr val="dk1"/>
                </a:solidFill>
                <a:latin typeface="+mn-lt"/>
                <a:ea typeface="Calibri"/>
                <a:cs typeface="Calibri"/>
                <a:sym typeface="Calibri"/>
              </a:rPr>
              <a:t>   Acknowledgments</a:t>
            </a:r>
          </a:p>
          <a:p>
            <a:pPr marL="457200" marR="0" lvl="0" indent="-381000" algn="l" rtl="0">
              <a:spcBef>
                <a:spcPts val="0"/>
              </a:spcBef>
              <a:buClr>
                <a:schemeClr val="dk1"/>
              </a:buClr>
              <a:buSzPct val="100000"/>
              <a:buFont typeface="Calibri"/>
              <a:buChar char="●"/>
            </a:pPr>
            <a:r>
              <a:rPr lang="en-US" sz="2400" b="0" i="0" u="none" strike="noStrike" cap="none" baseline="0" dirty="0">
                <a:solidFill>
                  <a:schemeClr val="dk1"/>
                </a:solidFill>
                <a:latin typeface="+mn-lt"/>
                <a:ea typeface="Calibri"/>
                <a:cs typeface="Calibri"/>
                <a:sym typeface="Calibri"/>
              </a:rPr>
              <a:t>Thank you to our professor Dr. Peter </a:t>
            </a:r>
            <a:r>
              <a:rPr lang="en-US" sz="2400" b="0" i="0" u="none" strike="noStrike" cap="none" baseline="0" dirty="0" err="1">
                <a:solidFill>
                  <a:schemeClr val="dk1"/>
                </a:solidFill>
                <a:latin typeface="+mn-lt"/>
                <a:ea typeface="Calibri"/>
                <a:cs typeface="Calibri"/>
                <a:sym typeface="Calibri"/>
              </a:rPr>
              <a:t>Wolenski</a:t>
            </a:r>
            <a:r>
              <a:rPr lang="en-US" sz="2400" b="0" i="0" u="none" strike="noStrike" cap="none" baseline="0" dirty="0">
                <a:solidFill>
                  <a:schemeClr val="dk1"/>
                </a:solidFill>
                <a:latin typeface="+mn-lt"/>
                <a:ea typeface="Calibri"/>
                <a:cs typeface="Calibri"/>
                <a:sym typeface="Calibri"/>
              </a:rPr>
              <a:t>.</a:t>
            </a:r>
          </a:p>
          <a:p>
            <a:pPr marL="457200" marR="0" lvl="0" indent="-381000" algn="l" rtl="0">
              <a:spcBef>
                <a:spcPts val="0"/>
              </a:spcBef>
              <a:buClr>
                <a:schemeClr val="dk1"/>
              </a:buClr>
              <a:buSzPct val="100000"/>
              <a:buFont typeface="Calibri"/>
              <a:buChar char="●"/>
            </a:pPr>
            <a:r>
              <a:rPr lang="en-US" sz="2400" b="0" i="0" u="none" strike="noStrike" cap="none" baseline="0" dirty="0">
                <a:solidFill>
                  <a:schemeClr val="dk1"/>
                </a:solidFill>
                <a:latin typeface="+mn-lt"/>
                <a:ea typeface="Calibri"/>
                <a:cs typeface="Calibri"/>
                <a:sym typeface="Calibri"/>
              </a:rPr>
              <a:t>Thanks to PHD student Robert Sizemore, for guiding us in this project</a:t>
            </a:r>
            <a:r>
              <a:rPr lang="en-US" sz="2400" dirty="0">
                <a:solidFill>
                  <a:schemeClr val="dk1"/>
                </a:solidFill>
                <a:latin typeface="+mn-lt"/>
                <a:ea typeface="Calibri"/>
                <a:cs typeface="Calibri"/>
                <a:sym typeface="Calibri"/>
              </a:rPr>
              <a:t> by</a:t>
            </a:r>
            <a:r>
              <a:rPr lang="en-US" sz="2400" b="0" i="0" u="none" strike="noStrike" cap="none" baseline="0" dirty="0">
                <a:solidFill>
                  <a:schemeClr val="dk1"/>
                </a:solidFill>
                <a:latin typeface="+mn-lt"/>
                <a:ea typeface="Calibri"/>
                <a:cs typeface="Calibri"/>
                <a:sym typeface="Calibri"/>
              </a:rPr>
              <a:t> helping us understand the paper and the </a:t>
            </a:r>
            <a:r>
              <a:rPr lang="en-US" sz="2400" b="0" i="0" u="none" strike="noStrike" cap="none" baseline="0" dirty="0" err="1">
                <a:solidFill>
                  <a:schemeClr val="dk1"/>
                </a:solidFill>
                <a:latin typeface="+mn-lt"/>
                <a:ea typeface="Calibri"/>
                <a:cs typeface="Calibri"/>
                <a:sym typeface="Calibri"/>
              </a:rPr>
              <a:t>MatLab</a:t>
            </a:r>
            <a:r>
              <a:rPr lang="en-US" sz="2400" b="0" i="0" u="none" strike="noStrike" cap="none" baseline="0" dirty="0">
                <a:solidFill>
                  <a:schemeClr val="dk1"/>
                </a:solidFill>
                <a:latin typeface="+mn-lt"/>
                <a:ea typeface="Calibri"/>
                <a:cs typeface="Calibri"/>
                <a:sym typeface="Calibri"/>
              </a:rPr>
              <a:t> basics.</a:t>
            </a:r>
          </a:p>
          <a:p>
            <a:pPr marL="457200" marR="0" lvl="0" indent="-381000" algn="l" rtl="0">
              <a:spcBef>
                <a:spcPts val="0"/>
              </a:spcBef>
              <a:buClr>
                <a:schemeClr val="dk1"/>
              </a:buClr>
              <a:buSzPct val="100000"/>
              <a:buFont typeface="Calibri"/>
              <a:buChar char="●"/>
            </a:pPr>
            <a:r>
              <a:rPr lang="en-US" sz="2400" b="0" i="0" u="none" strike="noStrike" cap="none" baseline="0" dirty="0">
                <a:solidFill>
                  <a:schemeClr val="dk1"/>
                </a:solidFill>
                <a:latin typeface="+mn-lt"/>
                <a:ea typeface="Calibri"/>
                <a:cs typeface="Calibri"/>
                <a:sym typeface="Calibri"/>
              </a:rPr>
              <a:t>Thanks to Dr. Zhang for his extensive research into the field of curve tracking. </a:t>
            </a:r>
            <a:r>
              <a:rPr lang="en-US" sz="2400" b="0" i="0" u="none" strike="noStrike" cap="none" baseline="0" dirty="0">
                <a:solidFill>
                  <a:schemeClr val="dk1"/>
                </a:solidFill>
                <a:latin typeface="Calibri"/>
                <a:ea typeface="Calibri"/>
                <a:cs typeface="Calibri"/>
                <a:sym typeface="Calibri"/>
              </a:rPr>
              <a:t/>
            </a:r>
            <a:br>
              <a:rPr lang="en-US" sz="2400" b="0" i="0" u="none" strike="noStrike" cap="none" baseline="0" dirty="0">
                <a:solidFill>
                  <a:schemeClr val="dk1"/>
                </a:solidFill>
                <a:latin typeface="Calibri"/>
                <a:ea typeface="Calibri"/>
                <a:cs typeface="Calibri"/>
                <a:sym typeface="Calibri"/>
              </a:rPr>
            </a:br>
            <a:endParaRPr lang="en-US" sz="2400" b="0" i="0" u="none" strike="noStrike" cap="none" baseline="0" dirty="0">
              <a:solidFill>
                <a:schemeClr val="dk1"/>
              </a:solidFill>
              <a:latin typeface="Calibri"/>
              <a:ea typeface="Calibri"/>
              <a:cs typeface="Calibri"/>
              <a:sym typeface="Calibri"/>
            </a:endParaRPr>
          </a:p>
        </p:txBody>
      </p:sp>
      <p:sp>
        <p:nvSpPr>
          <p:cNvPr id="87" name="Shape 87"/>
          <p:cNvSpPr/>
          <p:nvPr/>
        </p:nvSpPr>
        <p:spPr>
          <a:xfrm>
            <a:off x="30701225" y="18311742"/>
            <a:ext cx="12409499" cy="9483000"/>
          </a:xfrm>
          <a:prstGeom prst="roundRect">
            <a:avLst>
              <a:gd name="adj" fmla="val 16667"/>
            </a:avLst>
          </a:prstGeom>
          <a:solidFill>
            <a:schemeClr val="lt1"/>
          </a:solidFill>
          <a:ln w="25400" cap="flat" cmpd="sng">
            <a:solidFill>
              <a:srgbClr val="0F243E"/>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4800" b="1" dirty="0">
                <a:solidFill>
                  <a:schemeClr val="dk1"/>
                </a:solidFill>
                <a:latin typeface="+mn-lt"/>
                <a:ea typeface="Calibri"/>
                <a:cs typeface="Calibri"/>
                <a:sym typeface="Calibri"/>
              </a:rPr>
              <a:t>Conclusion/Future Directions</a:t>
            </a: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ctr" rtl="0">
              <a:spcBef>
                <a:spcPts val="0"/>
              </a:spcBef>
              <a:buNone/>
            </a:pPr>
            <a:endParaRPr sz="3000" b="1" dirty="0">
              <a:solidFill>
                <a:schemeClr val="dk1"/>
              </a:solidFill>
              <a:latin typeface="Calibri"/>
              <a:ea typeface="Calibri"/>
              <a:cs typeface="Calibri"/>
              <a:sym typeface="Calibri"/>
            </a:endParaRPr>
          </a:p>
          <a:p>
            <a:pPr marL="0" marR="0" lvl="0" indent="0" algn="l" rtl="0">
              <a:spcBef>
                <a:spcPts val="0"/>
              </a:spcBef>
              <a:buNone/>
            </a:pPr>
            <a:endParaRPr sz="3000" b="1" dirty="0">
              <a:solidFill>
                <a:schemeClr val="dk1"/>
              </a:solidFill>
              <a:latin typeface="Calibri"/>
              <a:ea typeface="Calibri"/>
              <a:cs typeface="Calibri"/>
              <a:sym typeface="Calibri"/>
            </a:endParaRPr>
          </a:p>
          <a:p>
            <a:pPr marL="0" marR="0" lvl="0" indent="0" algn="l" rtl="0">
              <a:spcBef>
                <a:spcPts val="0"/>
              </a:spcBef>
              <a:buSzPct val="25000"/>
              <a:buNone/>
            </a:pPr>
            <a:r>
              <a:rPr lang="en-US" sz="3000" b="1" i="0" u="none" strike="noStrike" cap="none" baseline="0" dirty="0">
                <a:solidFill>
                  <a:schemeClr val="dk1"/>
                </a:solidFill>
                <a:latin typeface="Times New Roman"/>
                <a:ea typeface="Times New Roman"/>
                <a:cs typeface="Times New Roman"/>
                <a:sym typeface="Times New Roman"/>
              </a:rPr>
              <a:t>	</a:t>
            </a:r>
          </a:p>
          <a:p>
            <a:pPr marL="0" marR="0" lvl="0" indent="0" algn="l" rtl="0">
              <a:spcBef>
                <a:spcPts val="0"/>
              </a:spcBef>
              <a:buClr>
                <a:schemeClr val="dk1"/>
              </a:buClr>
              <a:buSzPct val="32352"/>
              <a:buFont typeface="Arial"/>
              <a:buNone/>
            </a:pPr>
            <a:r>
              <a:rPr lang="en-US" sz="3200" dirty="0">
                <a:solidFill>
                  <a:schemeClr val="dk1"/>
                </a:solidFill>
                <a:latin typeface="+mn-lt"/>
                <a:ea typeface="Calibri"/>
                <a:cs typeface="Calibri"/>
                <a:sym typeface="Calibri"/>
              </a:rPr>
              <a:t>In [1], our control law is shown to achieve curve tracking in the case of constant curvature, a logical next step would be testing our control law for tracking more general parameterized curves with nonconstant curvature, or even user-drawn curves, where there is no guarantee of success. In [2], a more sophisticated switching control law is discussed which can achieve curve track in the more general case of nonconstant curvature.</a:t>
            </a:r>
          </a:p>
          <a:p>
            <a:pPr marL="0" marR="0" lvl="0" indent="0" algn="l" rtl="0">
              <a:spcBef>
                <a:spcPts val="0"/>
              </a:spcBef>
              <a:buNone/>
            </a:pPr>
            <a:endParaRPr sz="3400" b="1" dirty="0">
              <a:solidFill>
                <a:schemeClr val="dk1"/>
              </a:solidFill>
              <a:latin typeface="Times New Roman"/>
              <a:ea typeface="Times New Roman"/>
              <a:cs typeface="Times New Roman"/>
              <a:sym typeface="Times New Roman"/>
            </a:endParaRPr>
          </a:p>
        </p:txBody>
      </p:sp>
      <p:sp>
        <p:nvSpPr>
          <p:cNvPr id="88" name="Shape 88"/>
          <p:cNvSpPr/>
          <p:nvPr/>
        </p:nvSpPr>
        <p:spPr>
          <a:xfrm>
            <a:off x="15544125" y="5746675"/>
            <a:ext cx="14489400" cy="26676301"/>
          </a:xfrm>
          <a:prstGeom prst="rect">
            <a:avLst/>
          </a:prstGeom>
          <a:solidFill>
            <a:schemeClr val="lt1"/>
          </a:solidFill>
          <a:ln w="9525" cap="flat" cmpd="sng">
            <a:solidFill>
              <a:srgbClr val="0F243E"/>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3600" b="1" dirty="0">
              <a:solidFill>
                <a:schemeClr val="dk1"/>
              </a:solidFill>
              <a:latin typeface="Calibri"/>
              <a:ea typeface="Calibri"/>
              <a:cs typeface="Calibri"/>
              <a:sym typeface="Calibri"/>
            </a:endParaRPr>
          </a:p>
          <a:p>
            <a:pPr marL="0" marR="0" lvl="0" indent="0" algn="ctr" rtl="0">
              <a:spcBef>
                <a:spcPts val="0"/>
              </a:spcBef>
              <a:buSzPct val="25000"/>
              <a:buNone/>
            </a:pPr>
            <a:r>
              <a:rPr lang="en-US" sz="3600" b="1" i="0" u="none" strike="noStrike" cap="none" baseline="0" dirty="0">
                <a:solidFill>
                  <a:schemeClr val="dk1"/>
                </a:solidFill>
                <a:latin typeface="Calibri"/>
                <a:ea typeface="Calibri"/>
                <a:cs typeface="Calibri"/>
                <a:sym typeface="Calibri"/>
              </a:rPr>
              <a:t>Tracker Graphical User Interface</a:t>
            </a: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2400" b="1"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2400" b="1" i="0" u="none" strike="noStrike" cap="none" baseline="0" dirty="0">
                <a:solidFill>
                  <a:schemeClr val="dk1"/>
                </a:solidFill>
                <a:latin typeface="Calibri"/>
                <a:ea typeface="Calibri"/>
                <a:cs typeface="Calibri"/>
                <a:sym typeface="Calibri"/>
              </a:rPr>
              <a:t>	</a:t>
            </a: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marL="0" marR="0" lvl="0" indent="0" algn="l" rtl="0">
              <a:spcBef>
                <a:spcPts val="0"/>
              </a:spcBef>
              <a:buNone/>
            </a:pPr>
            <a:endParaRPr sz="2400" b="1" dirty="0">
              <a:solidFill>
                <a:schemeClr val="dk1"/>
              </a:solidFill>
              <a:latin typeface="Calibri"/>
              <a:ea typeface="Calibri"/>
              <a:cs typeface="Calibri"/>
              <a:sym typeface="Calibri"/>
            </a:endParaRPr>
          </a:p>
          <a:p>
            <a:pPr lvl="0" algn="ctr" rtl="0">
              <a:spcBef>
                <a:spcPts val="0"/>
              </a:spcBef>
              <a:buClr>
                <a:schemeClr val="dk1"/>
              </a:buClr>
              <a:buSzPct val="25000"/>
              <a:buFont typeface="Arial"/>
              <a:buNone/>
            </a:pPr>
            <a:r>
              <a:rPr lang="en-US" sz="4000" b="1" dirty="0">
                <a:solidFill>
                  <a:schemeClr val="dk1"/>
                </a:solidFill>
                <a:latin typeface="Calibri"/>
                <a:ea typeface="Calibri"/>
                <a:cs typeface="Calibri"/>
                <a:sym typeface="Calibri"/>
              </a:rPr>
              <a:t>Mathematical Description of the </a:t>
            </a:r>
            <a:r>
              <a:rPr lang="en-US" sz="4000" b="1" dirty="0" smtClean="0">
                <a:solidFill>
                  <a:schemeClr val="dk1"/>
                </a:solidFill>
                <a:latin typeface="Calibri"/>
                <a:ea typeface="Calibri"/>
                <a:cs typeface="Calibri"/>
                <a:sym typeface="Calibri"/>
              </a:rPr>
              <a:t>Problem</a:t>
            </a:r>
            <a:endParaRPr sz="2400" dirty="0">
              <a:solidFill>
                <a:schemeClr val="dk1"/>
              </a:solidFill>
            </a:endParaRPr>
          </a:p>
          <a:p>
            <a:pPr lvl="0" rtl="0">
              <a:lnSpc>
                <a:spcPct val="150000"/>
              </a:lnSpc>
              <a:spcBef>
                <a:spcPts val="0"/>
              </a:spcBef>
              <a:spcAft>
                <a:spcPts val="1000"/>
              </a:spcAft>
              <a:buClr>
                <a:schemeClr val="dk1"/>
              </a:buClr>
              <a:buSzPct val="25000"/>
              <a:buFont typeface="Arial"/>
              <a:buNone/>
            </a:pPr>
            <a:r>
              <a:rPr lang="en-US" sz="2900" dirty="0">
                <a:solidFill>
                  <a:schemeClr val="dk1"/>
                </a:solidFill>
              </a:rPr>
              <a:t>Our vehicle is assumed to be moving at fixed unit speed subject to steering control in the presence of an obstacle D (an open region in the plane bounded by a simple closed curve). We consider our vehicle and the corresponding closest point on the boundary curve of D as a pair of interacting particles. By using the corresponding </a:t>
            </a:r>
            <a:r>
              <a:rPr lang="en-US" sz="2900" dirty="0" err="1">
                <a:solidFill>
                  <a:schemeClr val="dk1"/>
                </a:solidFill>
              </a:rPr>
              <a:t>Frenet-Serret</a:t>
            </a:r>
            <a:r>
              <a:rPr lang="en-US" sz="2900" dirty="0">
                <a:solidFill>
                  <a:schemeClr val="dk1"/>
                </a:solidFill>
              </a:rPr>
              <a:t> frames (see Fig. 1 below), we can derive the velocity v of the closest point as a function of the distance from the vehicle to the closest point </a:t>
            </a:r>
            <a:r>
              <a:rPr lang="en-US" sz="2900" i="1" dirty="0" err="1">
                <a:solidFill>
                  <a:schemeClr val="dk1"/>
                </a:solidFill>
              </a:rPr>
              <a:t>ρ</a:t>
            </a:r>
            <a:r>
              <a:rPr lang="en-US" sz="2900" dirty="0">
                <a:solidFill>
                  <a:schemeClr val="dk1"/>
                </a:solidFill>
              </a:rPr>
              <a:t>, the curvature at the closest point </a:t>
            </a:r>
            <a:r>
              <a:rPr lang="en-US" sz="2900" dirty="0" err="1">
                <a:solidFill>
                  <a:schemeClr val="dk1"/>
                </a:solidFill>
              </a:rPr>
              <a:t>κ</a:t>
            </a:r>
            <a:r>
              <a:rPr lang="en-US" sz="2900" dirty="0">
                <a:solidFill>
                  <a:schemeClr val="dk1"/>
                </a:solidFill>
              </a:rPr>
              <a:t>, and the angle </a:t>
            </a:r>
            <a:r>
              <a:rPr lang="en-US" sz="2900" i="1" dirty="0" err="1">
                <a:solidFill>
                  <a:schemeClr val="dk1"/>
                </a:solidFill>
              </a:rPr>
              <a:t>ϕ</a:t>
            </a:r>
            <a:r>
              <a:rPr lang="en-US" sz="2900" dirty="0">
                <a:solidFill>
                  <a:schemeClr val="dk1"/>
                </a:solidFill>
              </a:rPr>
              <a:t> between the tangent to the curve at the closest point and the heading direction of the vehicle.</a:t>
            </a:r>
          </a:p>
          <a:p>
            <a:pPr lvl="0" rtl="0">
              <a:lnSpc>
                <a:spcPct val="150000"/>
              </a:lnSpc>
              <a:spcBef>
                <a:spcPts val="0"/>
              </a:spcBef>
              <a:spcAft>
                <a:spcPts val="1000"/>
              </a:spcAft>
              <a:buClr>
                <a:schemeClr val="dk1"/>
              </a:buClr>
              <a:buFont typeface="Arial"/>
              <a:buNone/>
            </a:pPr>
            <a:endParaRPr sz="2400" dirty="0">
              <a:solidFill>
                <a:schemeClr val="dk1"/>
              </a:solidFill>
            </a:endParaRPr>
          </a:p>
          <a:p>
            <a:pPr lvl="0" rtl="0">
              <a:lnSpc>
                <a:spcPct val="150000"/>
              </a:lnSpc>
              <a:spcBef>
                <a:spcPts val="0"/>
              </a:spcBef>
              <a:spcAft>
                <a:spcPts val="1000"/>
              </a:spcAft>
              <a:buClr>
                <a:schemeClr val="dk1"/>
              </a:buClr>
              <a:buFont typeface="Arial"/>
              <a:buNone/>
            </a:pPr>
            <a:endParaRPr sz="2400" dirty="0">
              <a:solidFill>
                <a:schemeClr val="dk1"/>
              </a:solidFill>
            </a:endParaRPr>
          </a:p>
          <a:p>
            <a:pPr lvl="0" rtl="0">
              <a:lnSpc>
                <a:spcPct val="150000"/>
              </a:lnSpc>
              <a:spcBef>
                <a:spcPts val="0"/>
              </a:spcBef>
              <a:spcAft>
                <a:spcPts val="1000"/>
              </a:spcAft>
              <a:buClr>
                <a:schemeClr val="dk1"/>
              </a:buClr>
              <a:buSzPct val="25000"/>
              <a:buFont typeface="Arial"/>
              <a:buNone/>
            </a:pPr>
            <a:r>
              <a:rPr lang="en-US" sz="2900" dirty="0">
                <a:solidFill>
                  <a:schemeClr val="dk1"/>
                </a:solidFill>
              </a:rPr>
              <a:t>Mathematically, we say that our vehicle tracks the curve if the relative distance ⍴ between the vehicle and the closest point converges to a constant ⍴</a:t>
            </a:r>
            <a:r>
              <a:rPr lang="en-US" sz="2900" baseline="-25000" dirty="0">
                <a:solidFill>
                  <a:schemeClr val="dk1"/>
                </a:solidFill>
              </a:rPr>
              <a:t>0</a:t>
            </a:r>
            <a:r>
              <a:rPr lang="en-US" sz="2900" dirty="0">
                <a:solidFill>
                  <a:schemeClr val="dk1"/>
                </a:solidFill>
              </a:rPr>
              <a:t> (some defined “safe distance” from the boundary) and if the angle </a:t>
            </a:r>
            <a:r>
              <a:rPr lang="en-US" sz="2900" dirty="0" err="1">
                <a:solidFill>
                  <a:schemeClr val="dk1"/>
                </a:solidFill>
              </a:rPr>
              <a:t>ɸ</a:t>
            </a:r>
            <a:r>
              <a:rPr lang="en-US" sz="2900" dirty="0">
                <a:solidFill>
                  <a:schemeClr val="dk1"/>
                </a:solidFill>
              </a:rPr>
              <a:t> between the heading direction of the vehicle x</a:t>
            </a:r>
            <a:r>
              <a:rPr lang="en-US" sz="2900" baseline="-25000" dirty="0">
                <a:solidFill>
                  <a:schemeClr val="dk1"/>
                </a:solidFill>
              </a:rPr>
              <a:t>1</a:t>
            </a:r>
            <a:r>
              <a:rPr lang="en-US" sz="2900" dirty="0">
                <a:solidFill>
                  <a:schemeClr val="dk1"/>
                </a:solidFill>
              </a:rPr>
              <a:t> and the tangent to the curve at the closest point x</a:t>
            </a:r>
            <a:r>
              <a:rPr lang="en-US" sz="2900" baseline="-25000" dirty="0">
                <a:solidFill>
                  <a:schemeClr val="dk1"/>
                </a:solidFill>
              </a:rPr>
              <a:t>2</a:t>
            </a:r>
            <a:r>
              <a:rPr lang="en-US" sz="2900" dirty="0">
                <a:solidFill>
                  <a:schemeClr val="dk1"/>
                </a:solidFill>
              </a:rPr>
              <a:t> converges to 0.</a:t>
            </a:r>
          </a:p>
          <a:p>
            <a:pPr lvl="0" rtl="0">
              <a:lnSpc>
                <a:spcPct val="150000"/>
              </a:lnSpc>
              <a:spcBef>
                <a:spcPts val="0"/>
              </a:spcBef>
              <a:spcAft>
                <a:spcPts val="1000"/>
              </a:spcAft>
              <a:buClr>
                <a:schemeClr val="dk1"/>
              </a:buClr>
              <a:buFont typeface="Arial"/>
              <a:buNone/>
            </a:pPr>
            <a:endParaRPr sz="2400" dirty="0">
              <a:solidFill>
                <a:schemeClr val="dk1"/>
              </a:solidFill>
            </a:endParaRPr>
          </a:p>
          <a:p>
            <a:pPr lvl="0" rtl="0">
              <a:lnSpc>
                <a:spcPct val="150000"/>
              </a:lnSpc>
              <a:spcBef>
                <a:spcPts val="0"/>
              </a:spcBef>
              <a:spcAft>
                <a:spcPts val="1000"/>
              </a:spcAft>
              <a:buClr>
                <a:schemeClr val="dk1"/>
              </a:buClr>
              <a:buFont typeface="Arial"/>
              <a:buNone/>
            </a:pPr>
            <a:endParaRPr sz="2400" dirty="0">
              <a:solidFill>
                <a:schemeClr val="dk1"/>
              </a:solidFill>
            </a:endParaRPr>
          </a:p>
          <a:p>
            <a:pPr lvl="0" rtl="0">
              <a:lnSpc>
                <a:spcPct val="150000"/>
              </a:lnSpc>
              <a:spcBef>
                <a:spcPts val="0"/>
              </a:spcBef>
              <a:spcAft>
                <a:spcPts val="1000"/>
              </a:spcAft>
              <a:buClr>
                <a:schemeClr val="dk1"/>
              </a:buClr>
              <a:buFont typeface="Arial"/>
              <a:buNone/>
            </a:pPr>
            <a:endParaRPr sz="6000" baseline="-25000" dirty="0">
              <a:solidFill>
                <a:schemeClr val="dk1"/>
              </a:solidFill>
              <a:latin typeface="Calibri"/>
              <a:ea typeface="Calibri"/>
              <a:cs typeface="Calibri"/>
              <a:sym typeface="Calibri"/>
            </a:endParaRPr>
          </a:p>
          <a:p>
            <a:pPr marL="0" marR="0" lvl="0" indent="0" algn="l" rtl="0">
              <a:lnSpc>
                <a:spcPct val="150000"/>
              </a:lnSpc>
              <a:spcBef>
                <a:spcPts val="0"/>
              </a:spcBef>
              <a:buNone/>
            </a:pPr>
            <a:endParaRPr sz="2400" b="1" dirty="0">
              <a:solidFill>
                <a:schemeClr val="dk1"/>
              </a:solidFill>
              <a:latin typeface="Calibri"/>
              <a:ea typeface="Calibri"/>
              <a:cs typeface="Calibri"/>
              <a:sym typeface="Calibri"/>
            </a:endParaRPr>
          </a:p>
        </p:txBody>
      </p:sp>
      <p:pic>
        <p:nvPicPr>
          <p:cNvPr id="89" name="Shape 89"/>
          <p:cNvPicPr preferRelativeResize="0"/>
          <p:nvPr/>
        </p:nvPicPr>
        <p:blipFill rotWithShape="1">
          <a:blip r:embed="rId3">
            <a:alphaModFix/>
          </a:blip>
          <a:srcRect/>
          <a:stretch/>
        </p:blipFill>
        <p:spPr>
          <a:xfrm>
            <a:off x="685800" y="1235237"/>
            <a:ext cx="4724400" cy="2857792"/>
          </a:xfrm>
          <a:prstGeom prst="rect">
            <a:avLst/>
          </a:prstGeom>
          <a:noFill/>
          <a:ln>
            <a:noFill/>
          </a:ln>
        </p:spPr>
      </p:pic>
      <p:sp>
        <p:nvSpPr>
          <p:cNvPr id="90" name="Shape 90"/>
          <p:cNvSpPr/>
          <p:nvPr/>
        </p:nvSpPr>
        <p:spPr>
          <a:xfrm>
            <a:off x="30701225" y="5746662"/>
            <a:ext cx="12409499" cy="12100799"/>
          </a:xfrm>
          <a:prstGeom prst="roundRect">
            <a:avLst>
              <a:gd name="adj" fmla="val 16667"/>
            </a:avLst>
          </a:prstGeom>
          <a:solidFill>
            <a:srgbClr val="FFFFFF"/>
          </a:solidFill>
          <a:ln w="25400" cap="flat" cmpd="sng">
            <a:solidFill>
              <a:srgbClr val="FFFFFF"/>
            </a:solidFill>
            <a:prstDash val="solid"/>
            <a:round/>
            <a:headEnd type="none" w="med" len="med"/>
            <a:tailEnd type="none" w="med" len="med"/>
          </a:ln>
        </p:spPr>
        <p:txBody>
          <a:bodyPr lIns="91425" tIns="45700" rIns="91425" bIns="45700" anchor="ctr" anchorCtr="0">
            <a:noAutofit/>
          </a:bodyPr>
          <a:lstStyle/>
          <a:p>
            <a:pPr lvl="0" rtl="0">
              <a:lnSpc>
                <a:spcPct val="150000"/>
              </a:lnSpc>
              <a:spcBef>
                <a:spcPts val="0"/>
              </a:spcBef>
              <a:spcAft>
                <a:spcPts val="1000"/>
              </a:spcAft>
              <a:buClr>
                <a:schemeClr val="dk1"/>
              </a:buClr>
              <a:buFont typeface="Arial"/>
              <a:buNone/>
            </a:pPr>
            <a:endParaRPr sz="2800" dirty="0">
              <a:solidFill>
                <a:schemeClr val="dk1"/>
              </a:solidFill>
            </a:endParaRPr>
          </a:p>
          <a:p>
            <a:pPr lvl="0" rtl="0">
              <a:lnSpc>
                <a:spcPct val="150000"/>
              </a:lnSpc>
              <a:spcBef>
                <a:spcPts val="0"/>
              </a:spcBef>
              <a:spcAft>
                <a:spcPts val="1000"/>
              </a:spcAft>
              <a:buClr>
                <a:schemeClr val="dk1"/>
              </a:buClr>
              <a:buSzPct val="25000"/>
              <a:buFont typeface="Arial"/>
              <a:buNone/>
            </a:pPr>
            <a:r>
              <a:rPr lang="en-US" sz="2800" dirty="0">
                <a:solidFill>
                  <a:schemeClr val="dk1"/>
                </a:solidFill>
              </a:rPr>
              <a:t>Using the velocity of the closest point as defined earlier, and letting u denote our sought after steering control law (effectively the curvature of our vehicles trajectory), then the corresponding dynamical system governing the relative motions of the vehicle and the closest point on the boundary curve are given by:</a:t>
            </a:r>
          </a:p>
          <a:p>
            <a:pPr lvl="0" algn="ctr" rtl="0">
              <a:lnSpc>
                <a:spcPct val="150000"/>
              </a:lnSpc>
              <a:spcBef>
                <a:spcPts val="0"/>
              </a:spcBef>
              <a:spcAft>
                <a:spcPts val="1000"/>
              </a:spcAft>
              <a:buClr>
                <a:schemeClr val="dk1"/>
              </a:buClr>
              <a:buFont typeface="Arial"/>
              <a:buNone/>
            </a:pPr>
            <a:endParaRPr sz="2400" dirty="0">
              <a:solidFill>
                <a:schemeClr val="dk1"/>
              </a:solidFill>
            </a:endParaRPr>
          </a:p>
          <a:p>
            <a:pPr lvl="0" rtl="0">
              <a:lnSpc>
                <a:spcPct val="150000"/>
              </a:lnSpc>
              <a:spcBef>
                <a:spcPts val="0"/>
              </a:spcBef>
              <a:spcAft>
                <a:spcPts val="1000"/>
              </a:spcAft>
              <a:buNone/>
            </a:pPr>
            <a:endParaRPr sz="2400" dirty="0">
              <a:solidFill>
                <a:schemeClr val="dk1"/>
              </a:solidFill>
            </a:endParaRPr>
          </a:p>
          <a:p>
            <a:pPr lvl="0" rtl="0">
              <a:lnSpc>
                <a:spcPct val="150000"/>
              </a:lnSpc>
              <a:spcBef>
                <a:spcPts val="0"/>
              </a:spcBef>
              <a:spcAft>
                <a:spcPts val="1000"/>
              </a:spcAft>
              <a:buClr>
                <a:schemeClr val="dk1"/>
              </a:buClr>
              <a:buSzPct val="25000"/>
              <a:buFont typeface="Arial"/>
              <a:buNone/>
            </a:pPr>
            <a:r>
              <a:rPr lang="en-US" sz="2800" dirty="0">
                <a:solidFill>
                  <a:schemeClr val="dk1"/>
                </a:solidFill>
              </a:rPr>
              <a:t>Our steering control</a:t>
            </a:r>
            <a:r>
              <a:rPr lang="en-US" sz="2800" dirty="0">
                <a:solidFill>
                  <a:schemeClr val="dk1"/>
                </a:solidFill>
                <a:highlight>
                  <a:srgbClr val="FFFFFF"/>
                </a:highlight>
              </a:rPr>
              <a:t> u should be chosen such that for solutions of the above system,</a:t>
            </a:r>
            <a:r>
              <a:rPr lang="en-US" sz="2800" dirty="0">
                <a:highlight>
                  <a:srgbClr val="FFFFFF"/>
                </a:highlight>
              </a:rPr>
              <a:t> </a:t>
            </a:r>
            <a:r>
              <a:rPr lang="en-US" sz="2800" i="1" dirty="0" err="1">
                <a:highlight>
                  <a:srgbClr val="FFFFFF"/>
                </a:highlight>
              </a:rPr>
              <a:t>ρ</a:t>
            </a:r>
            <a:r>
              <a:rPr lang="en-US" sz="2800" dirty="0">
                <a:solidFill>
                  <a:schemeClr val="dk1"/>
                </a:solidFill>
                <a:highlight>
                  <a:srgbClr val="FFFFFF"/>
                </a:highlight>
              </a:rPr>
              <a:t> converges to </a:t>
            </a:r>
            <a:r>
              <a:rPr lang="en-US" sz="2800" i="1" dirty="0">
                <a:highlight>
                  <a:srgbClr val="FFFFFF"/>
                </a:highlight>
              </a:rPr>
              <a:t>ρ</a:t>
            </a:r>
            <a:r>
              <a:rPr lang="en-US" sz="2800" baseline="-25000" dirty="0">
                <a:solidFill>
                  <a:schemeClr val="dk1"/>
                </a:solidFill>
                <a:highlight>
                  <a:srgbClr val="FFFFFF"/>
                </a:highlight>
              </a:rPr>
              <a:t>0</a:t>
            </a:r>
            <a:r>
              <a:rPr lang="en-US" sz="2800" dirty="0">
                <a:solidFill>
                  <a:schemeClr val="dk1"/>
                </a:solidFill>
                <a:highlight>
                  <a:srgbClr val="FFFFFF"/>
                </a:highlight>
              </a:rPr>
              <a:t> and </a:t>
            </a:r>
            <a:r>
              <a:rPr lang="en-US" sz="2800" i="1" dirty="0" err="1">
                <a:highlight>
                  <a:srgbClr val="FFFFFF"/>
                </a:highlight>
              </a:rPr>
              <a:t>ϕ</a:t>
            </a:r>
            <a:r>
              <a:rPr lang="en-US" sz="2800" dirty="0">
                <a:solidFill>
                  <a:schemeClr val="dk1"/>
                </a:solidFill>
                <a:highlight>
                  <a:srgbClr val="FFFFFF"/>
                </a:highlight>
              </a:rPr>
              <a:t> converges to </a:t>
            </a:r>
            <a:r>
              <a:rPr lang="en-US" sz="2800" i="1" dirty="0">
                <a:solidFill>
                  <a:schemeClr val="dk1"/>
                </a:solidFill>
                <a:highlight>
                  <a:srgbClr val="FFFFFF"/>
                </a:highlight>
              </a:rPr>
              <a:t>ϕ</a:t>
            </a:r>
            <a:r>
              <a:rPr lang="en-US" sz="2800" baseline="-25000" dirty="0">
                <a:solidFill>
                  <a:schemeClr val="dk1"/>
                </a:solidFill>
                <a:highlight>
                  <a:srgbClr val="FFFFFF"/>
                </a:highlight>
              </a:rPr>
              <a:t>0</a:t>
            </a:r>
            <a:r>
              <a:rPr lang="en-US" sz="2800" dirty="0">
                <a:solidFill>
                  <a:schemeClr val="dk1"/>
                </a:solidFill>
                <a:highlight>
                  <a:srgbClr val="FFFFFF"/>
                </a:highlight>
              </a:rPr>
              <a:t>. In [1], the </a:t>
            </a:r>
            <a:r>
              <a:rPr lang="en-US" sz="2800" dirty="0" smtClean="0">
                <a:solidFill>
                  <a:schemeClr val="dk1"/>
                </a:solidFill>
                <a:highlight>
                  <a:srgbClr val="FFFFFF"/>
                </a:highlight>
              </a:rPr>
              <a:t>author’s </a:t>
            </a:r>
            <a:r>
              <a:rPr lang="en-US" sz="2800" dirty="0">
                <a:solidFill>
                  <a:schemeClr val="dk1"/>
                </a:solidFill>
                <a:highlight>
                  <a:srgbClr val="FFFFFF"/>
                </a:highlight>
              </a:rPr>
              <a:t>propose the </a:t>
            </a:r>
            <a:r>
              <a:rPr lang="en-US" sz="2800" dirty="0" smtClean="0">
                <a:solidFill>
                  <a:schemeClr val="dk1"/>
                </a:solidFill>
                <a:highlight>
                  <a:srgbClr val="FFFFFF"/>
                </a:highlight>
              </a:rPr>
              <a:t>following </a:t>
            </a:r>
            <a:r>
              <a:rPr lang="en-US" sz="2800" dirty="0">
                <a:solidFill>
                  <a:schemeClr val="dk1"/>
                </a:solidFill>
                <a:highlight>
                  <a:srgbClr val="FFFFFF"/>
                </a:highlight>
              </a:rPr>
              <a:t>steering control law:</a:t>
            </a:r>
          </a:p>
          <a:p>
            <a:pPr lvl="0" rtl="0">
              <a:lnSpc>
                <a:spcPct val="150000"/>
              </a:lnSpc>
              <a:spcBef>
                <a:spcPts val="0"/>
              </a:spcBef>
              <a:spcAft>
                <a:spcPts val="1000"/>
              </a:spcAft>
              <a:buClr>
                <a:schemeClr val="dk1"/>
              </a:buClr>
              <a:buFont typeface="Arial"/>
              <a:buNone/>
            </a:pPr>
            <a:endParaRPr sz="2400" dirty="0">
              <a:solidFill>
                <a:schemeClr val="dk1"/>
              </a:solidFill>
              <a:highlight>
                <a:srgbClr val="FFFFFF"/>
              </a:highlight>
            </a:endParaRPr>
          </a:p>
          <a:p>
            <a:pPr lvl="0" rtl="0">
              <a:lnSpc>
                <a:spcPct val="150000"/>
              </a:lnSpc>
              <a:spcBef>
                <a:spcPts val="0"/>
              </a:spcBef>
              <a:spcAft>
                <a:spcPts val="1000"/>
              </a:spcAft>
              <a:buClr>
                <a:schemeClr val="dk1"/>
              </a:buClr>
              <a:buFont typeface="Arial"/>
              <a:buNone/>
            </a:pPr>
            <a:endParaRPr sz="2800" dirty="0">
              <a:solidFill>
                <a:schemeClr val="dk1"/>
              </a:solidFill>
              <a:highlight>
                <a:srgbClr val="FFFFFF"/>
              </a:highlight>
            </a:endParaRPr>
          </a:p>
          <a:p>
            <a:pPr lvl="0" rtl="0">
              <a:lnSpc>
                <a:spcPct val="150000"/>
              </a:lnSpc>
              <a:spcBef>
                <a:spcPts val="0"/>
              </a:spcBef>
              <a:spcAft>
                <a:spcPts val="1000"/>
              </a:spcAft>
              <a:buClr>
                <a:schemeClr val="dk1"/>
              </a:buClr>
              <a:buSzPct val="25000"/>
              <a:buFont typeface="Arial"/>
              <a:buNone/>
            </a:pPr>
            <a:r>
              <a:rPr lang="en-US" sz="2800" dirty="0">
                <a:solidFill>
                  <a:schemeClr val="dk1"/>
                </a:solidFill>
                <a:highlight>
                  <a:srgbClr val="FFFFFF"/>
                </a:highlight>
              </a:rPr>
              <a:t>Here </a:t>
            </a:r>
            <a:r>
              <a:rPr lang="en-US" sz="2800" i="1" dirty="0" err="1">
                <a:solidFill>
                  <a:schemeClr val="dk1"/>
                </a:solidFill>
                <a:latin typeface="Verdana"/>
                <a:ea typeface="Verdana"/>
                <a:cs typeface="Verdana"/>
                <a:sym typeface="Verdana"/>
              </a:rPr>
              <a:t>ρ</a:t>
            </a:r>
            <a:r>
              <a:rPr lang="en-US" sz="2800" dirty="0">
                <a:solidFill>
                  <a:schemeClr val="dk1"/>
                </a:solidFill>
              </a:rPr>
              <a:t> and </a:t>
            </a:r>
            <a:r>
              <a:rPr lang="en-US" sz="2800" i="1" dirty="0" err="1">
                <a:solidFill>
                  <a:schemeClr val="dk1"/>
                </a:solidFill>
                <a:latin typeface="Verdana"/>
                <a:ea typeface="Verdana"/>
                <a:cs typeface="Verdana"/>
                <a:sym typeface="Verdana"/>
              </a:rPr>
              <a:t>ϕ</a:t>
            </a:r>
            <a:r>
              <a:rPr lang="en-US" sz="2800" i="1" dirty="0">
                <a:solidFill>
                  <a:schemeClr val="dk1"/>
                </a:solidFill>
                <a:latin typeface="Verdana"/>
                <a:ea typeface="Verdana"/>
                <a:cs typeface="Verdana"/>
                <a:sym typeface="Verdana"/>
              </a:rPr>
              <a:t> </a:t>
            </a:r>
            <a:r>
              <a:rPr lang="en-US" sz="2800" dirty="0">
                <a:solidFill>
                  <a:schemeClr val="dk1"/>
                </a:solidFill>
              </a:rPr>
              <a:t>are easily computable from position, tangent, and normal vectors for the vehicle and closest point. Similarly, the curvature of a </a:t>
            </a:r>
            <a:r>
              <a:rPr lang="en-US" sz="2800" dirty="0" smtClean="0">
                <a:solidFill>
                  <a:schemeClr val="dk1"/>
                </a:solidFill>
              </a:rPr>
              <a:t>parametrized curve </a:t>
            </a:r>
            <a:r>
              <a:rPr lang="en-US" sz="2800" dirty="0">
                <a:solidFill>
                  <a:schemeClr val="dk1"/>
                </a:solidFill>
              </a:rPr>
              <a:t>is easily computable.</a:t>
            </a:r>
          </a:p>
        </p:txBody>
      </p:sp>
      <p:sp>
        <p:nvSpPr>
          <p:cNvPr id="91" name="Shape 91"/>
          <p:cNvSpPr txBox="1"/>
          <p:nvPr/>
        </p:nvSpPr>
        <p:spPr>
          <a:xfrm>
            <a:off x="32326600" y="6359500"/>
            <a:ext cx="8726099" cy="10763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800" b="1" dirty="0">
                <a:solidFill>
                  <a:schemeClr val="dk1"/>
                </a:solidFill>
                <a:latin typeface="+mn-lt"/>
                <a:ea typeface="Calibri"/>
                <a:cs typeface="Calibri"/>
                <a:sym typeface="Calibri"/>
              </a:rPr>
              <a:t>The steering control law u</a:t>
            </a:r>
          </a:p>
          <a:p>
            <a:pPr marL="0" marR="0" lvl="0" indent="0" algn="ctr" rtl="0">
              <a:spcBef>
                <a:spcPts val="0"/>
              </a:spcBef>
              <a:buNone/>
            </a:pPr>
            <a:endParaRPr sz="4800" b="0" i="0" u="none" strike="noStrike" cap="none" baseline="0" dirty="0">
              <a:solidFill>
                <a:schemeClr val="dk1"/>
              </a:solidFill>
              <a:latin typeface="Calibri"/>
              <a:ea typeface="Calibri"/>
              <a:cs typeface="Calibri"/>
              <a:sym typeface="Calibri"/>
            </a:endParaRPr>
          </a:p>
        </p:txBody>
      </p:sp>
      <p:sp>
        <p:nvSpPr>
          <p:cNvPr id="92" name="Shape 92"/>
          <p:cNvSpPr/>
          <p:nvPr/>
        </p:nvSpPr>
        <p:spPr>
          <a:xfrm>
            <a:off x="2190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93" name="Shape 93"/>
          <p:cNvSpPr/>
          <p:nvPr/>
        </p:nvSpPr>
        <p:spPr>
          <a:xfrm>
            <a:off x="3714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94" name="Shape 94"/>
          <p:cNvSpPr/>
          <p:nvPr/>
        </p:nvSpPr>
        <p:spPr>
          <a:xfrm>
            <a:off x="523875" y="160336"/>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pic>
        <p:nvPicPr>
          <p:cNvPr id="95" name="Shape 95"/>
          <p:cNvPicPr preferRelativeResize="0"/>
          <p:nvPr/>
        </p:nvPicPr>
        <p:blipFill rotWithShape="1">
          <a:blip r:embed="rId4">
            <a:alphaModFix/>
          </a:blip>
          <a:srcRect/>
          <a:stretch/>
        </p:blipFill>
        <p:spPr>
          <a:xfrm>
            <a:off x="16647100" y="7055570"/>
            <a:ext cx="12037499" cy="9483000"/>
          </a:xfrm>
          <a:prstGeom prst="rect">
            <a:avLst/>
          </a:prstGeom>
          <a:noFill/>
          <a:ln>
            <a:noFill/>
          </a:ln>
        </p:spPr>
      </p:pic>
      <p:pic>
        <p:nvPicPr>
          <p:cNvPr id="96" name="Shape 96"/>
          <p:cNvPicPr preferRelativeResize="0"/>
          <p:nvPr/>
        </p:nvPicPr>
        <p:blipFill>
          <a:blip r:embed="rId5">
            <a:alphaModFix/>
          </a:blip>
          <a:stretch>
            <a:fillRect/>
          </a:stretch>
        </p:blipFill>
        <p:spPr>
          <a:xfrm>
            <a:off x="20785993" y="22616125"/>
            <a:ext cx="3270962" cy="1630149"/>
          </a:xfrm>
          <a:prstGeom prst="rect">
            <a:avLst/>
          </a:prstGeom>
          <a:noFill/>
          <a:ln w="9525" cap="flat" cmpd="sng">
            <a:solidFill>
              <a:srgbClr val="0F243E"/>
            </a:solidFill>
            <a:prstDash val="solid"/>
            <a:round/>
            <a:headEnd type="none" w="med" len="med"/>
            <a:tailEnd type="none" w="med" len="med"/>
          </a:ln>
        </p:spPr>
      </p:pic>
      <p:pic>
        <p:nvPicPr>
          <p:cNvPr id="97" name="Shape 97"/>
          <p:cNvPicPr preferRelativeResize="0"/>
          <p:nvPr/>
        </p:nvPicPr>
        <p:blipFill>
          <a:blip r:embed="rId6">
            <a:alphaModFix/>
          </a:blip>
          <a:stretch>
            <a:fillRect/>
          </a:stretch>
        </p:blipFill>
        <p:spPr>
          <a:xfrm>
            <a:off x="18617262" y="27208650"/>
            <a:ext cx="7870975" cy="4988700"/>
          </a:xfrm>
          <a:prstGeom prst="rect">
            <a:avLst/>
          </a:prstGeom>
          <a:noFill/>
          <a:ln>
            <a:noFill/>
          </a:ln>
        </p:spPr>
      </p:pic>
      <p:pic>
        <p:nvPicPr>
          <p:cNvPr id="98" name="Shape 98"/>
          <p:cNvPicPr preferRelativeResize="0"/>
          <p:nvPr/>
        </p:nvPicPr>
        <p:blipFill>
          <a:blip r:embed="rId7">
            <a:alphaModFix/>
          </a:blip>
          <a:stretch>
            <a:fillRect/>
          </a:stretch>
        </p:blipFill>
        <p:spPr>
          <a:xfrm>
            <a:off x="33724625" y="10405012"/>
            <a:ext cx="6362700" cy="1076325"/>
          </a:xfrm>
          <a:prstGeom prst="rect">
            <a:avLst/>
          </a:prstGeom>
          <a:noFill/>
          <a:ln>
            <a:noFill/>
          </a:ln>
        </p:spPr>
      </p:pic>
      <p:pic>
        <p:nvPicPr>
          <p:cNvPr id="99" name="Shape 99"/>
          <p:cNvPicPr preferRelativeResize="0"/>
          <p:nvPr/>
        </p:nvPicPr>
        <p:blipFill>
          <a:blip r:embed="rId8">
            <a:alphaModFix/>
          </a:blip>
          <a:stretch>
            <a:fillRect/>
          </a:stretch>
        </p:blipFill>
        <p:spPr>
          <a:xfrm>
            <a:off x="33596025" y="13710737"/>
            <a:ext cx="6619875" cy="1076325"/>
          </a:xfrm>
          <a:prstGeom prst="rect">
            <a:avLst/>
          </a:prstGeom>
          <a:noFill/>
          <a:ln w="25400" cap="flat" cmpd="sng">
            <a:solidFill>
              <a:srgbClr val="FFFFFF"/>
            </a:solidFill>
            <a:prstDash val="solid"/>
            <a:round/>
            <a:headEnd type="none" w="med" len="med"/>
            <a:tailEnd type="none" w="med" len="med"/>
          </a:ln>
        </p:spPr>
      </p:pic>
      <p:pic>
        <p:nvPicPr>
          <p:cNvPr id="100" name="Shape 100"/>
          <p:cNvPicPr preferRelativeResize="0"/>
          <p:nvPr/>
        </p:nvPicPr>
        <p:blipFill>
          <a:blip r:embed="rId9">
            <a:alphaModFix/>
          </a:blip>
          <a:stretch>
            <a:fillRect/>
          </a:stretch>
        </p:blipFill>
        <p:spPr>
          <a:xfrm>
            <a:off x="34524712" y="20291425"/>
            <a:ext cx="4762500" cy="3333750"/>
          </a:xfrm>
          <a:prstGeom prst="rect">
            <a:avLst/>
          </a:prstGeom>
          <a:noFill/>
          <a:ln w="25400" cap="flat" cmpd="sng">
            <a:solidFill>
              <a:srgbClr val="0F243E"/>
            </a:solidFill>
            <a:prstDash val="solid"/>
            <a:round/>
            <a:headEnd type="none" w="med" len="med"/>
            <a:tailEnd type="none" w="med" len="med"/>
          </a:ln>
        </p:spPr>
      </p:pic>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448</Words>
  <Application>Microsoft Office PowerPoint</Application>
  <PresentationFormat>Custom</PresentationFormat>
  <Paragraphs>91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Libre Baskerville</vt:lpstr>
      <vt:lpstr>Times New Roman</vt:lpstr>
      <vt:lpstr>Verdana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A Harper</dc:creator>
  <cp:lastModifiedBy>tkg0455@gmail.com</cp:lastModifiedBy>
  <cp:revision>5</cp:revision>
  <dcterms:modified xsi:type="dcterms:W3CDTF">2015-12-04T05:37:37Z</dcterms:modified>
</cp:coreProperties>
</file>