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457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972" y="3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7"/>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220FAF-3FA1-4299-9645-5CEFEA07B1E5}"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0B2490-98A7-4706-BB2B-B0512AA73649}" type="slidenum">
              <a:rPr lang="en-US" smtClean="0"/>
              <a:t>‹#›</a:t>
            </a:fld>
            <a:endParaRPr lang="en-US" dirty="0"/>
          </a:p>
        </p:txBody>
      </p:sp>
    </p:spTree>
    <p:extLst>
      <p:ext uri="{BB962C8B-B14F-4D97-AF65-F5344CB8AC3E}">
        <p14:creationId xmlns:p14="http://schemas.microsoft.com/office/powerpoint/2010/main" val="400896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20FAF-3FA1-4299-9645-5CEFEA07B1E5}"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0B2490-98A7-4706-BB2B-B0512AA73649}" type="slidenum">
              <a:rPr lang="en-US" smtClean="0"/>
              <a:t>‹#›</a:t>
            </a:fld>
            <a:endParaRPr lang="en-US" dirty="0"/>
          </a:p>
        </p:txBody>
      </p:sp>
    </p:spTree>
    <p:extLst>
      <p:ext uri="{BB962C8B-B14F-4D97-AF65-F5344CB8AC3E}">
        <p14:creationId xmlns:p14="http://schemas.microsoft.com/office/powerpoint/2010/main" val="192755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0"/>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0"/>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20FAF-3FA1-4299-9645-5CEFEA07B1E5}"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0B2490-98A7-4706-BB2B-B0512AA73649}" type="slidenum">
              <a:rPr lang="en-US" smtClean="0"/>
              <a:t>‹#›</a:t>
            </a:fld>
            <a:endParaRPr lang="en-US" dirty="0"/>
          </a:p>
        </p:txBody>
      </p:sp>
    </p:spTree>
    <p:extLst>
      <p:ext uri="{BB962C8B-B14F-4D97-AF65-F5344CB8AC3E}">
        <p14:creationId xmlns:p14="http://schemas.microsoft.com/office/powerpoint/2010/main" val="199611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20FAF-3FA1-4299-9645-5CEFEA07B1E5}"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0B2490-98A7-4706-BB2B-B0512AA73649}" type="slidenum">
              <a:rPr lang="en-US" smtClean="0"/>
              <a:t>‹#›</a:t>
            </a:fld>
            <a:endParaRPr lang="en-US" dirty="0"/>
          </a:p>
        </p:txBody>
      </p:sp>
    </p:spTree>
    <p:extLst>
      <p:ext uri="{BB962C8B-B14F-4D97-AF65-F5344CB8AC3E}">
        <p14:creationId xmlns:p14="http://schemas.microsoft.com/office/powerpoint/2010/main" val="88982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7"/>
            <a:ext cx="37307520" cy="653796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220FAF-3FA1-4299-9645-5CEFEA07B1E5}"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0B2490-98A7-4706-BB2B-B0512AA73649}" type="slidenum">
              <a:rPr lang="en-US" smtClean="0"/>
              <a:t>‹#›</a:t>
            </a:fld>
            <a:endParaRPr lang="en-US" dirty="0"/>
          </a:p>
        </p:txBody>
      </p:sp>
    </p:spTree>
    <p:extLst>
      <p:ext uri="{BB962C8B-B14F-4D97-AF65-F5344CB8AC3E}">
        <p14:creationId xmlns:p14="http://schemas.microsoft.com/office/powerpoint/2010/main" val="325782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7"/>
            <a:ext cx="19385280" cy="21724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7"/>
            <a:ext cx="19385280" cy="21724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220FAF-3FA1-4299-9645-5CEFEA07B1E5}" type="datetimeFigureOut">
              <a:rPr lang="en-US" smtClean="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0B2490-98A7-4706-BB2B-B0512AA73649}" type="slidenum">
              <a:rPr lang="en-US" smtClean="0"/>
              <a:t>‹#›</a:t>
            </a:fld>
            <a:endParaRPr lang="en-US" dirty="0"/>
          </a:p>
        </p:txBody>
      </p:sp>
    </p:spTree>
    <p:extLst>
      <p:ext uri="{BB962C8B-B14F-4D97-AF65-F5344CB8AC3E}">
        <p14:creationId xmlns:p14="http://schemas.microsoft.com/office/powerpoint/2010/main" val="12845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220FAF-3FA1-4299-9645-5CEFEA07B1E5}" type="datetimeFigureOut">
              <a:rPr lang="en-US" smtClean="0"/>
              <a:t>4/28/2015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0B2490-98A7-4706-BB2B-B0512AA73649}" type="slidenum">
              <a:rPr lang="en-US" smtClean="0"/>
              <a:t>‹#›</a:t>
            </a:fld>
            <a:endParaRPr lang="en-US" dirty="0"/>
          </a:p>
        </p:txBody>
      </p:sp>
    </p:spTree>
    <p:extLst>
      <p:ext uri="{BB962C8B-B14F-4D97-AF65-F5344CB8AC3E}">
        <p14:creationId xmlns:p14="http://schemas.microsoft.com/office/powerpoint/2010/main" val="161294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220FAF-3FA1-4299-9645-5CEFEA07B1E5}" type="datetimeFigureOut">
              <a:rPr lang="en-US" smtClean="0"/>
              <a:t>4/28/2015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0B2490-98A7-4706-BB2B-B0512AA73649}" type="slidenum">
              <a:rPr lang="en-US" smtClean="0"/>
              <a:t>‹#›</a:t>
            </a:fld>
            <a:endParaRPr lang="en-US" dirty="0"/>
          </a:p>
        </p:txBody>
      </p:sp>
    </p:spTree>
    <p:extLst>
      <p:ext uri="{BB962C8B-B14F-4D97-AF65-F5344CB8AC3E}">
        <p14:creationId xmlns:p14="http://schemas.microsoft.com/office/powerpoint/2010/main" val="199640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20FAF-3FA1-4299-9645-5CEFEA07B1E5}" type="datetimeFigureOut">
              <a:rPr lang="en-US" smtClean="0"/>
              <a:t>4/28/2015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0B2490-98A7-4706-BB2B-B0512AA73649}" type="slidenum">
              <a:rPr lang="en-US" smtClean="0"/>
              <a:t>‹#›</a:t>
            </a:fld>
            <a:endParaRPr lang="en-US" dirty="0"/>
          </a:p>
        </p:txBody>
      </p:sp>
    </p:spTree>
    <p:extLst>
      <p:ext uri="{BB962C8B-B14F-4D97-AF65-F5344CB8AC3E}">
        <p14:creationId xmlns:p14="http://schemas.microsoft.com/office/powerpoint/2010/main" val="32070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7"/>
            <a:ext cx="14439902" cy="225171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20FAF-3FA1-4299-9645-5CEFEA07B1E5}" type="datetimeFigureOut">
              <a:rPr lang="en-US" smtClean="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0B2490-98A7-4706-BB2B-B0512AA73649}" type="slidenum">
              <a:rPr lang="en-US" smtClean="0"/>
              <a:t>‹#›</a:t>
            </a:fld>
            <a:endParaRPr lang="en-US" dirty="0"/>
          </a:p>
        </p:txBody>
      </p:sp>
    </p:spTree>
    <p:extLst>
      <p:ext uri="{BB962C8B-B14F-4D97-AF65-F5344CB8AC3E}">
        <p14:creationId xmlns:p14="http://schemas.microsoft.com/office/powerpoint/2010/main" val="132438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20FAF-3FA1-4299-9645-5CEFEA07B1E5}" type="datetimeFigureOut">
              <a:rPr lang="en-US" smtClean="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0B2490-98A7-4706-BB2B-B0512AA73649}" type="slidenum">
              <a:rPr lang="en-US" smtClean="0"/>
              <a:t>‹#›</a:t>
            </a:fld>
            <a:endParaRPr lang="en-US" dirty="0"/>
          </a:p>
        </p:txBody>
      </p:sp>
    </p:spTree>
    <p:extLst>
      <p:ext uri="{BB962C8B-B14F-4D97-AF65-F5344CB8AC3E}">
        <p14:creationId xmlns:p14="http://schemas.microsoft.com/office/powerpoint/2010/main" val="33266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rgbClr val="FFEFD1"/>
            </a:gs>
            <a:gs pos="76000">
              <a:srgbClr val="747D7F"/>
            </a:gs>
            <a:gs pos="91000">
              <a:schemeClr val="tx2">
                <a:lumMod val="75000"/>
              </a:schemeClr>
            </a:gs>
            <a:gs pos="63000">
              <a:srgbClr val="D1C39F"/>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7"/>
            <a:ext cx="10241280"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2C220FAF-3FA1-4299-9645-5CEFEA07B1E5}" type="datetimeFigureOut">
              <a:rPr lang="en-US" smtClean="0"/>
              <a:t>4/28/2015</a:t>
            </a:fld>
            <a:endParaRPr lang="en-US" dirty="0"/>
          </a:p>
        </p:txBody>
      </p:sp>
      <p:sp>
        <p:nvSpPr>
          <p:cNvPr id="5" name="Footer Placeholder 4"/>
          <p:cNvSpPr>
            <a:spLocks noGrp="1"/>
          </p:cNvSpPr>
          <p:nvPr>
            <p:ph type="ftr" sz="quarter" idx="3"/>
          </p:nvPr>
        </p:nvSpPr>
        <p:spPr>
          <a:xfrm>
            <a:off x="14996160" y="30510487"/>
            <a:ext cx="1389888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7"/>
            <a:ext cx="10241280"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FD0B2490-98A7-4706-BB2B-B0512AA73649}" type="slidenum">
              <a:rPr lang="en-US" smtClean="0"/>
              <a:t>‹#›</a:t>
            </a:fld>
            <a:endParaRPr lang="en-US" dirty="0"/>
          </a:p>
        </p:txBody>
      </p:sp>
    </p:spTree>
    <p:extLst>
      <p:ext uri="{BB962C8B-B14F-4D97-AF65-F5344CB8AC3E}">
        <p14:creationId xmlns:p14="http://schemas.microsoft.com/office/powerpoint/2010/main" val="14225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6267070" y="517858"/>
            <a:ext cx="32308800" cy="366254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600" dirty="0"/>
              <a:t>Analyzing Visual Scan Paths of Professionals and Novices </a:t>
            </a:r>
            <a:endParaRPr lang="en-US" sz="9600" dirty="0" smtClean="0"/>
          </a:p>
          <a:p>
            <a:pPr algn="ctr"/>
            <a:r>
              <a:rPr lang="en-US" sz="9600" dirty="0" smtClean="0"/>
              <a:t>using </a:t>
            </a:r>
            <a:r>
              <a:rPr lang="en-US" sz="9600" dirty="0"/>
              <a:t>Levenshtein Distance</a:t>
            </a:r>
            <a:endParaRPr lang="en-US" sz="18000" dirty="0" smtClean="0">
              <a:latin typeface="Aharoni" panose="02010803020104030203" pitchFamily="2" charset="-79"/>
              <a:cs typeface="Aharoni" panose="02010803020104030203" pitchFamily="2" charset="-79"/>
            </a:endParaRPr>
          </a:p>
          <a:p>
            <a:pPr algn="ctr"/>
            <a:r>
              <a:rPr lang="en-US" sz="4000" dirty="0" smtClean="0">
                <a:latin typeface="Aharoni" panose="02010803020104030203" pitchFamily="2" charset="-79"/>
                <a:cs typeface="Aharoni" panose="02010803020104030203" pitchFamily="2" charset="-79"/>
              </a:rPr>
              <a:t>Zach Belou, Justin Clemmons,</a:t>
            </a:r>
            <a:r>
              <a:rPr lang="en-US" sz="4000" dirty="0">
                <a:latin typeface="Aharoni" panose="02010803020104030203" pitchFamily="2" charset="-79"/>
                <a:cs typeface="Aharoni" panose="02010803020104030203" pitchFamily="2" charset="-79"/>
              </a:rPr>
              <a:t> </a:t>
            </a:r>
            <a:r>
              <a:rPr lang="en-US" sz="4000" dirty="0" smtClean="0">
                <a:latin typeface="Aharoni" panose="02010803020104030203" pitchFamily="2" charset="-79"/>
                <a:cs typeface="Aharoni" panose="02010803020104030203" pitchFamily="2" charset="-79"/>
              </a:rPr>
              <a:t>Rebecca Gravois,</a:t>
            </a:r>
            <a:r>
              <a:rPr lang="en-US" sz="4000" dirty="0">
                <a:latin typeface="Aharoni" panose="02010803020104030203" pitchFamily="2" charset="-79"/>
                <a:cs typeface="Aharoni" panose="02010803020104030203" pitchFamily="2" charset="-79"/>
              </a:rPr>
              <a:t> </a:t>
            </a:r>
            <a:r>
              <a:rPr lang="en-US" sz="4000" dirty="0" smtClean="0">
                <a:latin typeface="Aharoni" panose="02010803020104030203" pitchFamily="2" charset="-79"/>
                <a:cs typeface="Aharoni" panose="02010803020104030203" pitchFamily="2" charset="-79"/>
              </a:rPr>
              <a:t>Norwood Hingle, Jessica </a:t>
            </a:r>
            <a:r>
              <a:rPr lang="en-US" sz="4000" dirty="0" err="1">
                <a:latin typeface="Aharoni" panose="02010803020104030203" pitchFamily="2" charset="-79"/>
                <a:cs typeface="Aharoni" panose="02010803020104030203" pitchFamily="2" charset="-79"/>
              </a:rPr>
              <a:t>Wojtkiewicz</a:t>
            </a:r>
            <a:r>
              <a:rPr lang="en-US" sz="4000" dirty="0">
                <a:latin typeface="Aharoni" panose="02010803020104030203" pitchFamily="2" charset="-79"/>
                <a:cs typeface="Aharoni" panose="02010803020104030203" pitchFamily="2" charset="-79"/>
              </a:rPr>
              <a:t> </a:t>
            </a:r>
            <a:r>
              <a:rPr lang="en-US" sz="4000" dirty="0" smtClean="0">
                <a:latin typeface="Aharoni" panose="02010803020104030203" pitchFamily="2" charset="-79"/>
                <a:cs typeface="Aharoni" panose="02010803020104030203" pitchFamily="2" charset="-79"/>
              </a:rPr>
              <a:t> </a:t>
            </a:r>
            <a:endParaRPr lang="en-US" sz="4000" dirty="0" smtClean="0"/>
          </a:p>
        </p:txBody>
      </p:sp>
      <p:sp>
        <p:nvSpPr>
          <p:cNvPr id="5" name="Rounded Rectangle 4"/>
          <p:cNvSpPr/>
          <p:nvPr/>
        </p:nvSpPr>
        <p:spPr>
          <a:xfrm>
            <a:off x="685800" y="4876800"/>
            <a:ext cx="13944600" cy="11125200"/>
          </a:xfrm>
          <a:prstGeom prst="roundRect">
            <a:avLst/>
          </a:prstGeom>
          <a:solidFill>
            <a:schemeClr val="bg1">
              <a:lumMod val="95000"/>
            </a:schemeClr>
          </a:solidFill>
          <a:ln>
            <a:solidFill>
              <a:schemeClr val="tx2">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4000" b="1" dirty="0" smtClean="0"/>
              <a:t>Introductio</a:t>
            </a:r>
            <a:r>
              <a:rPr lang="en-US" sz="4000" b="1" dirty="0"/>
              <a:t>n</a:t>
            </a:r>
            <a:endParaRPr lang="en-US" sz="4000" b="1" dirty="0" smtClean="0"/>
          </a:p>
          <a:p>
            <a:pPr>
              <a:spcAft>
                <a:spcPts val="1000"/>
              </a:spcAft>
            </a:pPr>
            <a:r>
              <a:rPr lang="en-US" sz="2400" dirty="0" smtClean="0">
                <a:latin typeface="Times New Roman" panose="02020603050405020304" pitchFamily="18" charset="0"/>
                <a:cs typeface="Times New Roman" panose="02020603050405020304" pitchFamily="18" charset="0"/>
              </a:rPr>
              <a:t>	</a:t>
            </a:r>
          </a:p>
          <a:p>
            <a:pPr>
              <a:lnSpc>
                <a:spcPct val="150000"/>
              </a:lnSpc>
              <a:spcAft>
                <a:spcPts val="1000"/>
              </a:spcAft>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idea for this project came from Dr. Melissa Beck, from the LSU Psychology Department, and her experiment on comparing visual scan paths. Dr. Beck and her group tested pilots and undergraduate students’ ability to find a target icon in low, medium and high global clutter as quickly as possible. Eye tracking software tracked the scan paths of the participants as they tried to find the target before being timed out. The scan paths were formed from strings of consecutive fixation points, where participants’ eyes lingered for a few moments. The data provided by Dr. Beck was in the form of a spreadsheet with each row being one fixation. Data was recorded by individual participant, then by trial number, then by fixation point. </a:t>
            </a:r>
            <a:r>
              <a:rPr lang="en-US" sz="2400" b="1" dirty="0">
                <a:latin typeface="Times New Roman" panose="02020603050405020304" pitchFamily="18" charset="0"/>
                <a:cs typeface="Times New Roman" panose="02020603050405020304" pitchFamily="18" charset="0"/>
              </a:rPr>
              <a:t>Our goal </a:t>
            </a:r>
            <a:r>
              <a:rPr lang="en-US" sz="2400" dirty="0">
                <a:latin typeface="Times New Roman" panose="02020603050405020304" pitchFamily="18" charset="0"/>
                <a:cs typeface="Times New Roman" panose="02020603050405020304" pitchFamily="18" charset="0"/>
              </a:rPr>
              <a:t>with this project was to find a way to compare scan paths and create a user interface to compare the paths. Our methodology to find the scan paths was to convert the consecutive fixation points character strings. This process is outlined below. After converting scan paths to character strings, we used Levenshtein Distance to compute the similarities between paths. This information, along with basic summary statistics on participant scan behavior is included in our graphic user interface. </a:t>
            </a:r>
            <a:r>
              <a:rPr lang="en-US" sz="2400" dirty="0" smtClean="0"/>
              <a:t>The </a:t>
            </a:r>
            <a:r>
              <a:rPr lang="en-US" sz="2400" dirty="0"/>
              <a:t>interface allows users to specify which scan paths they would like to compare based on the level of local clutter, global clutter, and correctness</a:t>
            </a:r>
            <a:endParaRPr lang="en-US" sz="2400" dirty="0">
              <a:latin typeface="Times New Roman" panose="02020603050405020304" pitchFamily="18" charset="0"/>
              <a:cs typeface="Times New Roman" panose="02020603050405020304" pitchFamily="18" charset="0"/>
            </a:endParaRPr>
          </a:p>
          <a:p>
            <a:pPr>
              <a:lnSpc>
                <a:spcPct val="115000"/>
              </a:lnSpc>
              <a:spcAft>
                <a:spcPts val="1000"/>
              </a:spcAft>
            </a:pPr>
            <a:endParaRPr lang="en-US" sz="2400" dirty="0">
              <a:ea typeface="Calibri"/>
              <a:cs typeface="Times New Roman"/>
            </a:endParaRPr>
          </a:p>
          <a:p>
            <a:pPr>
              <a:lnSpc>
                <a:spcPct val="115000"/>
              </a:lnSpc>
              <a:spcAft>
                <a:spcPts val="1000"/>
              </a:spcAft>
            </a:pPr>
            <a:endParaRPr lang="en-US" sz="2400" dirty="0" smtClean="0">
              <a:ea typeface="Calibri"/>
              <a:cs typeface="Times New Roman"/>
            </a:endParaRPr>
          </a:p>
          <a:p>
            <a:pPr>
              <a:lnSpc>
                <a:spcPct val="115000"/>
              </a:lnSpc>
              <a:spcAft>
                <a:spcPts val="1000"/>
              </a:spcAft>
            </a:pPr>
            <a:endParaRPr lang="en-US" sz="2800" dirty="0">
              <a:ea typeface="Calibri"/>
              <a:cs typeface="Times New Roman"/>
            </a:endParaRPr>
          </a:p>
        </p:txBody>
      </p:sp>
      <p:sp>
        <p:nvSpPr>
          <p:cNvPr id="2" name="Rounded Rectangle 1"/>
          <p:cNvSpPr/>
          <p:nvPr/>
        </p:nvSpPr>
        <p:spPr>
          <a:xfrm>
            <a:off x="679784" y="17734547"/>
            <a:ext cx="13956632" cy="14688447"/>
          </a:xfrm>
          <a:prstGeom prst="round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smtClean="0">
                <a:solidFill>
                  <a:schemeClr val="tx1"/>
                </a:solidFill>
              </a:rPr>
              <a:t>Path to String Conversion</a:t>
            </a:r>
            <a:endParaRPr lang="en-US" sz="2400" b="1" dirty="0">
              <a:solidFill>
                <a:schemeClr val="tx1"/>
              </a:solidFill>
            </a:endParaRPr>
          </a:p>
          <a:p>
            <a:pPr>
              <a:lnSpc>
                <a:spcPct val="150000"/>
              </a:lnSpc>
              <a:spcAft>
                <a:spcPts val="1000"/>
              </a:spcAft>
            </a:pPr>
            <a:endParaRPr lang="en-US" sz="2400" dirty="0" smtClean="0">
              <a:solidFill>
                <a:schemeClr val="tx1"/>
              </a:solidFill>
              <a:latin typeface="Arial" panose="020B0604020202020204" pitchFamily="34" charset="0"/>
            </a:endParaRPr>
          </a:p>
          <a:p>
            <a:pPr>
              <a:lnSpc>
                <a:spcPct val="150000"/>
              </a:lnSpc>
              <a:spcAft>
                <a:spcPts val="1000"/>
              </a:spcAft>
            </a:pPr>
            <a:endParaRPr lang="en-US" sz="2400" dirty="0">
              <a:solidFill>
                <a:schemeClr val="tx1"/>
              </a:solidFill>
              <a:latin typeface="Arial" panose="020B0604020202020204" pitchFamily="34" charset="0"/>
            </a:endParaRPr>
          </a:p>
          <a:p>
            <a:pPr>
              <a:lnSpc>
                <a:spcPct val="150000"/>
              </a:lnSpc>
              <a:spcAft>
                <a:spcPts val="1000"/>
              </a:spcAft>
            </a:pPr>
            <a:endParaRPr lang="en-US" sz="2400" dirty="0" smtClean="0">
              <a:solidFill>
                <a:schemeClr val="tx1"/>
              </a:solidFill>
              <a:latin typeface="Arial" panose="020B0604020202020204" pitchFamily="34" charset="0"/>
            </a:endParaRPr>
          </a:p>
          <a:p>
            <a:pPr>
              <a:lnSpc>
                <a:spcPct val="150000"/>
              </a:lnSpc>
              <a:spcAft>
                <a:spcPts val="1000"/>
              </a:spcAft>
            </a:pPr>
            <a:endParaRPr lang="en-US" sz="2400" dirty="0">
              <a:solidFill>
                <a:schemeClr val="tx1"/>
              </a:solidFill>
              <a:latin typeface="Arial" panose="020B0604020202020204" pitchFamily="34" charset="0"/>
            </a:endParaRPr>
          </a:p>
          <a:p>
            <a:pPr>
              <a:lnSpc>
                <a:spcPct val="150000"/>
              </a:lnSpc>
              <a:spcAft>
                <a:spcPts val="1000"/>
              </a:spcAft>
            </a:pPr>
            <a:endParaRPr lang="en-US" sz="2400" dirty="0" smtClean="0">
              <a:solidFill>
                <a:schemeClr val="tx1"/>
              </a:solidFill>
              <a:latin typeface="Arial" panose="020B0604020202020204" pitchFamily="34" charset="0"/>
            </a:endParaRPr>
          </a:p>
          <a:p>
            <a:pPr>
              <a:lnSpc>
                <a:spcPct val="150000"/>
              </a:lnSpc>
              <a:spcAft>
                <a:spcPts val="1000"/>
              </a:spcAft>
            </a:pPr>
            <a:endParaRPr lang="en-US" sz="2400" dirty="0">
              <a:solidFill>
                <a:schemeClr val="tx1"/>
              </a:solidFill>
              <a:latin typeface="Arial" panose="020B0604020202020204" pitchFamily="34" charset="0"/>
            </a:endParaRPr>
          </a:p>
          <a:p>
            <a:pPr>
              <a:lnSpc>
                <a:spcPct val="150000"/>
              </a:lnSpc>
              <a:spcAft>
                <a:spcPts val="1000"/>
              </a:spcAft>
            </a:pPr>
            <a:endParaRPr lang="en-US" sz="2800" dirty="0" smtClean="0">
              <a:solidFill>
                <a:schemeClr val="tx1"/>
              </a:solidFill>
              <a:latin typeface="Baskerville Old Face" panose="02020602080505020303" pitchFamily="18" charset="0"/>
            </a:endParaRPr>
          </a:p>
          <a:p>
            <a:pPr>
              <a:lnSpc>
                <a:spcPct val="150000"/>
              </a:lnSpc>
              <a:spcAft>
                <a:spcPts val="1000"/>
              </a:spcAft>
            </a:pPr>
            <a:endParaRPr lang="en-US" sz="2600" dirty="0" smtClean="0">
              <a:solidFill>
                <a:schemeClr val="tx1"/>
              </a:solidFill>
              <a:latin typeface="Baskerville Old Face" panose="02020602080505020303" pitchFamily="18" charset="0"/>
            </a:endParaRPr>
          </a:p>
          <a:p>
            <a:pPr>
              <a:lnSpc>
                <a:spcPct val="150000"/>
              </a:lnSpc>
              <a:spcAft>
                <a:spcPts val="1000"/>
              </a:spcAft>
            </a:pPr>
            <a:endParaRPr lang="en-US" sz="2600" dirty="0">
              <a:solidFill>
                <a:schemeClr val="tx1"/>
              </a:solidFill>
              <a:latin typeface="Baskerville Old Face" panose="02020602080505020303" pitchFamily="18" charset="0"/>
            </a:endParaRPr>
          </a:p>
          <a:p>
            <a:pPr>
              <a:lnSpc>
                <a:spcPct val="150000"/>
              </a:lnSpc>
              <a:spcAft>
                <a:spcPts val="1000"/>
              </a:spcAft>
            </a:pPr>
            <a:endParaRPr lang="en-US" sz="2600" dirty="0">
              <a:solidFill>
                <a:schemeClr val="tx1"/>
              </a:solidFill>
              <a:latin typeface="Baskerville Old Face" panose="02020602080505020303" pitchFamily="18" charset="0"/>
            </a:endParaRPr>
          </a:p>
          <a:p>
            <a:pPr>
              <a:lnSpc>
                <a:spcPct val="150000"/>
              </a:lnSpc>
              <a:spcAft>
                <a:spcPts val="1000"/>
              </a:spcAft>
            </a:pPr>
            <a:endParaRPr lang="en-US" sz="2600" dirty="0" smtClean="0">
              <a:solidFill>
                <a:schemeClr val="tx1"/>
              </a:solidFill>
              <a:latin typeface="Baskerville Old Face" panose="02020602080505020303" pitchFamily="18" charset="0"/>
            </a:endParaRPr>
          </a:p>
          <a:p>
            <a:pPr>
              <a:lnSpc>
                <a:spcPct val="150000"/>
              </a:lnSpc>
              <a:spcAft>
                <a:spcPts val="1000"/>
              </a:spcAft>
            </a:pPr>
            <a:r>
              <a:rPr lang="en-US" sz="2600" dirty="0">
                <a:solidFill>
                  <a:schemeClr val="tx1"/>
                </a:solidFill>
                <a:latin typeface="Baskerville Old Face" panose="02020602080505020303"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A </a:t>
            </a:r>
            <a:r>
              <a:rPr lang="en-US" sz="2400" dirty="0" smtClean="0">
                <a:solidFill>
                  <a:schemeClr val="tx1"/>
                </a:solidFill>
                <a:latin typeface="Times New Roman" panose="02020603050405020304" pitchFamily="18" charset="0"/>
                <a:cs typeface="Times New Roman" panose="02020603050405020304" pitchFamily="18" charset="0"/>
              </a:rPr>
              <a:t>grid was </a:t>
            </a:r>
            <a:r>
              <a:rPr lang="en-US" sz="2400" dirty="0">
                <a:solidFill>
                  <a:schemeClr val="tx1"/>
                </a:solidFill>
                <a:latin typeface="Times New Roman" panose="02020603050405020304" pitchFamily="18" charset="0"/>
                <a:cs typeface="Times New Roman" panose="02020603050405020304" pitchFamily="18" charset="0"/>
              </a:rPr>
              <a:t>overlaid on the scanned image </a:t>
            </a:r>
            <a:r>
              <a:rPr lang="en-US" sz="2400" dirty="0" smtClean="0">
                <a:solidFill>
                  <a:schemeClr val="tx1"/>
                </a:solidFill>
                <a:latin typeface="Times New Roman" panose="02020603050405020304" pitchFamily="18" charset="0"/>
                <a:cs typeface="Times New Roman" panose="02020603050405020304" pitchFamily="18" charset="0"/>
              </a:rPr>
              <a:t>containing </a:t>
            </a:r>
            <a:r>
              <a:rPr lang="en-US" sz="2400" dirty="0">
                <a:solidFill>
                  <a:schemeClr val="tx1"/>
                </a:solidFill>
                <a:latin typeface="Times New Roman" panose="02020603050405020304" pitchFamily="18" charset="0"/>
                <a:cs typeface="Times New Roman" panose="02020603050405020304" pitchFamily="18" charset="0"/>
              </a:rPr>
              <a:t>the target and each cell in the grid </a:t>
            </a:r>
            <a:r>
              <a:rPr lang="en-US" sz="2400" dirty="0" smtClean="0">
                <a:solidFill>
                  <a:schemeClr val="tx1"/>
                </a:solidFill>
                <a:latin typeface="Times New Roman" panose="02020603050405020304" pitchFamily="18" charset="0"/>
                <a:cs typeface="Times New Roman" panose="02020603050405020304" pitchFamily="18" charset="0"/>
              </a:rPr>
              <a:t>was assigned </a:t>
            </a:r>
            <a:r>
              <a:rPr lang="en-US" sz="2400" dirty="0">
                <a:solidFill>
                  <a:schemeClr val="tx1"/>
                </a:solidFill>
                <a:latin typeface="Times New Roman" panose="02020603050405020304" pitchFamily="18" charset="0"/>
                <a:cs typeface="Times New Roman" panose="02020603050405020304" pitchFamily="18" charset="0"/>
              </a:rPr>
              <a:t>a unique character. For each trial, the path of the eye movements was scanned and converted into a sequence of characters in a string. For example, in the </a:t>
            </a:r>
            <a:r>
              <a:rPr lang="en-US" sz="2400" dirty="0" smtClean="0">
                <a:solidFill>
                  <a:schemeClr val="tx1"/>
                </a:solidFill>
                <a:latin typeface="Times New Roman" panose="02020603050405020304" pitchFamily="18" charset="0"/>
                <a:cs typeface="Times New Roman" panose="02020603050405020304" pitchFamily="18" charset="0"/>
              </a:rPr>
              <a:t>picture above, </a:t>
            </a:r>
            <a:r>
              <a:rPr lang="en-US" sz="2400" dirty="0">
                <a:solidFill>
                  <a:schemeClr val="tx1"/>
                </a:solidFill>
                <a:latin typeface="Times New Roman" panose="02020603050405020304" pitchFamily="18" charset="0"/>
                <a:cs typeface="Times New Roman" panose="02020603050405020304" pitchFamily="18" charset="0"/>
              </a:rPr>
              <a:t>the scan </a:t>
            </a:r>
            <a:r>
              <a:rPr lang="en-US" sz="2400" dirty="0" smtClean="0">
                <a:solidFill>
                  <a:schemeClr val="tx1"/>
                </a:solidFill>
                <a:latin typeface="Times New Roman" panose="02020603050405020304" pitchFamily="18" charset="0"/>
                <a:cs typeface="Times New Roman" panose="02020603050405020304" pitchFamily="18" charset="0"/>
              </a:rPr>
              <a:t>path (denoted by the green arrow) </a:t>
            </a:r>
            <a:r>
              <a:rPr lang="en-US" sz="2400" dirty="0">
                <a:solidFill>
                  <a:schemeClr val="tx1"/>
                </a:solidFill>
                <a:latin typeface="Times New Roman" panose="02020603050405020304" pitchFamily="18" charset="0"/>
                <a:cs typeface="Times New Roman" panose="02020603050405020304" pitchFamily="18" charset="0"/>
              </a:rPr>
              <a:t>corresponds to the sequence </a:t>
            </a:r>
            <a:r>
              <a:rPr lang="en-US" sz="2400" dirty="0" smtClean="0">
                <a:solidFill>
                  <a:schemeClr val="tx1"/>
                </a:solidFill>
                <a:latin typeface="Times New Roman" panose="02020603050405020304" pitchFamily="18" charset="0"/>
                <a:cs typeface="Times New Roman" panose="02020603050405020304" pitchFamily="18" charset="0"/>
              </a:rPr>
              <a:t>AEF as it passes through these cells. Edit </a:t>
            </a:r>
            <a:r>
              <a:rPr lang="en-US" sz="2400" dirty="0">
                <a:solidFill>
                  <a:schemeClr val="tx1"/>
                </a:solidFill>
                <a:latin typeface="Times New Roman" panose="02020603050405020304" pitchFamily="18" charset="0"/>
                <a:cs typeface="Times New Roman" panose="02020603050405020304" pitchFamily="18" charset="0"/>
              </a:rPr>
              <a:t>or </a:t>
            </a:r>
            <a:r>
              <a:rPr lang="en-US" sz="2400" b="1" dirty="0">
                <a:solidFill>
                  <a:schemeClr val="tx1"/>
                </a:solidFill>
                <a:latin typeface="Times New Roman" panose="02020603050405020304" pitchFamily="18" charset="0"/>
                <a:cs typeface="Times New Roman" panose="02020603050405020304" pitchFamily="18" charset="0"/>
              </a:rPr>
              <a:t>Levenshtein distance </a:t>
            </a:r>
            <a:r>
              <a:rPr lang="en-US" sz="2400" dirty="0">
                <a:solidFill>
                  <a:schemeClr val="tx1"/>
                </a:solidFill>
                <a:latin typeface="Times New Roman" panose="02020603050405020304" pitchFamily="18" charset="0"/>
                <a:cs typeface="Times New Roman" panose="02020603050405020304" pitchFamily="18" charset="0"/>
              </a:rPr>
              <a:t>is a method of comparing scan paths by </a:t>
            </a:r>
            <a:r>
              <a:rPr lang="en-US" sz="2400" dirty="0" smtClean="0">
                <a:solidFill>
                  <a:schemeClr val="tx1"/>
                </a:solidFill>
                <a:latin typeface="Times New Roman" panose="02020603050405020304" pitchFamily="18" charset="0"/>
                <a:cs typeface="Times New Roman" panose="02020603050405020304" pitchFamily="18" charset="0"/>
              </a:rPr>
              <a:t>measuring dissimilarity </a:t>
            </a:r>
            <a:r>
              <a:rPr lang="en-US" sz="2400" dirty="0">
                <a:solidFill>
                  <a:schemeClr val="tx1"/>
                </a:solidFill>
                <a:latin typeface="Times New Roman" panose="02020603050405020304" pitchFamily="18" charset="0"/>
                <a:cs typeface="Times New Roman" panose="02020603050405020304" pitchFamily="18" charset="0"/>
              </a:rPr>
              <a:t>between </a:t>
            </a:r>
            <a:r>
              <a:rPr lang="en-US" sz="2400" dirty="0" smtClean="0">
                <a:solidFill>
                  <a:schemeClr val="tx1"/>
                </a:solidFill>
                <a:latin typeface="Times New Roman" panose="02020603050405020304" pitchFamily="18" charset="0"/>
                <a:cs typeface="Times New Roman" panose="02020603050405020304" pitchFamily="18" charset="0"/>
              </a:rPr>
              <a:t>two character </a:t>
            </a:r>
            <a:r>
              <a:rPr lang="en-US" sz="2400" dirty="0">
                <a:solidFill>
                  <a:schemeClr val="tx1"/>
                </a:solidFill>
                <a:latin typeface="Times New Roman" panose="02020603050405020304" pitchFamily="18" charset="0"/>
                <a:cs typeface="Times New Roman" panose="02020603050405020304" pitchFamily="18" charset="0"/>
              </a:rPr>
              <a:t>strings. Similarity between paths is represented as the  number of transformation steps (insertion, deletion, substitution) between two strings to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transform one string into the other.</a:t>
            </a:r>
          </a:p>
          <a:p>
            <a:pPr>
              <a:lnSpc>
                <a:spcPct val="114000"/>
              </a:lnSpc>
              <a:spcAft>
                <a:spcPts val="1000"/>
              </a:spcAft>
            </a:pPr>
            <a:endParaRPr lang="en-US" sz="2400" dirty="0">
              <a:solidFill>
                <a:schemeClr val="tx1"/>
              </a:solidFill>
              <a:effectLst/>
              <a:latin typeface="Arial" panose="020B0604020202020204" pitchFamily="34" charset="0"/>
            </a:endParaRPr>
          </a:p>
        </p:txBody>
      </p:sp>
      <p:sp>
        <p:nvSpPr>
          <p:cNvPr id="8" name="Rounded Rectangle 7"/>
          <p:cNvSpPr/>
          <p:nvPr/>
        </p:nvSpPr>
        <p:spPr>
          <a:xfrm>
            <a:off x="30701226" y="29413200"/>
            <a:ext cx="12409552" cy="3009794"/>
          </a:xfrm>
          <a:prstGeom prst="round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dirty="0" smtClean="0">
                <a:solidFill>
                  <a:schemeClr val="tx1"/>
                </a:solidFill>
              </a:rPr>
              <a:t>References</a:t>
            </a:r>
          </a:p>
          <a:p>
            <a:pPr marL="346075" indent="-346075">
              <a:buFont typeface="+mj-lt"/>
              <a:buAutoNum type="arabicParenR"/>
            </a:pPr>
            <a:r>
              <a:rPr lang="en-US" sz="2000" baseline="30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“Searching in Clutter: Visual Attention Strategies of Expert Pilots” 2012 Melissa R. Beck, Michael </a:t>
            </a:r>
            <a:r>
              <a:rPr lang="en-US" sz="2000" dirty="0" err="1">
                <a:solidFill>
                  <a:schemeClr val="tx1"/>
                </a:solidFill>
                <a:latin typeface="Times New Roman" panose="02020603050405020304" pitchFamily="18" charset="0"/>
                <a:cs typeface="Times New Roman" panose="02020603050405020304" pitchFamily="18" charset="0"/>
              </a:rPr>
              <a:t>Trenchard</a:t>
            </a:r>
            <a:r>
              <a:rPr lang="en-US" sz="2000" dirty="0">
                <a:solidFill>
                  <a:schemeClr val="tx1"/>
                </a:solidFill>
                <a:latin typeface="Times New Roman" panose="02020603050405020304" pitchFamily="18" charset="0"/>
                <a:cs typeface="Times New Roman" panose="02020603050405020304" pitchFamily="18" charset="0"/>
              </a:rPr>
              <a:t>, Amanda van </a:t>
            </a:r>
            <a:r>
              <a:rPr lang="en-US" sz="2000" dirty="0" err="1">
                <a:solidFill>
                  <a:schemeClr val="tx1"/>
                </a:solidFill>
                <a:latin typeface="Times New Roman" panose="02020603050405020304" pitchFamily="18" charset="0"/>
                <a:cs typeface="Times New Roman" panose="02020603050405020304" pitchFamily="18" charset="0"/>
              </a:rPr>
              <a:t>Lamsweerde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Rebeccah</a:t>
            </a:r>
            <a:r>
              <a:rPr lang="en-US" sz="2000" dirty="0">
                <a:solidFill>
                  <a:schemeClr val="tx1"/>
                </a:solidFill>
                <a:latin typeface="Times New Roman" panose="02020603050405020304" pitchFamily="18" charset="0"/>
                <a:cs typeface="Times New Roman" panose="02020603050405020304" pitchFamily="18" charset="0"/>
              </a:rPr>
              <a:t> R. Goldstein, Maura </a:t>
            </a:r>
            <a:r>
              <a:rPr lang="en-US" sz="2000" dirty="0" err="1">
                <a:solidFill>
                  <a:schemeClr val="tx1"/>
                </a:solidFill>
                <a:latin typeface="Times New Roman" panose="02020603050405020304" pitchFamily="18" charset="0"/>
                <a:cs typeface="Times New Roman" panose="02020603050405020304" pitchFamily="18" charset="0"/>
              </a:rPr>
              <a:t>Lohrenz</a:t>
            </a:r>
            <a:r>
              <a:rPr lang="en-US" sz="2000" dirty="0">
                <a:solidFill>
                  <a:schemeClr val="tx1"/>
                </a:solidFill>
                <a:latin typeface="Times New Roman" panose="02020603050405020304" pitchFamily="18" charset="0"/>
                <a:cs typeface="Times New Roman" panose="02020603050405020304" pitchFamily="18" charset="0"/>
              </a:rPr>
              <a:t> </a:t>
            </a:r>
          </a:p>
          <a:p>
            <a:pPr marL="346075" indent="-346075">
              <a:buFont typeface="+mj-lt"/>
              <a:buAutoNum type="arabicParenR"/>
            </a:pPr>
            <a:r>
              <a:rPr lang="en-US" sz="2000" dirty="0" smtClean="0">
                <a:solidFill>
                  <a:schemeClr val="tx1"/>
                </a:solidFill>
                <a:latin typeface="Times New Roman" panose="02020603050405020304" pitchFamily="18" charset="0"/>
                <a:cs typeface="Times New Roman" panose="02020603050405020304" pitchFamily="18" charset="0"/>
              </a:rPr>
              <a:t>“A Comparison of Scan Path Comparison Methods” pg.2 2014 Nicola C. Anderson, Fraser Anderson, Alan </a:t>
            </a:r>
            <a:r>
              <a:rPr lang="en-US" sz="2000" dirty="0" err="1" smtClean="0">
                <a:solidFill>
                  <a:schemeClr val="tx1"/>
                </a:solidFill>
                <a:latin typeface="Times New Roman" panose="02020603050405020304" pitchFamily="18" charset="0"/>
                <a:cs typeface="Times New Roman" panose="02020603050405020304" pitchFamily="18" charset="0"/>
              </a:rPr>
              <a:t>Kingstone</a:t>
            </a:r>
            <a:r>
              <a:rPr lang="en-US" sz="2000" dirty="0" smtClean="0">
                <a:solidFill>
                  <a:schemeClr val="tx1"/>
                </a:solidFill>
                <a:latin typeface="Times New Roman" panose="02020603050405020304" pitchFamily="18" charset="0"/>
                <a:cs typeface="Times New Roman" panose="02020603050405020304" pitchFamily="18" charset="0"/>
              </a:rPr>
              <a:t>, Walter F. </a:t>
            </a:r>
            <a:r>
              <a:rPr lang="en-US" sz="2000" dirty="0" err="1" smtClean="0">
                <a:solidFill>
                  <a:schemeClr val="tx1"/>
                </a:solidFill>
                <a:latin typeface="Times New Roman" panose="02020603050405020304" pitchFamily="18" charset="0"/>
                <a:cs typeface="Times New Roman" panose="02020603050405020304" pitchFamily="18" charset="0"/>
              </a:rPr>
              <a:t>Bischof</a:t>
            </a:r>
            <a:endParaRPr lang="en-US" sz="2000" baseline="30000" dirty="0" smtClean="0">
              <a:solidFill>
                <a:schemeClr val="tx1"/>
              </a:solidFill>
              <a:latin typeface="Times New Roman" panose="02020603050405020304" pitchFamily="18" charset="0"/>
              <a:cs typeface="Times New Roman" panose="02020603050405020304" pitchFamily="18" charset="0"/>
            </a:endParaRPr>
          </a:p>
          <a:p>
            <a:pPr algn="ctr"/>
            <a:r>
              <a:rPr lang="en-US" sz="2000" b="1" dirty="0" smtClean="0">
                <a:solidFill>
                  <a:schemeClr val="tx1"/>
                </a:solidFill>
              </a:rPr>
              <a:t>Acknowledgments</a:t>
            </a:r>
          </a:p>
          <a:p>
            <a:pPr marL="342900" indent="-342900">
              <a:buFont typeface="Arial" pitchFamily="34" charset="0"/>
              <a:buChar char="•"/>
            </a:pPr>
            <a:r>
              <a:rPr lang="en-US" sz="1600" dirty="0" smtClean="0">
                <a:solidFill>
                  <a:schemeClr val="tx1"/>
                </a:solidFill>
                <a:latin typeface="Times New Roman" panose="02020603050405020304" pitchFamily="18" charset="0"/>
                <a:cs typeface="Times New Roman" panose="02020603050405020304" pitchFamily="18" charset="0"/>
              </a:rPr>
              <a:t>Thank you to our professor Dr. Peter </a:t>
            </a:r>
            <a:r>
              <a:rPr lang="en-US" sz="1600" dirty="0" err="1" smtClean="0">
                <a:solidFill>
                  <a:schemeClr val="tx1"/>
                </a:solidFill>
                <a:latin typeface="Times New Roman" panose="02020603050405020304" pitchFamily="18" charset="0"/>
                <a:cs typeface="Times New Roman" panose="02020603050405020304" pitchFamily="18" charset="0"/>
              </a:rPr>
              <a:t>Wolenski</a:t>
            </a:r>
            <a:r>
              <a:rPr lang="en-US" sz="1600" dirty="0" smtClean="0">
                <a:solidFill>
                  <a:schemeClr val="tx1"/>
                </a:solidFill>
                <a:latin typeface="Times New Roman" panose="02020603050405020304" pitchFamily="18" charset="0"/>
                <a:cs typeface="Times New Roman" panose="02020603050405020304" pitchFamily="18" charset="0"/>
              </a:rPr>
              <a:t>.</a:t>
            </a:r>
            <a:endParaRPr lang="en-US" sz="160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itchFamily="34" charset="0"/>
              <a:buChar char="•"/>
            </a:pPr>
            <a:r>
              <a:rPr lang="en-US" sz="1600" dirty="0" smtClean="0">
                <a:solidFill>
                  <a:schemeClr val="tx1"/>
                </a:solidFill>
                <a:latin typeface="Times New Roman" panose="02020603050405020304" pitchFamily="18" charset="0"/>
                <a:cs typeface="Times New Roman" panose="02020603050405020304" pitchFamily="18" charset="0"/>
              </a:rPr>
              <a:t>Thanks to PHD student </a:t>
            </a:r>
            <a:r>
              <a:rPr lang="en-US" sz="1600" dirty="0" err="1" smtClean="0">
                <a:solidFill>
                  <a:schemeClr val="tx1"/>
                </a:solidFill>
                <a:latin typeface="Times New Roman" panose="02020603050405020304" pitchFamily="18" charset="0"/>
                <a:cs typeface="Times New Roman" panose="02020603050405020304" pitchFamily="18" charset="0"/>
              </a:rPr>
              <a:t>Aleksandr</a:t>
            </a:r>
            <a:r>
              <a:rPr lang="en-US" sz="1600" dirty="0" smtClean="0">
                <a:solidFill>
                  <a:schemeClr val="tx1"/>
                </a:solidFill>
                <a:latin typeface="Times New Roman" panose="02020603050405020304" pitchFamily="18" charset="0"/>
                <a:cs typeface="Times New Roman" panose="02020603050405020304" pitchFamily="18" charset="0"/>
              </a:rPr>
              <a:t> Smirnov, for </a:t>
            </a:r>
            <a:r>
              <a:rPr lang="en-US" sz="1600" dirty="0" smtClean="0">
                <a:solidFill>
                  <a:schemeClr val="tx1"/>
                </a:solidFill>
                <a:latin typeface="Times New Roman" panose="02020603050405020304" pitchFamily="18" charset="0"/>
                <a:cs typeface="Times New Roman" panose="02020603050405020304" pitchFamily="18" charset="0"/>
              </a:rPr>
              <a:t>guiding us in this project and helping with coding.</a:t>
            </a:r>
            <a:endParaRPr lang="en-US" sz="160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itchFamily="34" charset="0"/>
              <a:buChar char="•"/>
            </a:pPr>
            <a:r>
              <a:rPr lang="en-US" sz="1600" dirty="0" smtClean="0">
                <a:solidFill>
                  <a:schemeClr val="tx1"/>
                </a:solidFill>
                <a:latin typeface="Times New Roman" panose="02020603050405020304" pitchFamily="18" charset="0"/>
                <a:cs typeface="Times New Roman" panose="02020603050405020304" pitchFamily="18" charset="0"/>
              </a:rPr>
              <a:t>Thanks to </a:t>
            </a:r>
            <a:r>
              <a:rPr lang="en-US" sz="1600" dirty="0" smtClean="0">
                <a:solidFill>
                  <a:schemeClr val="tx1"/>
                </a:solidFill>
                <a:latin typeface="Times New Roman" panose="02020603050405020304" pitchFamily="18" charset="0"/>
                <a:cs typeface="Times New Roman" panose="02020603050405020304" pitchFamily="18" charset="0"/>
              </a:rPr>
              <a:t>Dr. Mellissa </a:t>
            </a:r>
            <a:r>
              <a:rPr lang="en-US" sz="1600" dirty="0" smtClean="0">
                <a:solidFill>
                  <a:schemeClr val="tx1"/>
                </a:solidFill>
                <a:latin typeface="Times New Roman" panose="02020603050405020304" pitchFamily="18" charset="0"/>
                <a:cs typeface="Times New Roman" panose="02020603050405020304" pitchFamily="18" charset="0"/>
              </a:rPr>
              <a:t>R. Beck, LSU Associate </a:t>
            </a:r>
            <a:r>
              <a:rPr lang="en-US" sz="1600" dirty="0">
                <a:solidFill>
                  <a:schemeClr val="tx1"/>
                </a:solidFill>
                <a:latin typeface="Times New Roman" panose="02020603050405020304" pitchFamily="18" charset="0"/>
                <a:cs typeface="Times New Roman" panose="02020603050405020304" pitchFamily="18" charset="0"/>
              </a:rPr>
              <a:t>P</a:t>
            </a:r>
            <a:r>
              <a:rPr lang="en-US" sz="1600" dirty="0" smtClean="0">
                <a:solidFill>
                  <a:schemeClr val="tx1"/>
                </a:solidFill>
                <a:latin typeface="Times New Roman" panose="02020603050405020304" pitchFamily="18" charset="0"/>
                <a:cs typeface="Times New Roman" panose="02020603050405020304" pitchFamily="18" charset="0"/>
              </a:rPr>
              <a:t>rofessor </a:t>
            </a:r>
            <a:r>
              <a:rPr lang="en-US" sz="1600" smtClean="0">
                <a:solidFill>
                  <a:schemeClr val="tx1"/>
                </a:solidFill>
                <a:latin typeface="Times New Roman" panose="02020603050405020304" pitchFamily="18" charset="0"/>
                <a:cs typeface="Times New Roman" panose="02020603050405020304" pitchFamily="18" charset="0"/>
              </a:rPr>
              <a:t>of </a:t>
            </a:r>
            <a:r>
              <a:rPr lang="en-US" sz="1600" smtClean="0">
                <a:solidFill>
                  <a:schemeClr val="tx1"/>
                </a:solidFill>
                <a:latin typeface="Times New Roman" panose="02020603050405020304" pitchFamily="18" charset="0"/>
                <a:cs typeface="Times New Roman" panose="02020603050405020304" pitchFamily="18" charset="0"/>
              </a:rPr>
              <a:t>Psychology.</a:t>
            </a:r>
            <a:r>
              <a:rPr lang="en-US" sz="1600" dirty="0">
                <a:solidFill>
                  <a:schemeClr val="tx1"/>
                </a:solidFill>
              </a:rPr>
              <a:t/>
            </a:r>
            <a:br>
              <a:rPr lang="en-US" sz="1600" dirty="0">
                <a:solidFill>
                  <a:schemeClr val="tx1"/>
                </a:solidFill>
              </a:rPr>
            </a:br>
            <a:endParaRPr lang="en-US" sz="1600" dirty="0">
              <a:solidFill>
                <a:schemeClr val="tx1"/>
              </a:solidFill>
            </a:endParaRPr>
          </a:p>
        </p:txBody>
      </p:sp>
      <p:sp>
        <p:nvSpPr>
          <p:cNvPr id="10" name="Rounded Rectangle 9"/>
          <p:cNvSpPr/>
          <p:nvPr/>
        </p:nvSpPr>
        <p:spPr>
          <a:xfrm>
            <a:off x="30701227" y="19880593"/>
            <a:ext cx="12409551" cy="9245191"/>
          </a:xfrm>
          <a:prstGeom prst="round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smtClean="0">
                <a:solidFill>
                  <a:schemeClr val="tx1"/>
                </a:solidFill>
              </a:rPr>
              <a:t>Conclusion</a:t>
            </a:r>
          </a:p>
          <a:p>
            <a:r>
              <a:rPr lang="en-US" sz="2400" b="1"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During </a:t>
            </a:r>
            <a:r>
              <a:rPr lang="en-US" sz="2400" dirty="0">
                <a:solidFill>
                  <a:schemeClr val="tx1"/>
                </a:solidFill>
                <a:latin typeface="Times New Roman" panose="02020603050405020304" pitchFamily="18" charset="0"/>
                <a:cs typeface="Times New Roman" panose="02020603050405020304" pitchFamily="18" charset="0"/>
              </a:rPr>
              <a:t>our project, we were successfully able to read the fixation data into a structural array, convert the fixation paths of each trial into character strings based on the grid pattern specified, use Levenshtein Distance to compare two scan paths to each other, and create a graphic user interface to display our findings. The structure of the array that now reads the data will make statistical analysis easier in the future. The Levenshtein Distance is a promising lead to compare scan paths, but other distance formulas can be looked into in order to compare a greater number of paths at once. Our project focused on reading the data and being able to present the data in an easy to understand format, but future work can focus on fixation duration, correctness, and saccade length. By transforming the scan paths into character strings, the data has been converted into a form similar to DNA sequences</a:t>
            </a:r>
            <a:r>
              <a:rPr lang="en-US" sz="2400" dirty="0" smtClean="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It might be useful to look up methods used for DNA comparison and categorization</a:t>
            </a:r>
            <a:r>
              <a:rPr lang="en-US" sz="2400" dirty="0"/>
              <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This will be worth looking into in future work on this experiment.</a:t>
            </a:r>
          </a:p>
          <a:p>
            <a:endParaRPr lang="en-US" sz="2400" b="1" dirty="0" smtClean="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467922" y="5165558"/>
            <a:ext cx="14401800" cy="27257436"/>
          </a:xfrm>
          <a:prstGeom prst="rect">
            <a:avLst/>
          </a:prstGeom>
          <a:solidFill>
            <a:schemeClr val="bg1">
              <a:lumMod val="95000"/>
            </a:schemeClr>
          </a:solidFill>
          <a:ln w="9525">
            <a:solidFill>
              <a:schemeClr val="tx2">
                <a:lumMod val="50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algn="ctr"/>
            <a:endParaRPr lang="en-US" sz="4400" b="1" dirty="0" smtClean="0">
              <a:solidFill>
                <a:schemeClr val="tx1"/>
              </a:solidFill>
            </a:endParaRPr>
          </a:p>
          <a:p>
            <a:pPr algn="ctr"/>
            <a:r>
              <a:rPr lang="en-US" sz="4400" b="1" dirty="0" smtClean="0">
                <a:solidFill>
                  <a:schemeClr val="tx1"/>
                </a:solidFill>
              </a:rPr>
              <a:t>Interface</a:t>
            </a:r>
          </a:p>
          <a:p>
            <a:pPr algn="ctr"/>
            <a:endParaRPr lang="en-US" sz="4400" b="1" dirty="0">
              <a:solidFill>
                <a:schemeClr val="tx1"/>
              </a:solidFill>
            </a:endParaRPr>
          </a:p>
          <a:p>
            <a:pPr algn="ctr"/>
            <a:endParaRPr lang="en-US" sz="4400" b="1" dirty="0" smtClean="0">
              <a:solidFill>
                <a:schemeClr val="tx1"/>
              </a:solidFill>
            </a:endParaRPr>
          </a:p>
          <a:p>
            <a:pPr algn="ctr"/>
            <a:endParaRPr lang="en-US" sz="4400" b="1" dirty="0">
              <a:solidFill>
                <a:schemeClr val="tx1"/>
              </a:solidFill>
            </a:endParaRPr>
          </a:p>
          <a:p>
            <a:pPr algn="ctr"/>
            <a:endParaRPr lang="en-US" sz="4400" b="1" dirty="0" smtClean="0">
              <a:solidFill>
                <a:schemeClr val="tx1"/>
              </a:solidFill>
            </a:endParaRPr>
          </a:p>
          <a:p>
            <a:pPr algn="ctr"/>
            <a:endParaRPr lang="en-US" sz="4400" b="1" dirty="0">
              <a:solidFill>
                <a:schemeClr val="tx1"/>
              </a:solidFill>
            </a:endParaRPr>
          </a:p>
          <a:p>
            <a:pPr algn="ctr"/>
            <a:endParaRPr lang="en-US" sz="4400" b="1" dirty="0" smtClean="0">
              <a:solidFill>
                <a:schemeClr val="tx1"/>
              </a:solidFill>
            </a:endParaRPr>
          </a:p>
          <a:p>
            <a:pPr algn="ctr"/>
            <a:endParaRPr lang="en-US" sz="4400" b="1" dirty="0">
              <a:solidFill>
                <a:schemeClr val="tx1"/>
              </a:solidFill>
            </a:endParaRPr>
          </a:p>
          <a:p>
            <a:pPr algn="ctr"/>
            <a:endParaRPr lang="en-US" sz="4400" b="1" dirty="0" smtClean="0">
              <a:solidFill>
                <a:schemeClr val="tx1"/>
              </a:solidFill>
            </a:endParaRPr>
          </a:p>
          <a:p>
            <a:pPr algn="ctr"/>
            <a:endParaRPr lang="en-US" sz="4400" b="1" dirty="0">
              <a:solidFill>
                <a:schemeClr val="tx1"/>
              </a:solidFill>
            </a:endParaRPr>
          </a:p>
          <a:p>
            <a:pPr algn="ctr"/>
            <a:endParaRPr lang="en-US" sz="4400" b="1" dirty="0" smtClean="0">
              <a:solidFill>
                <a:schemeClr val="tx1"/>
              </a:solidFill>
            </a:endParaRPr>
          </a:p>
          <a:p>
            <a:pPr algn="ctr"/>
            <a:endParaRPr lang="en-US" sz="4400" b="1" dirty="0">
              <a:solidFill>
                <a:schemeClr val="tx1"/>
              </a:solidFill>
            </a:endParaRPr>
          </a:p>
          <a:p>
            <a:pPr algn="ctr"/>
            <a:endParaRPr lang="en-US" sz="4400" b="1" dirty="0" smtClean="0">
              <a:solidFill>
                <a:schemeClr val="tx1"/>
              </a:solidFill>
            </a:endParaRPr>
          </a:p>
          <a:p>
            <a:pPr algn="ctr"/>
            <a:endParaRPr lang="en-US" sz="4400" b="1" dirty="0">
              <a:solidFill>
                <a:schemeClr val="tx1"/>
              </a:solidFill>
            </a:endParaRPr>
          </a:p>
          <a:p>
            <a:pPr algn="ctr"/>
            <a:endParaRPr lang="en-US" sz="4400" b="1" dirty="0" smtClean="0">
              <a:solidFill>
                <a:schemeClr val="tx1"/>
              </a:solidFill>
            </a:endParaRPr>
          </a:p>
          <a:p>
            <a:pPr algn="ctr"/>
            <a:endParaRPr lang="en-US" sz="4400" b="1" dirty="0">
              <a:solidFill>
                <a:schemeClr val="tx1"/>
              </a:solidFill>
            </a:endParaRPr>
          </a:p>
          <a:p>
            <a:pPr algn="ctr"/>
            <a:endParaRPr lang="en-US" sz="4400" b="1" dirty="0" smtClean="0">
              <a:solidFill>
                <a:schemeClr val="tx1"/>
              </a:solidFill>
            </a:endParaRPr>
          </a:p>
          <a:p>
            <a:pPr algn="ctr"/>
            <a:endParaRPr lang="en-US" sz="4400" b="1" dirty="0">
              <a:solidFill>
                <a:schemeClr val="tx1"/>
              </a:solidFill>
            </a:endParaRPr>
          </a:p>
          <a:p>
            <a:pPr algn="ctr"/>
            <a:endParaRPr lang="en-US" sz="4400" b="1" dirty="0" smtClean="0">
              <a:solidFill>
                <a:schemeClr val="tx1"/>
              </a:solidFill>
            </a:endParaRPr>
          </a:p>
          <a:p>
            <a:r>
              <a:rPr lang="en-US" sz="4400" b="1" dirty="0" smtClean="0">
                <a:solidFill>
                  <a:schemeClr val="tx1"/>
                </a:solidFill>
              </a:rPr>
              <a:t>	Overview</a:t>
            </a:r>
          </a:p>
          <a:p>
            <a:pPr>
              <a:lnSpc>
                <a:spcPct val="150000"/>
              </a:lnSpc>
            </a:pPr>
            <a:r>
              <a:rPr lang="en-US" sz="4400" b="1" dirty="0" smtClean="0">
                <a:solidFill>
                  <a:schemeClr val="tx1"/>
                </a:solidFill>
              </a:rPr>
              <a:t>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addition to creating a structure within MATLAB for the data given to us by Dr. Beck, our group </a:t>
            </a:r>
            <a:r>
              <a:rPr lang="en-US" sz="2400" dirty="0" smtClean="0">
                <a:latin typeface="Times New Roman" panose="02020603050405020304" pitchFamily="18" charset="0"/>
                <a:cs typeface="Times New Roman" panose="02020603050405020304" pitchFamily="18" charset="0"/>
              </a:rPr>
              <a:t>	created </a:t>
            </a:r>
            <a:r>
              <a:rPr lang="en-US" sz="2400" dirty="0">
                <a:latin typeface="Times New Roman" panose="02020603050405020304" pitchFamily="18" charset="0"/>
                <a:cs typeface="Times New Roman" panose="02020603050405020304" pitchFamily="18" charset="0"/>
              </a:rPr>
              <a:t>a Graphical User Interface (GUI) in MATLAB to portray the work that we completed throughout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semester</a:t>
            </a:r>
            <a:r>
              <a:rPr lang="en-US" sz="2400" dirty="0">
                <a:latin typeface="Times New Roman" panose="02020603050405020304" pitchFamily="18" charset="0"/>
                <a:cs typeface="Times New Roman" panose="02020603050405020304" pitchFamily="18" charset="0"/>
              </a:rPr>
              <a:t>. Our GUI organizes the data and presents the information in a visually appealing and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easy-to-understand </a:t>
            </a:r>
            <a:r>
              <a:rPr lang="en-US" sz="2400" dirty="0">
                <a:latin typeface="Times New Roman" panose="02020603050405020304" pitchFamily="18" charset="0"/>
                <a:cs typeface="Times New Roman" panose="02020603050405020304" pitchFamily="18" charset="0"/>
              </a:rPr>
              <a:t>manner, which allows a user to see specific trials completed during an experiment </a:t>
            </a:r>
            <a:r>
              <a:rPr lang="en-US" sz="2400" dirty="0" smtClean="0">
                <a:latin typeface="Times New Roman" panose="02020603050405020304" pitchFamily="18" charset="0"/>
                <a:cs typeface="Times New Roman" panose="02020603050405020304" pitchFamily="18" charset="0"/>
              </a:rPr>
              <a:t>	without hassling </a:t>
            </a:r>
            <a:r>
              <a:rPr lang="en-US" sz="2400" dirty="0">
                <a:latin typeface="Times New Roman" panose="02020603050405020304" pitchFamily="18" charset="0"/>
                <a:cs typeface="Times New Roman" panose="02020603050405020304" pitchFamily="18" charset="0"/>
              </a:rPr>
              <a:t>with a complicated spreadsheet in Excel. In our GUI, there are three main parts: data,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filter</a:t>
            </a:r>
            <a:r>
              <a:rPr lang="en-US" sz="2400" dirty="0">
                <a:latin typeface="Times New Roman" panose="02020603050405020304" pitchFamily="18" charset="0"/>
                <a:cs typeface="Times New Roman" panose="02020603050405020304" pitchFamily="18" charset="0"/>
              </a:rPr>
              <a:t>, and edit </a:t>
            </a:r>
            <a:r>
              <a:rPr lang="en-US" sz="2400" dirty="0" smtClean="0">
                <a:latin typeface="Times New Roman" panose="02020603050405020304" pitchFamily="18" charset="0"/>
                <a:cs typeface="Times New Roman" panose="02020603050405020304" pitchFamily="18" charset="0"/>
              </a:rPr>
              <a:t>	distance </a:t>
            </a:r>
            <a:r>
              <a:rPr lang="en-US" sz="2400" dirty="0">
                <a:latin typeface="Times New Roman" panose="02020603050405020304" pitchFamily="18" charset="0"/>
                <a:cs typeface="Times New Roman" panose="02020603050405020304" pitchFamily="18" charset="0"/>
              </a:rPr>
              <a:t>distribution. The picture </a:t>
            </a:r>
            <a:r>
              <a:rPr lang="en-US" sz="2400" dirty="0" smtClean="0">
                <a:latin typeface="Times New Roman" panose="02020603050405020304" pitchFamily="18" charset="0"/>
                <a:cs typeface="Times New Roman" panose="02020603050405020304" pitchFamily="18" charset="0"/>
              </a:rPr>
              <a:t>above is </a:t>
            </a:r>
            <a:r>
              <a:rPr lang="en-US" sz="2400" dirty="0">
                <a:latin typeface="Times New Roman" panose="02020603050405020304" pitchFamily="18" charset="0"/>
                <a:cs typeface="Times New Roman" panose="02020603050405020304" pitchFamily="18" charset="0"/>
              </a:rPr>
              <a:t>a screenshot of the GUI that we created</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4400" b="1" dirty="0" smtClean="0">
                <a:solidFill>
                  <a:schemeClr val="tx1"/>
                </a:solidFill>
              </a:rPr>
              <a:t>		</a:t>
            </a: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the left side of the GUI is a column that directly correlates to the spreadsheet given to us by Dr. </a:t>
            </a:r>
            <a:r>
              <a:rPr lang="en-US" sz="2400" dirty="0" smtClean="0">
                <a:latin typeface="Times New Roman" panose="02020603050405020304" pitchFamily="18" charset="0"/>
                <a:cs typeface="Times New Roman" panose="02020603050405020304" pitchFamily="18" charset="0"/>
              </a:rPr>
              <a:t>	Beck</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user must click on one of the 12 pilots in the first list box as well as one of the 72 trials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completed by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chosen </a:t>
            </a:r>
            <a:r>
              <a:rPr lang="en-US" sz="2400" dirty="0">
                <a:latin typeface="Times New Roman" panose="02020603050405020304" pitchFamily="18" charset="0"/>
                <a:cs typeface="Times New Roman" panose="02020603050405020304" pitchFamily="18" charset="0"/>
              </a:rPr>
              <a:t>pilot in the second list box. Once the user does this, the map shown during the </a:t>
            </a:r>
            <a:r>
              <a:rPr lang="en-US" sz="2400" dirty="0" smtClean="0">
                <a:latin typeface="Times New Roman" panose="02020603050405020304" pitchFamily="18" charset="0"/>
                <a:cs typeface="Times New Roman" panose="02020603050405020304" pitchFamily="18" charset="0"/>
              </a:rPr>
              <a:t>	chosen </a:t>
            </a:r>
            <a:r>
              <a:rPr lang="en-US" sz="2400" dirty="0">
                <a:latin typeface="Times New Roman" panose="02020603050405020304" pitchFamily="18" charset="0"/>
                <a:cs typeface="Times New Roman" panose="02020603050405020304" pitchFamily="18" charset="0"/>
              </a:rPr>
              <a:t>trial, the </a:t>
            </a:r>
            <a:r>
              <a:rPr lang="en-US" sz="2400" dirty="0" smtClean="0">
                <a:latin typeface="Times New Roman" panose="02020603050405020304" pitchFamily="18" charset="0"/>
                <a:cs typeface="Times New Roman" panose="02020603050405020304" pitchFamily="18" charset="0"/>
              </a:rPr>
              <a:t>amount </a:t>
            </a:r>
            <a:r>
              <a:rPr lang="en-US" sz="2400" dirty="0">
                <a:latin typeface="Times New Roman" panose="02020603050405020304" pitchFamily="18" charset="0"/>
                <a:cs typeface="Times New Roman" panose="02020603050405020304" pitchFamily="18" charset="0"/>
              </a:rPr>
              <a:t>of global and local clutter, and whether the pilot was correct or not is shown on the </a:t>
            </a:r>
            <a:r>
              <a:rPr lang="en-US" sz="2400" dirty="0" smtClean="0">
                <a:latin typeface="Times New Roman" panose="02020603050405020304" pitchFamily="18" charset="0"/>
                <a:cs typeface="Times New Roman" panose="02020603050405020304" pitchFamily="18" charset="0"/>
              </a:rPr>
              <a:t>	left </a:t>
            </a:r>
            <a:r>
              <a:rPr lang="en-US" sz="2400" dirty="0">
                <a:latin typeface="Times New Roman" panose="02020603050405020304" pitchFamily="18" charset="0"/>
                <a:cs typeface="Times New Roman" panose="02020603050405020304" pitchFamily="18" charset="0"/>
              </a:rPr>
              <a:t>column of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GUI. For global clutter, the value one corresponds to low global clutter, two to medium </a:t>
            </a:r>
            <a:r>
              <a:rPr lang="en-US" sz="2400" dirty="0" smtClean="0">
                <a:latin typeface="Times New Roman" panose="02020603050405020304" pitchFamily="18" charset="0"/>
                <a:cs typeface="Times New Roman" panose="02020603050405020304" pitchFamily="18" charset="0"/>
              </a:rPr>
              <a:t>	global </a:t>
            </a:r>
            <a:r>
              <a:rPr lang="en-US" sz="2400" dirty="0">
                <a:latin typeface="Times New Roman" panose="02020603050405020304" pitchFamily="18" charset="0"/>
                <a:cs typeface="Times New Roman" panose="02020603050405020304" pitchFamily="18" charset="0"/>
              </a:rPr>
              <a:t>clutter,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three to high global clutter. For local clutter, the value zero corresponds to absent target, </a:t>
            </a:r>
            <a:r>
              <a:rPr lang="en-US" sz="2400" dirty="0" smtClean="0">
                <a:latin typeface="Times New Roman" panose="02020603050405020304" pitchFamily="18" charset="0"/>
                <a:cs typeface="Times New Roman" panose="02020603050405020304" pitchFamily="18" charset="0"/>
              </a:rPr>
              <a:t>	one </a:t>
            </a:r>
            <a:r>
              <a:rPr lang="en-US" sz="2400" dirty="0">
                <a:latin typeface="Times New Roman" panose="02020603050405020304" pitchFamily="18" charset="0"/>
                <a:cs typeface="Times New Roman" panose="02020603050405020304" pitchFamily="18" charset="0"/>
              </a:rPr>
              <a:t>to low </a:t>
            </a:r>
            <a:r>
              <a:rPr lang="en-US" sz="2400" dirty="0" smtClean="0">
                <a:latin typeface="Times New Roman" panose="02020603050405020304" pitchFamily="18" charset="0"/>
                <a:cs typeface="Times New Roman" panose="02020603050405020304" pitchFamily="18" charset="0"/>
              </a:rPr>
              <a:t>local clutter</a:t>
            </a:r>
            <a:r>
              <a:rPr lang="en-US" sz="2400" dirty="0">
                <a:latin typeface="Times New Roman" panose="02020603050405020304" pitchFamily="18" charset="0"/>
                <a:cs typeface="Times New Roman" panose="02020603050405020304" pitchFamily="18" charset="0"/>
              </a:rPr>
              <a:t>, and two to high local clutter. For correctness, the value one means the pilot was </a:t>
            </a:r>
            <a:r>
              <a:rPr lang="en-US" sz="2400" dirty="0" smtClean="0">
                <a:latin typeface="Times New Roman" panose="02020603050405020304" pitchFamily="18" charset="0"/>
                <a:cs typeface="Times New Roman" panose="02020603050405020304" pitchFamily="18" charset="0"/>
              </a:rPr>
              <a:t>	correct </a:t>
            </a:r>
            <a:r>
              <a:rPr lang="en-US" sz="2400" dirty="0">
                <a:latin typeface="Times New Roman" panose="02020603050405020304" pitchFamily="18" charset="0"/>
                <a:cs typeface="Times New Roman" panose="02020603050405020304" pitchFamily="18" charset="0"/>
              </a:rPr>
              <a:t>during </a:t>
            </a:r>
            <a:r>
              <a:rPr lang="en-US" sz="2400" dirty="0" smtClean="0">
                <a:latin typeface="Times New Roman" panose="02020603050405020304" pitchFamily="18" charset="0"/>
                <a:cs typeface="Times New Roman" panose="02020603050405020304" pitchFamily="18" charset="0"/>
              </a:rPr>
              <a:t>	the trial </a:t>
            </a:r>
            <a:r>
              <a:rPr lang="en-US" sz="2400" dirty="0">
                <a:latin typeface="Times New Roman" panose="02020603050405020304" pitchFamily="18" charset="0"/>
                <a:cs typeface="Times New Roman" panose="02020603050405020304" pitchFamily="18" charset="0"/>
              </a:rPr>
              <a:t>chosen and zero means the pilot was not correct.</a:t>
            </a:r>
          </a:p>
          <a:p>
            <a:pPr>
              <a:lnSpc>
                <a:spcPct val="150000"/>
              </a:lnSpc>
            </a:pPr>
            <a:r>
              <a:rPr lang="en-US" sz="4400" b="1" dirty="0">
                <a:solidFill>
                  <a:schemeClr val="tx1"/>
                </a:solidFill>
                <a:latin typeface="Times New Roman" panose="02020603050405020304" pitchFamily="18" charset="0"/>
                <a:cs typeface="Times New Roman" panose="02020603050405020304" pitchFamily="18" charset="0"/>
              </a:rPr>
              <a:t>	</a:t>
            </a:r>
            <a:r>
              <a:rPr lang="en-US" sz="4000" dirty="0"/>
              <a:t> </a:t>
            </a:r>
            <a:r>
              <a:rPr lang="en-US" sz="4000" dirty="0" smtClean="0"/>
              <a:t>	</a:t>
            </a: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the right side of the GUI, the user is able to apply a filter to the data within the structure by </a:t>
            </a:r>
            <a:r>
              <a:rPr lang="en-US" sz="2400" dirty="0" smtClean="0">
                <a:latin typeface="Times New Roman" panose="02020603050405020304" pitchFamily="18" charset="0"/>
                <a:cs typeface="Times New Roman" panose="02020603050405020304" pitchFamily="18" charset="0"/>
              </a:rPr>
              <a:t>	selecting </a:t>
            </a:r>
            <a:r>
              <a:rPr lang="en-US" sz="2400" dirty="0">
                <a:latin typeface="Times New Roman" panose="02020603050405020304" pitchFamily="18" charset="0"/>
                <a:cs typeface="Times New Roman" panose="02020603050405020304" pitchFamily="18" charset="0"/>
              </a:rPr>
              <a:t>the amount of global clutter, amount of local clutter, and correctness of the </a:t>
            </a:r>
            <a:r>
              <a:rPr lang="en-US" sz="2400" dirty="0" smtClean="0">
                <a:latin typeface="Times New Roman" panose="02020603050405020304" pitchFamily="18" charset="0"/>
                <a:cs typeface="Times New Roman" panose="02020603050405020304" pitchFamily="18" charset="0"/>
              </a:rPr>
              <a:t>trials. The </a:t>
            </a:r>
            <a:r>
              <a:rPr lang="en-US" sz="2400" dirty="0">
                <a:latin typeface="Times New Roman" panose="02020603050405020304" pitchFamily="18" charset="0"/>
                <a:cs typeface="Times New Roman" panose="02020603050405020304" pitchFamily="18" charset="0"/>
              </a:rPr>
              <a:t>edit distance </a:t>
            </a:r>
            <a:r>
              <a:rPr lang="en-US" sz="2400" dirty="0" smtClean="0">
                <a:latin typeface="Times New Roman" panose="02020603050405020304" pitchFamily="18" charset="0"/>
                <a:cs typeface="Times New Roman" panose="02020603050405020304" pitchFamily="18" charset="0"/>
              </a:rPr>
              <a:t>	distribution </a:t>
            </a:r>
            <a:r>
              <a:rPr lang="en-US" sz="2400" dirty="0">
                <a:latin typeface="Times New Roman" panose="02020603050405020304" pitchFamily="18" charset="0"/>
                <a:cs typeface="Times New Roman" panose="02020603050405020304" pitchFamily="18" charset="0"/>
              </a:rPr>
              <a:t>and the distances between all pairwise combinations of pilots that have passed the filter are </a:t>
            </a:r>
            <a:r>
              <a:rPr lang="en-US" sz="2400" dirty="0" smtClean="0">
                <a:latin typeface="Times New Roman" panose="02020603050405020304" pitchFamily="18" charset="0"/>
                <a:cs typeface="Times New Roman" panose="02020603050405020304" pitchFamily="18" charset="0"/>
              </a:rPr>
              <a:t>also 	shown </a:t>
            </a:r>
            <a:r>
              <a:rPr lang="en-US" sz="2400" dirty="0">
                <a:latin typeface="Times New Roman" panose="02020603050405020304" pitchFamily="18" charset="0"/>
                <a:cs typeface="Times New Roman" panose="02020603050405020304" pitchFamily="18" charset="0"/>
              </a:rPr>
              <a:t>in the axes and list box on the bottom-right side of the GUI. The average distance and the </a:t>
            </a:r>
            <a:r>
              <a:rPr lang="en-US" sz="2400" dirty="0" smtClean="0">
                <a:latin typeface="Times New Roman" panose="02020603050405020304" pitchFamily="18" charset="0"/>
                <a:cs typeface="Times New Roman" panose="02020603050405020304" pitchFamily="18" charset="0"/>
              </a:rPr>
              <a:t>standard 	deviation </a:t>
            </a:r>
            <a:r>
              <a:rPr lang="en-US" sz="2400" dirty="0">
                <a:latin typeface="Times New Roman" panose="02020603050405020304" pitchFamily="18" charset="0"/>
                <a:cs typeface="Times New Roman" panose="02020603050405020304" pitchFamily="18" charset="0"/>
              </a:rPr>
              <a:t>between all combinations of the pilots listed are also displayed.</a:t>
            </a:r>
          </a:p>
          <a:p>
            <a:pPr>
              <a:lnSpc>
                <a:spcPct val="150000"/>
              </a:lnSpc>
            </a:pP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35238"/>
            <a:ext cx="47244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0701227" y="5106242"/>
            <a:ext cx="12409551" cy="13867558"/>
          </a:xfrm>
          <a:prstGeom prst="roundRect">
            <a:avLst/>
          </a:prstGeom>
          <a:solidFill>
            <a:schemeClr val="bg1">
              <a:lumMod val="95000"/>
            </a:schemeClr>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TextBox 6"/>
          <p:cNvSpPr txBox="1"/>
          <p:nvPr/>
        </p:nvSpPr>
        <p:spPr>
          <a:xfrm>
            <a:off x="33985199" y="5506663"/>
            <a:ext cx="5791200" cy="1138773"/>
          </a:xfrm>
          <a:prstGeom prst="rect">
            <a:avLst/>
          </a:prstGeom>
          <a:noFill/>
        </p:spPr>
        <p:txBody>
          <a:bodyPr wrap="square" rtlCol="0">
            <a:spAutoFit/>
          </a:bodyPr>
          <a:lstStyle/>
          <a:p>
            <a:pPr algn="ctr"/>
            <a:r>
              <a:rPr lang="en-US" sz="4000" b="1" dirty="0" smtClean="0"/>
              <a:t>Edit Distance</a:t>
            </a:r>
          </a:p>
          <a:p>
            <a:pPr algn="ctr"/>
            <a:endParaRPr lang="en-US" sz="2800" dirty="0"/>
          </a:p>
        </p:txBody>
      </p:sp>
      <p:sp>
        <p:nvSpPr>
          <p:cNvPr id="9" name="AutoShape 2" descr="data:image/png;base64,%20iVBORw0KGgoAAAANSUhEUgAAAMEAAADCCAYAAAGH0ZakAAAAAXNSR0IArs4c6QAAAARnQU1BAACxjwv8YQUAAAAJcEhZcwAADsMAAA7DAcdvqGQAAHSJSURBVHhe7Z0JuF3j1cd3JolEIiFzRRASaixSQ6JFQw2hqhFEW1UfSgdUqam0CFWqfK2aqX4tNat5rHkeah5jrAiJkEEkkeF8/986e+377n32me499+ZS63n+591nj+9e07vecXeI6qBCoZCc36FDh0K8WZWqPkQ3XkpYVpt9hZ5CR2GxMFv4QA+bKXyq7bJU9iG6cRclX1K6qdIthDUEHtZJWCTMFF4U7tJDHlQ6WekCpSVU8hBYIpDjzYTvCqOE/sJSAmziuLOKN5gqPCD8TbhPh2dzirbziQcsXrx4OaX7Kv23MI8bViPO43xtch3XlxeDDi6rk/YTXhQWcoOQtthiC3JYDgvHjRv34ty5c3lQL/0vJd1jKR0cKzyVfQCHa8G66667UNfCge11GTJNk3auooOXCQmL+vTpk3Mz+N2h0L//gEKvXr0yxwzzhH9cdtllKyttIt2Pt/i+8E7x9tncF2+cB6d//OMf+p9c8x/he9ptymKkmw8QLhLmc4F2Ga666iql4U2Tm8Qo7n/kkUe4zGjEiBEcm697nS/003aR9Gdt4WEBI7MbvPzyy8lNsg846aST4u3isVtuuSV+RDGDxx9/PLd6QFhT/7WnqLYbC8937drVTlpuObSQC0ofElJxX/G4k5/D/bivNjvgIiD0usO8ecgsiqZPn25pHm299dbxFlTRK9k92fCHWA5kqWSjuKeEije8/fbbsXpDlnr27BltuileyMjuyUbH2AXMFT7xndANN9wQb4XkN04yafTAA/db+vHHH2v7AeOX/uJA53B/f5OpHTt2fPXcc89dGP+Pxo4dq5PRgyyVvoG/2aWXXhrvibjPq9o3rfhXpAd3U4I7eI9chPTOO+8oV6ECpPHJJ58UnnrqKW0XBQ5xH2Efoas9ANJ+NGwN4Xrh0+KpafrSl74U3DwqHHfccYUbb7yx8Prrr2cf8KlwnTBCf9OvrZ1dhV0FnOOi4iVpWrBgQeHtt9+O/xXVVTKI/9kDFsXXc5/kLVJP0oHllfxQ+PHhhx8+ZPDgwR3RmFdffTW68847o8ceeyyS7CIdiyZOnGjXOPEMJbiTM4ULdV6+HehErGqgHnaY8IqQy7oscV58/mH6O1Ao1Y6QOEHoqwv2EG4WpgkLhMXanxD/ReznOOftod19hZIHlH2iTu4mDNPmlsLXhOECZbwHEpTxrwj3Cv+Sur4mFF1Ghiq+FrniYdpEVoOFPoIHEh8J7wrTubmAIuRSZd4FFLMhPB83VPbGzab4zWrOGFSNVfC+u4AwYZPr/Xy9Aaz6QPhE23m+xyj3AXEueymlsEHgGwvIInmAgBweFhD280pn5bGt5AG6aWdhFW2OE74toEk9BLy0na/j3IhczxHQqmuEK3X4dSFxrCXEzaXf6yv9S6zvue4kJM7hXG1yDdd2jm+XJh3opBPWFS4RZnFxljitAmZdffXVf9e16+hUVDpNOvAl4Y/CzOLtivSd73wn72a5UJQ4Q9efISCvJtIOvCyx1ZtC4iJ0KAN35x0KBx98cLA/AXJ5Q/gu91RaJN1rJe24SjCH99BDDwUXNd00izXXXMsKLajpfIvkrxBWEuzm8H5H4XVOvPjii4OTszdNbpLsu/fee7ksIY698cYbr+l+2+lvJ9iztDYOV2qC9RvMnz8/uUn25gp34u3isUsuuYRLjdive80UfsG9eUBP4XcCUYidAC29dPfkBuEDnAjq/JhTMVP2gLnCydw7CdYowaAXXnjBUmmEpeXoww8/jLdMSSxVRBm99tprti2yG9oPT1+4sGiAa6xBNS+KBg0aaGmWMOaiQTc5Ac8ctMoqOAEj3sbMf5Ewq3Pnzgs93ITefRdXE1J406abQ6+88ko0ZMgQQ0xUNHGGC8k97gG/0xRKiG6++eaEx5Xw9NNP2/m63lJI93tLyU5CYtGr6S1u1IEFdkZMeiO7MO/GYNttt7XzOMeJewg3CKvanSH9WVr4kfBufF5CBF/Sa7uJ37hjx07x0fTNId1jskDFdGm7OaT96BrWfKHwsZ2ZQ2+99Vbh00+L0Q0PLl7aRFzLPbS5kmCCSqSlHZQDG2rzKF38DVWrllY4aRpy1113Rddee22EEqy00kqR3qh4UUC6Fr2+U5godj8ulJYLOokK5WbCtQLWmIqN8ohzRJzLNZtpV1PlUZTWNxEnCBSVE4SxwlChq3LUpOwi7q2EovMtgYrHJTrneSHV8FLyAEgXdxSIiUYKYwRYN0gIy+QpwuPCHcJjujFxUknhn/sAJz2E4q+nUswauGbA7/d0w/eU0qhSthyu+ICQeKt40ygvt3lU8wMqkR7OfcgAwHp9246JUGmITAFCUNsOjjWbmvUScEzoogwgFlqD+un/AKVgOWEZgfiZF+IZZJSM41A/FnD37+v695VSp6S8m6v/C4SauB9SPaImQ12V9la6grCaQBFCuqJA8wkvhEKjg9w7vL85GAG9Q9lnCbzA28KrAi2MpO/oRWYoJQrmxatSxZdQhjlO5jEKipV1hJG6+br6T3xC6I00jOOQ0ppI1/tLkVEM7CNd/qZ2P63tx4Rn9J9aJ80MlI6cWx/pZnjaPnJm6wuUG8SgL2gfoWJJhbESzZgxo6DqcUFeWZHL0ipbOvoLWK2J/926dVs8YMCABXvttdeMp5566oX4eTyX4LqPkB9g55FOpizqrotHCISvfxW46SyhpCU1pEMOOSTJXD3gRXbbbbfC9OnT7T48J34eTKOWQOi7mra7C5WlrRMw2N66YCPhKG3frdSq6touoX//+9+5mWogCIimKXojH0cKX9VjlxVSrjghDgioD2Xhb5U+IcCNkroVp+ejGIpUR1Q49thj7V6PPvpo4dZbb/XKeB6wGZodKPFOFEYLqFf6RbSDhiyi75Ha/rXSR+MXSPT+nHPOKXlA165LKc1mMET6/LxzNtlkk/gJafIGshj+Io8ss8wyxyhbG+qUZYQm1dIfggza32mm89Ye0/8HH3wwvJlh8uTJhWWW6ant0kwVkT4/H+lrypHidTu/Z8+e2Mn7AhHrXjpE3GcdCS4SXoIgBrf5JaGHxNtJCJtto7POOosXjk499VRrbc0nntlEI0eOtGscC+NaSpZU38o95vvk4XDjFKKUUXRQLK/7FUNAbbgqbSKcIrxwzTXXWIWuf//+xoXiaU2U5WIaIbfT1zkNHTo0Pp6+Vs+OzyjS6quvbufJ/dp/HadyiKckn+SX8isdk0IrrLBC9K1vfSvq1KlTNHXqVKuz6cT4aJHYVytx7uDBg6M77rgj+uMf/2j/VVXgSPGEMrRo0aLopZdesu1qlVYjZXIZvdVXVX07SemzvXr1ssZ9PRAGpIgGZFUpUhzMR1oiTcg7t0OhR49lCu+919QK7+eHpLx9IjwjTBRwQqhXkbSDdpnVhANOO+00Ancalis2W40dOzaViZbCSTag/7kvQBPZB8Kt+ruvsIrQVC3SH8qIZSdMmEDv7G8FuiGp/ZUNLVSrt3AiL0P1YNy4cVblhb75zW9qX5MNOJEPEfmhe/NEAXughTOtk7vssgvWTyf5VlKZ/9VJzwlzhIoxEu4WWnbZ3iUZLI+ocNtttyX9GqgR+0CWeL6IF3hWOF27xgi0+5LfUuJAfMLmugD7eET4SKgYMzndeeedhVmzim2c2I4M00KTjz76yPbJLRdUTbdt6LDDDrOM09+bRzw3fj75QAJfF3Ct+S/gpBM66kRc7jrCAQJNjK8LGFXV5t08oimGNh8cBY9YdtllrXe2HPGc+Hk8l+eTD/KDSy3xqLl+Tiey30JxpSMESjxGNdB0wIiGbspQfhDWAiL/Sqj9MTKClvr7BIZhvKznWctYzIgUVXTW8ct0iV+GfqENBJomeBlKdmpyeIikVb8e0n3JEBmnbYSa3mSBzFMpekKgf4nMU20tybxTTQ+OXwZ7oTOFaijhCVVTXoaXs34oPaiHziGe8eopROoZIIWbhPZ0XXh/FU2pZJ4q6pvCNJ1DWVVTja453LMXEoi3GDyznB40QNs0GNGm43XtpbU/MUAd92qo161p75mi/TQWfKhtqqFIpO6qaN0vkUfKCPZBhgFSwJ7Yp/woRyJtY9ioDhEd4KXIcN2tG1lqyEtkSXkuuS/vEm82lBopBUp8pGDbMfft/sXNxIBpLEMCpEtOAnHmXG2IDzB2+h1pLKPNiWN+fzJPpmlnwnUywgODZdtUipdUWjfV/QKecaVkkgoTw3woLzBkQhW64XkRPFP4AlT08UJULekKxpin6lpaAHkhXq51DVkPI+OUA9ZUKdDSR60K0JjGC4RNll4AoipIwJsteQEawt6IQaufNV/qBT4VOLcmqukFlGnOQ1WoiMNtMry6QMlNz5WVCQJqBOdD9XFyNUISqI+XB68LLwvUdt5AKkp5ydySOEtVX0AZhotwvbe26Y2gIFtXoFBDAtTBSzKuh6furWs9M9kXoY6CBCjQaKqkF4MqHu2uSKOioVd8ATIvoOt9dSPGC22gdAOlcB+dR12aFVroHrwImaMQg+PYxEva/YTSJ5QiFcbD0nhc9iXKPlQ38MyjMnB9E2EjgVZudN30XDevK+NZ0jNcItgHtkHL9yPCQwKhxtRKL+FGlqJM5tcSNtMNPEKF8931v7NQU+bvvfdea9ZZfvnloy5duljXHpeCTp06dejatWvnPn36dP/KV74y8IILLlhz9uzZPAuspXNwFoQvtTGKExWPU5deQdhWoNJzjzBFYKxu1VbuK664QhX6HnC2XsDleautttqUiRMn3vP8889TwdlGYEAHfR7VX0In0TndT/i6tmmmvEsg84wvrZj5gQMH5mWqKlZdddXC2WefbffgGSKexTP/JdAU+TUdohZZucleJ1gtTel6Sg8UaAJ8RyjL+UWLFhWWWoo21vzMNQeqfi4+/vjjeeZ/BAYu/lRgzE5uTS0hnYDqDBV21Ym08TMUjypfbuYHDx6cm4EGAXWaIxt5+ZJLLmGk8niBvGGbpaT8UMrS9D1aJ50gMPKYynZJ/bj2/gUKoiaoZlrYY489CqNHj46PVwVxEgUeg8SOGz58+Cg9vrR5HuLNhGE6+AOlVLARX8nAyY033jjvQTHSGS4Huq0gWjLA/vvvr/159zMQIxF2XCnsKVDyp6Wge+E26eEZJWD5dJDMFlKq48O0S5Gf0cqICh9++GFh6lTiuSLRXLPiiivasQCUEdTm6CRhTOumv/zlL9O9PfrTRXnFbe4m/EN4W0hxn9NKkZexENXPZfwI7bJZmjBhgo4n11NaE25c+vjjj2MLTDZp8kj6QwchI+4PFe4TUrrPKVkMGzZMaX6m8s5vQvrcTp2ogZr7tDRL8XWLVBCSJ8qjnwtrCjauAtXxYI3ee5pOLExQCWgiorQMSS7Txmy99hpBZB7xvEqUPk6z+3nnnReJs/GeJirm36jD/fffj94TONKI0Fv5KpbO+mFsXn/hW8L/CaiP9W7mTf+ABgygwEpzsgnp88H48eNtcHl6f/q6PKJt1c9XnhhhzehHXOr2AkMnOpIjSl6K6t2FawSGwy/M6z/2MX7ZhzchfT7IUrkenTlz5tjw/JAUUsTn2gvQhkrpjIdkoPtgndLJX2CIQAc5Je+0efPmYfnWtuk3oMRlqCUPyj68CU0ZBwreLCNZKh5PX3vqqacWLr300viMIvl9DjroIG9HnSpQMn9PWEGndA4LBJTdFL5bt27Ryy+/HM2cSfU1io444giLIIkm33yTRrTaiMizVvrb3/4WqaCK/6XpD3/4Q7xl+SPPwPIavoDRuHHjbDrBOuswVqRIJ55IH3WRVPDEW9XpvfcYcJWm/fbbL95K09Sp0yIVcPG/KLrvvvvircpU8gJ0p66//vrR/PkUgOkOOalPxFC98pT2WBBejDkV1AkU70fnnntufCRNDCYNh/t9/etft/Swww6ztCyhR9InswGJ0GxArtJsgA7qkJgjttD6utL6m0baDvJReh3hdDja2M91Ur5suLlAHrHXIdrdOfRCzOf4p0Cjq70APTAh0YEB5WUgjWyGQ+Sd34ER5Elh5uEEw32cdAwvhIfEU+IxrTRGhWh4JcPoyicbbbQRrQVW/5QESBJigDE0fvwulpYn9weuUtn/pYTj8EJT/t/SzAhSXoqQgsYxWjPIp5XCvCAHcDkfyoCtjX7SpElKSumqq66KpErxv1qofKadrrzyiuiWW26xbWca88cyRGhtzTB6UZ+5y0tZKN1DWF9+/lf6S4tAaqRLHhVnH+arQz1YaimqukV65plntK+oaiGRFxHDax8SjhAYRkdbVJH0h7iCHhji7WvXWGONd3VS7mAp6IMPPrB05ZVXTmWmflgJaz2bEP9BtkQmLwJ5ulqgEBuq3VbIuBulGY+YG+V749lnn6W1zMJpDmaJAo3pZ6+//nq06qr0NjWHCpFC6eiee+6JevTokej/ySefnCoP4jygLrQZUYq+I9jgQiFFXLV6v3796Oq8ScDiy0oBUoRo6emnnx5zL4/LpSAegh5++GFLfTzRN77xDfsfEnkQiIEYYc+gQsYFNr2hk84lKqU5ZSvhDwJDEqiVVe0z/s9//mPpT37yk6SPuDTjNJ+sZrUwn74CFc+NCrvssku8p4l4dpwH8vJ7gTfM78XXThq0GOo/XNhLuEIgfK2pMYvqIL32ToxmfPLJJwuvvPKKBYIQ27wA1DQ/ISqZLgPxTBHPZnzq5UrJE6Mg6UxJXFvKx+kAb8aYAJrNmUrG0HWaE2k6r7kpEaLSw2iw7t27R337Ukcqks8SeP/9920sk6QXH2kiPZ8X8xYJ2kcZacPUNZrgGc2e6H8qFooPUFBgzP8WnhQwHDOa+MY10XLLLRepRLXMM6dlxx13NEPFQEeMGEEmK2WefPBMnk0eyAt5YoJfynhLOKrrqR5RpaTqRlP65treSOnK8hC9pk6d2mngwIEdlllmGQuXgdyqTaaZNm2aRZHhvG8mza655prRRRddFK2+Oq3y5UnP8MzTU/OG/j6i9G79p7l9irZLJnLmqoRORjKMuCX0XF/4mi5kNBVlBd1LdalTLaR7u9qQefSe4QdMcX1S/xmSkDu9smwmdAMbZqCLCJrW0y4GrTJ2gpdgZDwNATrcshfRvck4wNfTK4PaMG7ift36KR1mDY4S1XGq+HBd7GMlUCf6Cejg4GWG6Ya4M/wx0kjZUq2k6+EohehcbVNQMX7iKYFw5jkBtSmbeagq9+KXwCZoBaB3hqoafWTU/+jco1s16ZXUedWYArfJOJmiV4Ygks4+5q/SR8ZQ/ld1GoM/0PmymYdqEr9uBoeJl8gsdsGLrKmbr659dPzRi8IAEF6EcJLzs/f2jKPnZBwvQyaZ2IZ7xF3SvYTK8FJVO/igml4A0kM4lyoaakO5wIvQ3UowxEsgDRqeeBEqDmFXK5mHk9RTyThuCq7TG4naEPhjqEysoF5SUxcrVPMLOOkF4C5cxkshEbhPvxl24vNz6KlfSpmw++s8N1LKGJubIzCPi1o/UoDjxPpkvCrXQ6r7BZz8RZTCbaTSUw+H+3SGm3ELoQTMWJUSOyMFwKQipFJ3xp2a/QJOygz34GVQGV4Ir4ThJwatbRsvpISxENgAQKVaPM2rxS+QJfKqpNx9PVptGDX8BRpFSDDeDPNYT35DRtk2WmD/2hktUSEEGge8uwLzcTPCtHzbj4fXZAlmG2C4zveBYQTTNkyPVP99P/DzQ6G1KeW9SKuRGODMg6EMF4HB+C7KeqYW09LC4E3qXpTtAGdNO4TDBCVkBeECcObS/OXAYROc0MBISgTGMBLWyqLcZ/Q4QjIBCW0qlFYVgl4sYXoMSjlnOL3GFN2UglQ2AEU8sJJRSEYT6nzGRnO9RY9CXt5dCFbw6PxEAALhAAOUKEkJAQBtSoD66hyd7yUs4QOFlgu0VYXScCHoRULGU0ozvxltJo6CuTCZyhFBIDGUp+xbVucyuAPmE5q4FXi066iU79AaAMx0YcBkmO2CoDJFnEag6Sn7aIflHJoLsRiud6G034JZmTXGK8W9wDg0mDgPpsNkgljAoLD+OocOQfZjAQiHiiDXuNtxjQ+ZHuY3L+8hc3w7FAruxl0U1kFADLOpltN+hRAYRAkYFQoYr47AsCLcGTMFTCBKGyKMFglBGeJ6AKPQVnw5WgzjGfvIgH1qD1R/SBGAa32o7aGbSZiu61uUv5CUj3JCgaFmJQIuy60DQVCDeVfZYHoctRpq8lgJ5yHEhlhHs15SGUqYr23cDRqMG8G1UFWD6cwABVTfsADqpmg8jKedxhlv94KUtikpvzDO4QKhPEAgWAjtnVgDVUra+gH1Y5aAwGpm6xYU9FhWs4VR94vroaatSnEZVsUUfHQJTKfiz1BlBAHzXevdv7u2N1TTKxENzfSHM2KGPnBGJtBHR/stHZo0m3bq1KlAA7W23Uq8HHHrQBgIgLZbGilo8MVS6Mtjwl0iDKVcXzPVzAQ9hHNhnvt7Wuid+TAd5gNaYnA7MB8/7+6moYxnmAcLXl599dXWC/bJJ5+Qx/hoi8lvBDPdXX3SsWPHGT169Jg6aNCgyaNHj35r++23f/Ob3/zmfyQ8LIUh4FgPbsqFUVOGamKIXg4GegMLoaMzH6bT9DVUD2RwDK4o1Hzz8y1h/P333x8dffTR0SOPPGIa3dqEhWy00Ua2OOwGG2zAsl+FAQMGLO7Zs+ciHUssQ6/0vt4X90STHbMimBdL+UF5QiHOuVZBVFqRKjJHNw21n7geBsNoNJ82R293RCAUuAio2cxfuHBh9L3vfc/Wmi2/mkHbUa9evayfDGGwwt96660HQyk70AYyCMOxAvoMmGfJmntvK6UQJ6KibKlqFWWZFAsAZlK5QrNhsjX66ob0KCIAhIFQiIY8vKyL+Wj5aaedVttiAu2DYOZiWcWClVdeee6ee+4588ADD3x/mWWWwRJozKYVHuug/DCrEDsQBFaRK4hcZrkAlFJTJeqhgGU2Foyn/4OUQphuVgpm1374X1UAe+yxR3TJJZfE/z6TBDMBVoHboSywGWgSxmvbbLPNKyeddNKkYcOG4a4o0BGEu6eyFpEQAhDw/6xgMUhgigLLWx4inCvcIbwkMFiSWQg1LdMkjfeMNwNkvLmIbCA0IzZefPFFywvjclhFYPfddy+stdZadk4z4VEU5QT1Ciad3S6cLRwsMDxqnX79+g085JBDmKENXysrKSdwonjKBazWzGz+HQQEcJ7A5BumgLDqBQupMOitrAAYRBEuAFMb8hjZSES2IAajfSEmO4SL1zOo8J577insvffedm4N8AgKf4o1MFmOFRjPEX4uIIi1BSqrPe66667KgtBBhugwwoVhOl8WmLbF5KGzBCzgZaGqABiTze1qQx6j2gZrrPHlZP2M559/Plk7M48YqaOQVNflvUNKELgfemmxiD8LPxO2OfPMM1m5Hb4S4OC6S0kHmLXF1JvlhFWFLQRWAz1duFngYwDugnIFoAI2L4MlkM8sdOlSbUWtcsi/Zz7yri8F034ghkK98ALrulWnN998s/Ctb31L1yfPc0HQHkV09Jxc0I2qJJ4mVv2PwCInTGti3hPBjtWbUqSdzL5hgRNm4HxVmCDwvYcrhScFlmhl6ZeSMuC6664LM5MLluRDmyZOnKj/+cyojPz71o68ezZh5ZVXsQWNIdaMrpUyU0usjBB7GFzHaLzHlfKlkmOF8fq/gVJmS9CwSQXWyKShHaQWjqr0JtannYdaL+EnkREhqM+WTkJQxuUzIYFhXOWI45MnT7Ymg5tvvjk66qij4yO1kr9fS6nyPRgfveKKQ20M6cYbb2x5rkZUHmfNojsioQ6qSXu9yodAEEE6H+Er5S2WYD2G+l8UgogC2esEDJDqJTDLiMqZN7pxYwtDBavAqPqOAPmbS4zPpgLGgmRPPfVUMwVQneTebPE08hKCseOKfuKzoMr3YxDjtttua9t+j0r0pz/9Kd5qorPPPhv+wCer4Ao01cN83BDb8BdlT3hppIMekuKKWK/yu/rPko98uoOVsLwsWETkwCWVsOuuzKUt2DKOkK6LJzTlu4LyyL9/iHARtnLEcNf0dXnPagJzZaFqbik7i5nJwRB8ivnFoois3MW0DualM8UDV88owMQl0Rpq0ohTYK5J/5EU4L8dGzVqVDI7ptwsBBrT/BhmDU2ZMqXC3MHmE1OdBgzA0iuTFMAGj9ZKxx9/vKVYVzli3hauKyTauQJyXho/A9i+kO/sqEo0A9Pc+/DDD0cK5ay2u9tuu8VHi8S4ft0wUlU+3qNqdDzvhcX1JX3bbiQ988wzNc0twyWqohb/s3evSEwOJb+q8cZ7SukHP/hBvFUkysXw3QMyBc4gRVWFgGbT7n799ddb4cpy8RMmsP56E2233XY2jDlLnA+FEyMaTYz13meffeJ/pcTEDBSoPiUo8qlce9a6666bvBvEcO5//vOf8b9mEOYgUEsmPGVuHcsm7imcohvfuMcee7C8KHPZ5p5wwgk8OeUHmfNZjjzmZgnIzp276Px8H1wZ6ee1DHn3LwXLTULZea4Q81/De6qATUJbJ/GKMoEKLXyDf0xkYYlW+Ap/4TNtcsXaMz/8YadAwcxX37532WWXnSxTZyKtVdLOO+881CIlBF9LuRzdfvvt8VahsNNOO+ma/JeuDU3PrR959yuP5557zipuvkKlEytSZu/tk3lCEr+8YCagIbC5TrsJdFjZm8CHvpdUXQFB0FzB7DqKdyoUTME+TmA69lOqZNFmTiMVNUJ7+H777adTK5OuTb4sgjV067a0rs1/8fqQZkQ+8q6rDpomoKwVPPbYYzqefkbeypp6Z4gWBSq2TKZ7UrsvF34t7KL/rFVPwyj1BQrqIukPTRbeZsQyCkzk5xs7F3388cd895NOCzopCAcWjxzJBJHaiAax2bPpDy+6Jz6ckvfy7QFDh65k+YW5enfLM3TNNdfoeFoA4fS0kHQdxIo/LE3B0qYsT0Hj50HCNjpldaUM92FkipXJXjDj27wvlR4jH2UwrW/fvjaqQMAdLejZs+diWh21XRPRXUjBSBTDF4Zee22SoiYGW7QvWnvttS1v1JxXXXVVOkZsP4X+t7/NZ82aiJpy3oR5hKDE25DofaM67WOZ4CethXgUlDnp+jQhULgooQuOcZmchBDe69+//zt6ID1E3IQbzlPM7y6pZiJU7dOnj03+YnodIx68vtEe6Pjjj1O4+7QtM06dgqYWaatNfz3//PPjs6Jok002gdFJ6J1D8IX+BRQWfsF4XLnzkFEbzDaynjahlPQA60u4+eab6TNmKtROwi+Fvwj3KUzFvDAzzK3qDNQ84qudPhmZQm2FFVZQxktdQ1tgzJgxNmE0O8mU1Q/0vimo7hAfzSf4ITCxFP7wTTZW8GGNFr6gyZoyzBCnj8Y6d3TPfNJBbJA2D9qL6L7kG0msMPCrnXfe+W+6wYMCs/j48IkJQijbqVOJaNLwsoJ0yy2/YYxpbdDLxro0EMynh82J5mm9awp8x6QS8f6iUABvCHxomIV8jhKIdwl2iDwJSxnYXFJhy1LHyy+/fKltttmm16hRo1ZUFERbB9HSrwQEwQOwiA8FHlyxd60ayb3ZegNO/P/+979nS30pL0I+M2sHH1devnDkkUcmFvjss88mSw9ArDSkcsvOdWy55Zbx0fLEe4t4f/gAP7CA+wU+dMP3YoiGRgrUCxinhQBKKsi5EolPpCLBCAqaY2mgYWwRoyzo6Kd+zgg7RmAwEsNaWHW8qoQrESPjFNKaX6aFFqLJgeYSKUb0+ONPWME5a9ZMa7dZtGixFaD48G7dlop69eptheqmm24S7brrrtF66+FRi62jfK2XwnfZZXmdIvFN6PTHp4ujP7ztqBKJDwgLv+59zIyswPfTSMbkTb6+zFxIG/6ibQrq3HFIZZmmixEEcSwTN2iC9REXLCjHpE3S7IgLfJ2e0zJhhMT0cppO+NYHjXUwkYKRRcUgeIGgaN+SW7PGQoWZ0dChQ0vacjiXwpdvh4RNEjSF0yxDJFeNdA+3Fo8mfaQFIysQAENeGPrCMEmmQ3K84kCwiszS8ziOIMKxR1gAE7Bp3cqOPaLjB+4gwIYKo15CKCxow0pUKmhNAE6El3/+858rdkZlKWA+jCTEpBuTuhOazvhUGA+oU9mYI71+GI42ZSBDVZkUC8LnHVgnhbaZX0DVG2FgEYzCQzhYBVbjnUANE4Z8qrkgxpwCVpmg0+Zf//pXdN1115UsyMDqQri0r33ta7Yo1Ze//OX4SH2kdwyZH4afaD/MZnAw3zsmYOGbdhbOa5sJKVhL1TGpNTNHNzX3pBRNR+PpeWP+AbUWhIEgsAqcOWNVcVE+Kg9r6jBjxowO//73v20wLwzUf2MergFQCcKV6J463aRnbsdHTxO3MyyR1THoq4CxNDfjqhpNyoMz3/0+Ph3XQuWL2N9HZ7+pfPJtFyzC6wGpylg1qktD9SCzCiFxUXoQ3Xb0RyMMhIAwfF4C7su7RxGeCQNAStsV6T2c8c58mInmw3wfd4rvh/kIgUUHWOSU+fuJ6xFqHpENNYsRemgiDG1TILtlsGQEbokCfIj+0yDIoCeE4WWGF+AIZImXHcqfMx2thYFe4LrPx7fTh4rrwef9R//5wDC1Ydd8K3iFupjv1KKXV0YSYQg2SEApZQJMxzqwBoRCSuFNmeGDB1wg7q4SKxFMMqSNJOXPGeSMh3EAd+OMR+thLj4fF+PNDqT4eyyCOW6c2yzNz1JDXjQWBoCRMJWwlmjKRhoog4S3/bUvHEZDuYF1IBCfz4DLwkoAwjVLieFUS55DhjjD0XSApgMYCONxIzAercffo+FMh4LhuBpreBNgPOdyjbf9NGQmZy0vVDMFwgC4KhOIwDAPn8nJ8A8EgFUArIZ9oUAoQyjUU0LRPbyDvFK+jTGiPKZTuOLjQ8bDYLQbzQcIAh8/U/egRRmN92m0znju2zCq9DItooBZAAuBkVTbWW6I8ZgMMoPpWAsCcPAfcByX5QJBoCC0kCyFGg/TPKqB8TATphJeAgTg4D8Tylm6hdCSa7gW4Rnjgfa3WOvzqNWEkKVAKGizLamgbYSCtmMtAIYDmO9AAH48dFWVhODaj+sAMBUhOBAKsOPKC1bC4oqElebjhVZjepbaTAhZCoTignENt3V6SIH285+UfXaO/uNvSvJe3G2Fr1mD/tPcziJELhRbwyLe5rhbTatqejVaYkIoR2JSKBzPn23Hx4zEsGTbSccTJsYMdUDJ/yXF7HJU8iLtmUIhVKL2xuRK1C4FEFgClE1rpVD7LW2PgmkXAggYnkK8P+X72SbNWoMzV/stLV5SLBfiYyXwa5YkpV6irUn84fnAIxwrcLXfF6Fif1IIx/Br8siZ64UssMYz3SuMdjzUtIJ4SQqi3Iu0GgVMBxYFxcy2eoO2CVOTVPs8DEUQLoxKAnAGe9RDNES4yZI4lmqfLY+jbW/ZNEEA/W9TYbSZAPSyKcYLMNOYrmNMkKBZg/jfK2JhXcArZaE1QJ5/Z5ozE+Z7xSysF1glTc9ijaKkLiAgKLeONhVEqwsgj/HaBzO9MuaVMJq/qQ3TjLGMtplWxDHO4Vzgrim8J5QwTeTaD3OtHUj7WduOVk1qxtR+SWmi8AoaAmJsFcJoU0H4C7QKxYxyjQ0Zj3bDdBjuTRFh00TYTuQCcHfEvULmOxnDBJiHRsNME4AQtgmFzRLeTOHtQFhIVhAtagWtRq0igJjxxnxto7W4GRgJ49F0xtfAaJurFYMmbOACgPkA98T1eWWAp84gF4AVuLrGheDNEC4AmqIBjXMGnU+XI8cRFGsTMZ6dsiKxCG03XBANF4AybYwX3MfThwAjvdkaJtN0TSspn1gmdQFw3BvlEFae7+f+5fINg1wIJggBIQBvG/IGOhOA8kGLqK9thzDYz3E+3YzQEGBSRjRaCA0TQMx4Y762YZi5GmWY4Xyu7TRHe9M0a98x6tiZD+Pd7ZjL0XHagrKMr5ZnF4IJQvcgBA1dkrsjBMF6RAy+hfneRA1osnarMIsQcE0Nt4ZqL1MTKZPOGAsnlTkiGrQYVwKDl9c+ujPpqGH0Bcv3o/mu9aG/D319JcZn/2cZkhJEDBdEWC6YNShP05UnmM83jb2Dxq2CpmtfctOtoSFCyL5E3aRMcQ9jlrZDrYe5MNl7x+g79i5LLCF0NzUzXveumGc9t15BhG7JO2vopmS9OlJ6zFi3boZu7eUDlmT30naLhFDxZaqRMsT1MMtcjv6zXDIFLAymOxKm01c8SPsZ6sI+1/rQz+cxviqzayU915lUThBePrg1TNMl3lcM/EMBlBVYg5cNLS4Xmv2CykiW+TCUMBJ3M1D/6ah3hJ31aL37eRjvBWxDmV6OlK9QGAgBJiIILx+sbBDcEuisZ406RkrYKo4CY0QRWIuF0KyXVUYS5msb9wHzbdiK0kHaxzgixg+RwnxcEcLB12fdTZswPkvKY1YQoVvC1VBPgNkIgcUqGCFHOkWXLrkhK3p4ivl6KEztrW2Yj7YzZohBXDDfxwy5y4H5obtpc8ZnSfl2poVuycsGLxfQfJjPgC3GDmERJgRdTrjabCHU9fJ6WDnmh6PnANoP89F8r1ThchJ3AyltdWL8KeNOGRrJOFRWVCFlnCnDIgEjqVljonv37m4NMNNdEpUzLAEhMHLOhy4iBBs5p+1mW0LNTIiZD9DgSkMXsYAs88PKVKtoPd8M5uuzN954Y/TSSy/ZXAIYD7MXLlyYzMRXfi2FwmwwN0GCKDAeVYJY3KtXr0VDhgxZMGrUqLmbb7757DXXXHP6oEGDEAIW4MMXEYjNIdO9cFsIDQuqOUStiREB82Gix/jE9zAfbYf5DOSF+T5uFLfjUQ7XwfeGMJ4Bv3zGlIU5WIiD2ZxoeAMJ5gE02qOkWbKS6csuu+x7EsZ/tt566ze32267t9Zdd13mv5oQBNyRFcxKixKvQrUKwH22ab5SohlnfrkR1K75DXE577zzjq13yndp2XaNbkVyIfCgBbKKuWuvvfbsjTbaaPr6668/ZbXVVnt7lVVWeXPAgAHMHzBL0CtawSwgBFxR1UxWZUqs/V7JgqlEM0Q2znymrqyohxH9EGo2jPksuHHUUUeZpteyalYjiMkeW265ZbTFFlvw/UWbCdqnT5/FEgANc1YmKGVyGuEpbuiNGD6PgOiJ87CcquVBRcbEzKeR3ZbRV4pbIdqB+TCeiRwIgegH5nO8xcxnftmPfvQjW5oG/90WxBwFvl7O/IQddtjBJoFAeueUJQgwl+iIKAitwAKYzuSWwH7Gl+K2qpYH1QQAE83vC3SU4F4ocGH+qnGKMHBHWEaLmE8B+otf/MIK0SVNREbMY2N+2oQJEwr77rsvnw92IeBm0HTcDquAsKj4a6Tah2VQiWPl3qrlQVkG6WYcc9fjhS4+Ho2H+cwnw/cT8VAmcA7n1s382267zTQ+8zHzdkV8/0DuiUXFF8ktLhg5ciRRDz6fyOgtvS4CmKSUaU3s8/DUy4NcK6gkABiZneJKQQvjmVmJ9mMNRDw0L3icr2fVxvy33nor2n777W2lr88IuTtapHJhvoTw8fHHH/+hUlwR2sMX7RECC4tbeaBtc0VKc60AJpeQLnbtx53gVihYYTSuxidi4I5Cn18X8/fcc0+bevoZYj7Eu4FOCn2XkuV2V1TUa3nRHnvsMWDKlCl4Axod4RU8Q3mt5h/ztIRyBSDiAroS3f3gYvrpvz1AoMDFKtzt1Mz8hx56KOrXr1/017/+FUHHez9TlAhBMP5IGL0vvfTSvnJRA4YPHz7gggsuIFDhE2LGH3ipNJc3JTtjSSE1KlxIkZvhenA7vow+rgchJK6nFubzwQhCypZT1UcZscQOs+xZ4YXy5bHHHrMac4PIXJFAEwQtqDRXEAXhhl5R2Dpp/Pjxb5988snTpHCErtZUobSy1onptn610j5KhwmbafsHSk8UWD75MeFtYaZQ04IfrB2x0koruf+sE2S4JYj4NErhlFNOsUWdPv3008KkSZNswQ+5jULXrl3tnGYAn+4CoDCmeeJR4XJhovB9gS+RrzJ69Og+N910Ezwt53GKpBOI+W3ZGyH8hgGrcbGK1L8EX8G97ALiIV188cWEb3kvUAF5jGwpooJqsLbOnNMDDzxgKd83OOusswqq6dp5dQAhEOsTlhL/Ez+Hy+fvIPARclx3D1kiQU1589VB135aOFcRRgtoPyvMXi08KbwjzBI+FSquO4SWcdvakce4RiIq9OzZq3DFFVfEOSwU7r333nirSKyDdN555xUUINj5NcBbTqmc0VD3uHClcKKAFYwSiBh7r7rqqpWtQAeRUHcxdoCwlsBadAcLfMED7a/5AxIV1vovgzyGtQ5YnvOMM86Ic1ooXH/99fFWmljE8Mc//rGuyctvArcCashUwMKPSBwkbCewYHb/yZMnM9qPArmUdMAqXeJpL2GowLKYrKvM0vmoDEvAh9pflvn1fZ4kn0mtDRYjPP300y2/vMoNN9xg23k0c+bMgiKbQrdu3XRt3juUWMFjAmXBccIElUEbifkr6jm+3lCpG9JOOllo72HICCsFbiX8WPiTcJvwomCLwwq52s8ansOGDcvLYAmav0isI/++ReSdXwqEoMLR8g6Tp02jL748UYBfffXVNM7p+tQzs2UBazHfKvzxZz/72QELFiwYI3YNF1KrL0KhP7LwUwdtdIO2qWQR/wPC0YoxPy2XQ4YMsbWoK1Hv3r2jESNWb2YjW/jOlaiWc8S1xYujXXfdLXr33XftO2avvML6TOWJlSRZjZFloFkIvWdP2GIELwC8scrroEGDej7++OPLysqW7dSpU0+xi/nTPsQyXQ4gkZjxyypTKysdrXQv4XcCy+U/I7wnzBFytb+4gF+KQyXYeOONC2eeeaa28zWyMvLvWR1590pDYaK5IXD//ffHb1Sdpk+fruuTZ2EFCxTWzjnnnHOm6F5PC9cKBDDfF1gOGdeeckOhJBCCj2qj0wXxYgXhMJJc7WdtUTpJKtEuu+wS3XnnndERRxwZ76mHeL/mUvVr77//AVtKjddimc5aKdN4CE86nnDCCZ322WcfeEUzhPPRB6Cx34dbpgRgFysDPoqZk7nILwxHM6SY/9WvfrVq8/GBBx5oL3jsscdmPzNSA7WE+U7V73HwwT+3/mPWKnriiSfivZWJNfAy1EGxPjyylgTBlm1QWpaPiQDEeBvXqW1OQuORHheF/bp+vhFNC1TvK9EBBxwQyQ/aok3nnHNuvHdJUGUhsD4dX46FWKC2FmJlryxJgDAWXrkVwEN4yahBE4BS8ySCMZ4NGM+J2B/Llo1Qyqct1hBo/0/afXSxCeHUU0+NDj30UDbLEtbB11mhiy/+S/SDH/zQtmun2rWfVRa/853vWEMfa8v9/e9/j+Sj46NOKeMtoeHDV7OPSWAJ4kHV7yqwmjBN6k6MqJg/f/6ijh07EpLSPkSTNH6KqIhmX1ZgpBOfURTUGxaGBbC3/Wwp7C+cKdwpvCqwnmay4i7fc9HFFbHOOuvYMvJOG2ywofbnF4LlkX/vLK666qr4KWn685//nHN+3nOKICx99dVX7VpvpqhEYrSua7o3Xy6ERwJrkE4XaLYhhP9fnb6v0q8rpYWBlgZ4XtRmNoA2MQ2AywFYBi2d7rM6MNaG7wBXIgoy/CN9rBBLUNbf7s87VSeat3feeef4X5r233//6Iorroj/VScxKPrLX1jpObJ17yoRLovzQ8ICRcYnAZ7BP/gIs5OZPgJKb+eZAHTALwIuBIefbARTMdFK9MILL1hh64ur8sksyoBGEyMX/INE5WjcuHH2UaFaie8rQ/QFVyJZd7zVRD//Oe1vRvAL3sI/hGCA+fH+hJ8mAAghQGwK7PcTE7AarVdWwuXiQ6K9f+DAgVa5cbr77rvjrcYS35+phRhP1ESVLev119+wNUp5v0qDvS6++OJ4q4koE2JyxjjvnJ8261+pK32TACA3CxCf4LAVb088kQa+yD6uhpvR+fbf6Rvf+IZ9txgKTbjWsK5eouZdC6U/lWWvU5Z8/VLGjFYKmanThMR4IkZSBBTyz2E8jnlrlBJAJRo5cqSl+Llf/epXJeEn97z1Vpo/ihR+Jr21BlXx+cZaiLWsayX8OuNKoXLX4f/DrzRBv//97+OtEnKGJ0IIqSYBsEot4y932mmn6MorrzRNzxKfiQoXWl0Yt/VgJfVXvmqjY445Jt6qTHmfOCxH5Nc/FOfvkKWzzjor3mqiepZNDqmqANBkYn4Wxb766qujc889t+T7XfS7MpospMDKbORx/VSiLCVEgclq6pUIV3jmmWfG/2ojZ3w2ynHKajuusLnfYqvKGYboUT2/6aabLGMMoMpSXiEb+sMuXagUNp7QVj7axhDGPKJ9irxny6pqRKsn5Ku6h4T7oZwICaVsLlUUADE260ETRkITJ04seRk+Gxiu5e/EF/QgLGHgQEaytA5hjZRPNPbxGUfyzMLfP/nJT6IVV1zRGNZE1a2K/Po3D4Lm5oQYLJylMWPGxFvNIDGUON86YmRyfPZ7O+EX+v8XMfZBhZOMgJilkGyBXAk2iQQSiAE6tZTC77qIGTo3v/ZZHennNR959y4Fn0jRO1vnS/bd6HDK1n6zn0gRryA+Jk3PIbx7ULv/opSBDfB2Df2n08s6ZvIswG7Mx9EU0xeI6aEzzjijxCeecMIJNtUnj/hmsUcKVJiaT9W1tpGE1vPxU8Lu7Lvxnc4sD+BLBTJeQr4tCyNNKBEAJwUHrWPCO9ahI444ongkJiKeww8/PP5XSryIt5dTWw0jpLan2oVIBQzfnzdQ+Ic/TDcmUr70789ozRJKGB4DqZn3cNK2kQnAd8TpYtV2Fyt0S9wNlQ55oOQiiDb+akyl/IAY5j14cNGvNo9gYHMtob7rxo/no1NRifbzfYRsvaDct5uhWJnhIW4ghPHUeR66ILtAFy4aPnw4cZhj0YQJE1wYRhRUv/3tb+N/5YlCEEJQFJItp3qYWb/Q5P8tn7hOb0h0IgwPiYHFfEwoh5zBznx4SJsGMCEgHPc2CMD+CMZ8XchUHFrbwAJJfeEHH3yQWINgrY8eqlUivh/vXZU0VGWq6s0kZ2weg8vtr43WWuvL1ghH00kY2VHrz37FmzpRBQqZDx8Zvmj8hMdKE37SOBRKzC7QNhfQfDl/3333RXLs94tqjnt17ySEpa3Ep/00llrG9JDoMiXP2ZbbbBBB2Ouf1goJJpIILgCYzs2ouRo/dQqLBRovY97bhT4e1D+RO14pn3S9XFpLSxqNOUxYXrDKKqtUHAuaJb6yx5gbiK+eEuaJWe0OjGdSRdM+CBfSaaedpuOJ9Rv8fbIkvkEegv5HeET4u8AX+XbWKesJrKORjJDzMoAbmwXoAJJibZyP77jjjo+VKZ92aaZz/vnnc27NxOfE77nnHttW2SIfO8622xvRvkNZFQ4woCPpkEMOif8ViQoeY4jKkPPRtF8ajubTwQxsvSGlKW9ipAPhkPRVhS2E/VTNJ8i9RaBPc1rXrl2rjgnNIzRLYZ1toz19+/bTw/M1cUlgxx13tDFBfKw0JLpVYY9Dtfv4SCnBExG88S9084Xzm4TThP8RvqbTwu5IU/7EAiQtmIp0kNInKmRmP/300zRj4nrMCnbYYQeOk5m6CM1iNJkyYdpz2WWXNqhAbjnRTELnCr18YYPaBRdcED3zzDPxvyJVGwEigjfu++EZEzMSHoq/iQXAb6VNpIP0VdrI6ClTpjCad6yA/fFhXnzIJO33j39WHJZejsJRyAyMzdPGtgSfbXetv+46PidfJNWCdbxJ88Ghhx4aH80neBLzBh5N0q67lTKngtHlNEHw5fP+Al8TKa1AaWfihvr168c0JL7cvLdwqnC9fHk4PJGCpi435HT33XdbyuVHH320MWJJAOb7wFxPIdqAVIvXOU3MV50gPppP8EIET/g2vQ9LZEjnKcIPBWYZmfvRdv4cAe1kZESXAw44gPE/zAFbX6Cbn7GEf5UG8AlcHHnyLWJt103UqJ98km/nF+k3v/lNm0dGMPiWW26x5/Opd72LbUOMX9X7JpDiWSNcJYIXAtrv36Xnc7gXC0cIOwtfEYgwmexefpbM5ZdfjmlQB2cKKoOzaGfdXzhj7ty5FCjPCe8LLbICtCwUgqr0BVV84pfOZ1pjEBUURheef/55e+7DDz+cYu6uu+5q5zj4PrEqYPHRfIIHIngBT/AQzwo3Cn8Q9hO+IYRD01PuJ2UKZEwJhQiVLwoRGj8+POmkk6YrAmLmNwVKGJZaJpTWRdSiqcgwtI/L+WYwBd5mm7VGRQ0qqNDvYnOTn332WRtMTPsW45u8t46Gxcsuu8y2IfbT/sNIu3IUv7vzzAteeMQqW6y0SAoPUzwTypPu2enggw9eevTo0f3GjBmzxq233rq1pHeAcIaAZJEwfg5/12wrcLrxxhtTWkYz+GqrDfcXE/I0uVYQ3XUsjBo1KhnpxrN4ZkjZuWyK2gpPPPFEfLQ88e6i0PdTTt4goP0/0iljhNUF+lryC98s6SQbqqgLGMfOtBo+hz5eOFr4q8AH7ycJDL1rVr0gS0QdzMeifIBwC7ilTTcdVVh6aVtGLEYek7MonstkvLFjxybDI6mL8AyvjzixCEfT/SP7DDuzJqsR7yzi3eEBvIAnzPij8+VIYZywoeCfQk9i/5BKCgOdxD4TglIKZPoWV5A5DdM+JmuzUAfNnDSEUyWkzCCo1ykd8guXGgmXRHeg/LSNy4EY4EUX46233mYDZ997b0o0b978eNAUPGv6NC7XrrPO2rb+BGDsEucxa4euybBNh8FXjPJg5S0nWm9xhXldrCGJDy4wYnpaDnA7tNaxfhCjBBi9xhI2rCHEWqO+klbJoh25DNMFSIrSGi6QG5YbXlH/Yb5/Ap1IicKaodecR8NeaXjVDKLCwzvyjWE6PMJKG6M0GOnAyGfO6dSpY7T88n1t6lP37gzw1luqwkfrJd80Zjs7lpXWTobWhO37tPCyGlctpOdSiQJUrGhmYBg27WX+HXpmyyMMhOJrB+UuW1NOAGYFAoNJbdi6LmZFLF8nCGSXqqF9uqYlC2olaqdoJG0yaCXdo3SUoPHeGQSD0WZaMKdNm2aj2hAEoyWynSocP+igg6zz3oma+f/93//VPK5HPECDw0AlWbJGgPEMQWfJGkYDsAA453Bu7pI1ZZmlGyAAaseM6mU5YrTdV8oyK9D+IdpPmOCrpqCqyfjH1iAmTzDQq+iCis0cMJFGv3KPxRIYzReO58Sqvvvd70YXXnhh2euypHeFgWgxroeGNrSbqZVMTWV2IgKgL5NOkHDRJparKWE+VEkAHAMwlRK8l26C34fp1JQBwmC5MoTDGA6bASK0qhBqISzhwQcftK5TOtidsAp6t9B6hFYr6Z1D5uN6fD1RRiHD9Nf0ygiBFbRYSYtywSZhaLvE9ThVZJJuxHEvkHEzuBsG+eB+KAf84/+4Il+4CSHgH9pMCHQh4qYYg3rNNddY03I4OhsroTzZZ599oiOPPLJmjXcKmI/rgfkMfPUVdXE9SBiwzcBS3FLV1bKgqjnRsxNXpJTFWmmTZTX0oUqxAMAwZQTDFCcvlBsqBFwOZQKFMIUnA3Ppbbv++uuj++67z8oBJx5JBMQIB5jOXDaPquolvWOW+RS6VEphNK6H9eLe0GksW8a60gim5vVDaxEA5wCPinA1aDuuh3AUATAw3hfv6z137twef/nLX7p+8MEHnaSZJgTMHV+N70UjHdQ4ddg0mOiGZmtSRrzh65mPgDsJI5aQcClEQNRYR4wYEY0fPz5S/N/ssZoh6X3zmI92E93g51l8CPdDxIPJwXxfG8ia7rVdVvuhmrQzFgKuiBl+tGcw85vRXYw1QQgIAFdEaGpCELAErMbKhIULF3ZgIC2x/HPPPWcRCbE54SQRDAxHw3EnTggLBgM0GCYDmhIYkUCkA/Nbg/RuznwYiTaHzCfkxN0ggLfFCzT/A6WzlfKBB66p6HqcahIApBtzLm4FhhLfUbuj8HUhIAAXApGRCyFxR4Ly1DblQnNJ7wTTymm+rxUK8wGaP0WvRGFMoUu8D/Orr4wVU13MUN5gIpYQLuTqQqAcQAAIA/eUFQKCQxDIoF0KIWA+jPdoJ2Q+bgamw3z8P7E+jW587AfN93i/ot8PqW5G6EGJEJTiaCkTEAKREEJAAKRZIWA1VlkTeC5yaBeCCBjvzIeRaHOW+TAdAZASAaH5hKN8HrFu5kPNEYAxT8gKgYIZIeCCEACFMpaBEIiOCFE5l2usXIhhkiBta4oZD8E09/cwkvidUJNoB+aj6RS6MB4XBPOtwBUS5gtVC90sNevFs0LQQ9FuE4L+025E7w+CAAiFghkhcA71CVySW4OVDUKbCUJ5cyaRwjjXelwOTQcwFuZT4MLsycraZF1mH23Qf2O+/iduR6ib+VCzX1gPzwqBvk60HJeD1lMvwA0BhMC6o/QK+QosCM2jpMQtAUhpw0nPhkEh3NcT5eByaDrAn+Na0HyYj+sBxP3sY5kBPgjKN8VaxHyoRS+qTDjT0GIYaUvdKDNESMsp7a8UQSAAswTtQwgIKbQGBIEQQotI8qZrmpVPPSdkijPdNR7A+ETr9Ri+CQPzXfPf0773tY+mBZqVafuhXPA4v0XMh5r1YllSxsyfK4WBMJOVQeiAhtEU0LggmM+yvmyzjzLDrYGygeu8fMgKwvNZa36dIc70kPHu52G++/qwG5HuObQdIQD/iBvncX7ySUOl3LNF1BABQMog94JpNFvASDQbDYfJLghck0GZpyKHEEJrKCeIEquIyf9nNTBkejnGu6/HpaDdtF7iYhxYAhEQwuFcdznO/Owzm0UNEwAUCwGYO9F/swYhKwjAEjhuCex3a+BcygcvqPMEUYnKMR63gZ+Hma71MNg0X0AApFnGE+UgNO4FWuRystRQAUCBEEwQ+k8BTX8ogqA+gLbTy0ZUBPNdAC4EjnOeC8ItwoQqIAQom3dnijMeuMY74/HfaL0z3wUAiHpocOK4fcpWeQ4/7sz9G8p8qOECcAoEAcPQYm/Mg6kwmM+WU1i7ZSAUtvOEkA1bXQhZCjU/q/Uh8wHMxv0Q9fAfq+Ac+5izUiynIQVtJWo1AUCxECBnmpcPaDWMdfeE6wEw3rfdHXGOR0rujsSPdGSk+5qGCjAfxnmE4/4eBjsQhG+bmxEQVKjxJszWYrxTqwrAKRaEwwQhYBF0d+Ke+CofvW4wmwiKCQzOfD6PS3gblgd+r5BSAtA1jHFxC8CPMzrZfTruhZQZKzAdYSE0Z7zdS/tblflQ9iValfSyzjhA2IowaOJGGDAXLQdoPEKxlabifdnCOI9CF2RWAHNhsrYRBmCb/UxGMTejbb+uzRjv1KYCcNKL+3NhpAkDaD8MNutwiBkIx/fTucN5ufmGcaJECPrPwE9jcgDbrzRkequ7mnK0RAQQUszMEM5g13RjerAfGGm/bWt/yDzXYEbrOZMNvl8gNcT7lhglL9MeKMNg3072xccTxmfJBREwNWF0DGiJMz2k3BdpT5QRSr3UrpidR+1eAO2Z3CJjWhK8TJSrvStae6YvjKAC5XjAvO3c4xkDMZKiluwrR7q+RKkzip63Xfb4F0ZSnmoWyueVAmXNS5NtzoPyUo5DxVObrsu5d0LB+Qnp/DxFtX063Y+R2nZ8vik4lJf6uXEabidpcO//SioRxOeZ0It4My91JDVCKQfa5NXwbGrnODg3uNaPkSYKHx+riXSJKaauCRXWapPxMZsfFu9LapwiUquNZlI7168VSB1QKo3P+6+gmoXyWSTJ3d8vTEOklFmCp+mcbWb9sG1tVOE2x8ogMYgAfm/In1krhQrqSpsofADauPJAgyPtYtltG70db9s99N/v7c90QJbG53wuqR6htHuSYP19wtSgY4m3juGKDZLG2Bh0RVSDn+vXh8bgqT/P8wF5WolCBQSuoK70ofJbg2+cAvqXqsHPdXiDsd/bSg7tyxoGZOnnyShqEUi7pVqUPlZ09/KusHh35oSy7f10Sap9dA/RL+edo546GHpg1yv17iU3AjcAUvKSMgKdb2kl0v1ChQOujK6krrAor3U1xakruXVDxbBuKR2nP9C6qbRt3Vaexsf9ejMM/feSg5LClthQ+rk0iqoCaW+ELOLNMA29LiFOKpwRQg/uiuyKTkc0EyCSVMd8G+X3oRp+DcqfGIH25RmAw/MEse15roVCRXPlI3UkhiAkRqCUDnKU2ftkSW34h/bTac72PLYzqRlIfA1wgzLD0DlmFKT673nwPHk+LdU5/v8zQfUIZYmRmO/5DFNTMh1zxXOFN0gQSUe/tt2rm4ILNiojhM6xkRk6z9IYXJOUAjrHDEDblZQ/yVsGTuF2OQqViO0QofKBlDEA5dMNwRXaFdyNwIbn6BzSPPh5XnqEpUYqjBKspFAa5g2yVMf8f7ulWgSyREgM97yFaUrxxWAPRYB7eFf6EmXX/nAoEqlvA1d8V/7kfkK9im9hT847NIcSZYJsT3EfqGoQQmgMbhCm5DFc8RlO5UOqkuFVIbTfS4zwfl4K8azPpEG0RDitQmJmqDgOUzYdc+VDGT20MW8tBpvS65xQwQHTSVB+H4lq0D4/15U+VHwPnbKK70ofKnwIKJtWovCcWhQkpVRxmoUbRGgUoUHklhDih40l1LYbAwsxzNE+thlRG+43o9AxjMjvwf0sdBLywiZHuzOGWgTV6iRmZhXHlEz7kwqtUrx+VvHNi2u/KXsMRv1mt135s17f71Wi9PFzs0rvKUTq21C47ZS3r7mUpzjhvkTJ4tSVzxRR7+PNonlG4UpcrnTACBjpTJra1n057gaUGIT2E5KFdYkwP5D3dyxxaqSQ6iYxx59P6jCl0zFTfG0Th1vLjbY9Zgd4+B76Hw55D4fA5ym/e3w3pqynd2/v+QjzBWVTI+Uj9b8tSe+fVST/H6aOUBHdIEKjcG/uylzOGEAyDUCvz8xSNxAboa6U0MnqEtpODELbZpRCmC94aOmSoCUiPDEkVCZH0qqjbbw+SmqKH8O9vSm5zmO1NZ+MExqAlwKu+O7xgXt8e4ZgBhfD8hCnkOcrIT0r9b89k3iSVapE4eI0NAiHhTKClxAosJcQbhCu7GYIYgkGwCxf0nB+DOdgOF66uEFQfwjDJc+X5U37LW1LalOh6uWzCgY81vc296Riq9Qrsq74KDzKHs46C5XfPT+K7zG+Kb6uDTvHskoPIE8/UwpfK+n9QwXzbVfA0ChMSXV61iAoHVDobMmA8icz9XQtCz74DD1KCqtoK7WKtVJamqz04TlKl6gxtImg9cKhkjkS5RfcQydeX0wg1HElR+F9yiUpy3tREnDMK75huIPyZ0OdUPEhz4eR7pFs/7eQeBYqWqKAopRBxAhDJguXxDLqAmYM2kbx3RiYrurTVkkpMTieLR3cwJaoMbSq4PXSfn9XOJBSfr1kOKvSQ55Q8UN4CRB6fld+D3myip/r7fU8//8FxST+u8KFKUA5swbhoZLXHcKSwUoEASMIYQYhWIVaj0tmtmpfWWPQPs9Pq1CrKYJezBXPURL2aJuQx5Xf4/pQ+X3SPfBSgfM83g9DnlD57XlxClmqZ/n/zxwtXLjQVvvka5KsZc6KoCwkz5KrrAjKaqC+WCVLcAMWrWSJVgevz8qiLGBJClhtlP2eso9VQvkICiuTLrXUUnz5hS+9F4TFffr0KQwYMGDR4MGDF+k4ShuGSl5vCEMkNwBWksgag4dKXEMzrRmD/ufWGbSvVYyh4UqhFwgVzz0xMM+P8utliPlRYq/EuocPlT9cdYLwh/Ao6/lD5XelJ4UsH7qu4e/YSEKpH330UVuIn9VYWbQZZWf5W5Sar96j2BiB3j++qs3JH+ypKacMZnGXLl0WyYAWdu/efYEM5lOl83v06DG3d+/enwwaNGjO6quvPnu99dabtfbaa8+U4czo2rVraAzAjEGw/ge9oxuDh18YA891g0CmDWVEQxVEL8D9HCijt/Gb8us/yms9t0pZiitUflf8lPILeP485Xev70bmz21Xis/6zY8//nh02223RXxNCKVHyVm/HyX39fs/QxQahCsn8FApWzIQJlnJILHMUqkyo3///jNXXnnlGZtuuumMXXfddcYaa6xhlWnOk04QUnFdtgLtz7Hn6n/DDKEhyqKM+n1ITSm1DwXNVnjx+h72uNdn0adQ+UEl5c96fscSVX7Ck3vvvTe66aaboieffDIJU1B0QpPPE8Hmbt26FVjdfvnllydMsm+7rbjiiotXXXXVRX379l0oLNA5nyq0mi/vP1ch2ByVFHNUesxSyYHS+2JbgK+U8H1hD5U8TKLyjDFZyaB9HiK5MZCXFhtDi5UmNgBH1vujvNbaI6DU7vlReJQ/ZQC6hmOUEBhLu1V+vqhy1113Rddee619AoGF5AlbPg/KTt2AT/2MGjUq+upXv2qL3EvJ7XMOLIDP53+oU/hXDCQrV0Lz0DFgBAqLF/eSAYXGw4eVZ5TejABIjGYUuqWFSfpvYZL+W4ik1CvPoSG0uFRokfIoU6Eyejs8yuqhD8pPEybNmSi4Kz1L/YVG4KGPt/hgOO1C+QlX8Ox8KJGvlmEAfAfk805UkGEvys7HKzEAxfqRKsWRQpnoy1/+crTmmmvad06+9KUvWYkQi6OSMeDVvZ8BY/CKc2IIAdjHMZidhEhCWCqAFhtCs5QoVn6I1EIfZcLCH21T8cWL03bv3t+9va916UbgsT/nYQAoP8bjyg/aVPnx6Hwt9B//+Ef0wAMP2KdCqJh+QZUJI+nZsyefSSlgGHxTfsMNNyzIUAiXFum4G4PXFzCGsFRwQ/B1SD+UmD+SDs1UyvKYVioISSuSwP2SUkH7m2UIdSuTMhMqJAaAktr4faXe6oM397g/VH5W3PUSwA0g8f7cQ9eHyh8aQKsp/yOPPBJddNFFpvxvvvmmtcR8QS0mV0j7yq0MZPHgwYMXjxgxYuHIkSMXjB49+tP11ltvnirKPlrVwyM3hHBhXi8VCJE41/sXsuERQE/qMoa6lEoPdYUEKKiFP9qPAeDFMQAf14Pyo+yu/G4I7PfKbzb2zwt9Gq78fACKj/LxeUpabMp9besLagglxiC4olqpILF+2qtXr/kKp+YOHz58joxi9jbbbDNTRmJrs+scwLLgZgzaR+UZY6EEoVSwFiSleC3uyb15Tl2lQs3KlTGAJP7Xw2ycj7at8qv/Fv5oX+j9vQRwA0jCn/h69/7ck/tjBA1VfuL4s88+m6/w2/dew+/4fUFtQqacATw88oqzN6fOVh1kluoeHw0bNuyjDTbYYPrYsWOnq6L+ofZjDJQK1oIUn09YZUO3lTbLEGpSsjIGQNwetv54+MPHjM0AdJ4bAP85BvIqv+79vQRoiAGg+Keffnp05ZVX2icB22dsz2vmySp8/fRxWANonfFeX+oynwHyFyENSwU3BK80h/UEKw30ntNlGNNXXHHFD7/yla/MGD9+/MzNN9+cinUyME/blC5eT+AZNRlCVUWrZAB6AEMeUOrEAAQU3r+4EZYAnONt/2XDH0hps4mhAoQ5Z555poU6S0bxW/QKNROsouWG4Q1DhqwQbbrppvb599VXX92O0VH30UcfWZ8FTuD555+3Jl0q+5JbfJclQqagMdwQUF43BEqFEkPI4KPOnTvPXGGFFWYrlPpk6623nrvjjjt+qko5iw1wP2DP0P+KL1tRWnUYgMf/rvhuBG4AXgHOi/+5d4vDH3plTzzxRGu/R/itT83OaitRUc6dOnWOBgzoH2200UbR7rvvHkk57DP/ITH2iMYAHIY8a/TWW29ZMzD7+IAuRtMGRuIPcK8dGgJenRKB2D9rCOEnhKg0W4VZsGbU5ZZb7lMZxYJ11lln4ZgxYxarxODePKMsVZSkGOEemlYglDb51I9SH+qMknvsj/LXYgAof1gCNMsAGHrwv//7v9G5555rrTqtS+1N6atRQaFSp6h///4qHbaM9ttvPzMMOrucaBB4+umn7av966+/fry32HCAI2EcE0bxr3/9y7783wotZ24IrqhuCIRHXiKUMwQ3Bm89ckPgOguNgOqAi3fZZRdKg7KGUFayUnBT/hiUApQAcBBlthJAN7YSQMdc+d0AMAo3AEIgjIYKMPfAmPy+zTIARk/++te/jv75z3/aQLPG02dN4atRwdrx+bz53nvvHY0bNy6Sx4yPFY2BUoBOsNVWWy3eW0qElgwPef3116O77747uv32260EaWHnYZ4hAC8R8kIjN4I8Q6AE4ZpPjz322AXSE+7FfX25yRLKlXZsAMA9tjeDYgBhJZgPgvLxT5SfTyBiACBrAMwNLjEASGnNxLicE044wQTW+CEKnzfFzyNKh87RiBGrRQccsH80YcIeKWMgLKLe8LWvfc1Kh1oIOTBshOvuu+8+M4zHHnusOXUxFLScIWQryx4O8UnLlCGofjRbpd4nP/3pT+cNGTLEhlpIzdwQcusH5YzAFFWpGYAuJASyViBt0wfAOB9KAA+B/PufbgAYSF4luG4DgMl/+9vfopNOOil66aWX4r0tpfag8LlOKUOtlc9iqLT66iOiQw89NNptt90YEGdHCHcIfRgrxLih5hD3oLTmPnfccYcZBoZSA2UNIQyNQkNA4VF8DMAMYfPNN58u5f9whx12mNWjRw8vEWg14nofZmGrbihNUQmXdZEpqWAGIDAUwie/oNjeCmQGoP39tN9DIfaHBuDNoNwnqQNASisSY3b+/Oc/R2eccUb0xhtvxHubTzQjDho0SEX/LKtLtO1gt1oUvh5qlHEUpPxLR1ttNSY6+uijo5EjRyIcOzJp0qTolVde0bGtrAWqpYQMH3744ejmm2+ObrzxRpsEVIbyDMFbjVBsFJzK8IejRo2avueee04bO3bstIEDB4YlAoaCwRAWcR2lAffhniVhUYqbUmb+u7e2eoAu8KEQKLZ1hAlJCRCD/14PIFSizpDXD6DbVTYAWiyo7P7+97+3illLaY011oi+973vRc8++6yYf5MNb24barTil6PGGAQjRY866kjjVffu+K9iXYF5ENtvv32yrxEkfbIJRPfcc4/V7d599934SEKhIVgFV5iv0mqe6jNzdt5551mjR4+e0bdvX6sfSKWm6Z4eGrEPQ8BYMATGGiUVZYF7psKirBGYASjNhkEoNQaAl0fhAd+hd0PAACgFsi1BoQEAswLSPPr73/8e/eY3vzEGtZS++c1vRr/61a9MeIcc8gsb64+BtT61lfJnqeXG0KNHdzMCVShtODXEfAhCmi222KLmekKtxIhchmyTZsiZaJ5bSr/wiCOOoNlzvkqlsKLsYREGYJB6fSCdxRAYeJeERQKlCUaAEqRai0wxIV0IFx3sD1uEUGg3BmsZCgBn2JeEP3pAVvlNQtqfK6kbbrghWm+99aLvfve7LTIAQp6f/exnVndg2DO9qfvvv795nNY3AHdeS4pa/vw5cz6JLrjgwugnP/mJxfQQ843HjBljMmpkS5x0y0pn+ixyyPWkg5S+4/jx4zttsMEGnbXt+oie+QxFdA8dNOi+iS5qO2mRVJpyxiGFO8wAdLKfSBwPUGp7qGAP1X9T/DhlH/AKMHUIHugPtftCSlP08ssvG4N33HFHa69uLjHm/eCDD7bWDeoQI0aMsGHQGMCjjz7WyvH/klb+LLUsP9TF/vnP66IDDzzQ6gWSpRmCKpxWmlLpbQQhEzo2K0wvNb1ZYYUVOmy22Wauk+hUYgjKmzfXuyGgk2YESq1ZXjAjUJrSx1jPjZKNmDjBH+bLIBISJdYn+IJYvtaPhz6c44ZT0QDwKAcddFD0la98xYYv6z7xkfoIT7/PPvuY1zrttNNscgf3euWVly3WfPbZ55p979qo9ZXfxwZlWFgDNT9vKPptt91uYRFDLCAm1DCJhlK1EUTfwv3331/RQfHOMoAOiv1TeimEJQJwR+y6SSMORsI5Njxf8BEPrpcJmRHooCkriMkWwtX/pDQQsCoPixyJ9xf8XO6ZGICQoquuusoqq3hs4s3mEm3Zp556anTWWWdZ178TnTm//e3J0d1339MGJUBjaZVVVjEPTOhBWMi4H1qyGByH4yB0oMRkGPiECROsGbMyNT+PXiIwBss7w1ZaaSVTzEb0ztPJRjhUibp27dphp512onUKPXK9ckNI9FJAF90hA9dNC4eUZ87FqVPfTXQ93i6S/lhlWErTVeghLCcMFlbT/g2EMdreVfiJcJxwtnCVcJfwlPCaMEX4SJgjzBcWCvbtK+j9998v0H3N41qCwYMHF6644oqCSpCCwqn47kWSByuocl0YMGCgzqX235rIz1+9kGAK2267beHRRx+N36J2+vTTTwtXX311gVlcefcuIi/vtUPhSOHaa6813kIyyMJNN92U/G8OzZ8/v6DKru6fl98mjBw5siBHgBotivUJvfpY+FB4V3hVeFK4U7e9XOmZSn+tdH+luyjdUlhfGCYM0r4+ShnuQ+lAyWCFgP3EZFYhoSSWIphxAG27pw+9vllYDLfU8Hqj888/30Y2SnnjPfUTdaKjjjrK2q5pspNRRcOGDYuPimMKe6gTXHjhhbV2zLSAkFHLidGf8IaecNro6yV48u1vf9vWLaIljLCplFqW18mT31Vl+YKkAkunGnUEBtk1lyjNCIMrEe92yCGHRL179w51iZQoxXUt0UvJH72kPuppqJumn9qHensJkOinFw9GwQn+1x5aAX6cNLkuhsWTVKiI2ynaQ+Ili7evTmuttZb1PjJkgtiUtXvYFwqd1p+HHnooeuqpp9u4I6x5xEC24447Ltprr73iPc0nxgVRBzr88MOtkaCRJH2InnjiSRsKAV+RGXUDDI9j9RLXML+jWkvTJptsYs4uoERZYh0N9TBRduUv2Y4R6qfdI9brhDihhOKT0jFT002ygLL/IxXT1uxJfBsSQ3vppkdY1ZhINn7xi1+YADbccMN4bzHupxIcEp1gDOr6rEyVHDp0aKSQoGZHUI2oQGNQdHqVUstKA/hNp5l3NKqiamODqK/US/Qc0x9UyVHh3H784x+bw8tQqGdZmEFIp9wwEuV3fYYyOm0GlWsEGfKHJIAy+xKisvvTn/402nXXXVNhCf9ptmQkI2FRtUqxYlHrpDnllFOScS1OCAPvFxJDf2nSW9jYob6tRggaxW0kEaaAUkqJqG6iksyQ6unT6ZcyBbDOtHodDoZDi1O1kQDjx4+v1UGEOpinl4as4mepoVJ4++23raeWFgXvnOKFGGF48cUX21RHlLpaxxUtP7RJb7nllvGeNNFaEhb7lCh4q9avCzSOGI5MXaCRRItLI4aaZAn+cl/ANrT88svXPaUTJ8jw90pEC9TEiRMbHtZVooYZAR0frFhG2y80duxYm97IolUwjGl/tVSMKQZvvfVWG9tejjB4F4YTE+crdLw0mCo6lpoIr3jEEUdE11xzTbynZcSCvjSvlnrnlucVYqINSu98pxTLyqASUQf45S9/WbEugFwPO+wwM4S2pBYbAbEdLTIoPS0IVGgY73/ddddZ6EPpsN1225kXqESMS6G0+NOf/lQS/mSpWOqlCc/Rlt6jEUR4QZhIw0Fz295pw6d0pQSmdGktWry4kCrBMYBajYAQlYo7dbtyhEzhAzPg8uTbmtQiI8AAGPC27777WnMfFR5KAm/uozkT4VBMVyLmwLLi2/e///14T2XCYPCkTjCNeyyzDEOZ2ooaIyhKL5pJmdHFsGWaI6nbhO8XEoqH8TBGH6XBa+I9PV5PU+OUqVevnjYBxxWU8DOn4ppLjONiCmwlwmHSWtboelIt1Own4oH22GMPm+zCgCsUnondziQESelQbSIMY/yJjTPNYRUJYWSHRBNyrbzySm3MxMYpGd6ShoD/+Z//MYPAqdA4QAsbq0jgWBgTRS8xrTO0smE8+coPNS5vyJQ1SJmvHBoByy5WI3q+f/SjH1WcgonsMBKesSSoWRpD3EkxTucUXd9UeEOGsJ95rBhCJUKo1CUQcj2EMLKjTSkJNthggzKtI61JjVO2kKjjUBGlY4n+D1bTwNHU1iLT2DzREocR9uvHqPkomRBTzQhoqNhzzz0rVtYp1Sn9mtNZGBMxmQEK/weoSBWNQFZfcsMZM2YU9tprr8Jmm21WuO+++wpSZD9mREcWJQCrvFUivB31BgyhXsJj0GMZKgSCovK96qrDEm/VdtTWzytH5KPxecHpEKr5fIIXXnjBVqeoVOri+QnXMOByRB2OSIJRxHVSqJNQ+D+EketxbCQlRBd06gD/45OTNMZiVXwX//a3v12sSs7iww8/fHGnTp3C44U5c+YU9OKF559/nv9liVWLmWI3fPjweE99BPM23njj1PBrFJ+hGTC07UsDyBVwSRhE6z0XRR81ahMb8cs2JRTOJxy0mCXqOcxdrtQcyr1oHaM1sA6n5boG+Ta9bp7mItDjUL+N+J8y5eCgXwS4Ec0Ci1QRWiTLXbT22mvb/xj2oHnz5i3ee++9CzRvxpQ8KCQ6WVghrtLSHrUQFUKYHZYGzCKjnjJy5Ib1MLYVyJWyNfPQ+s+AhyutNDT64Q/3trgdoimWMVv545SKYRxNteecc068p5QwAIZ4HHPMMc0xANfJRC8FnzoJbGI90L1LPgCY0XGj0AhsRCNEqv/hQ7jZQhnBAr0AD2HicvIwjqtesPiqq67yzIUPSh5GGHP99de3JP5LSM8370QrSdhLTCnz85//3ITXPqiRytrIe1UnKue0/DEFEsVl0CJxfrkSnNZClJuFj5t0rZSYS0JLUC1N2ugjSQDXMVd+00eB5jSDdIOUr2ACNwZbaUJw/YYsdSMIdyYP4WKlKDzrt/hDmK/J2vBMXrZ9KvYWKkRauKjYkOzX+z2NGDD3xz/+0SqvjSJaiVhVLeyDwENtu+22NuLUK3Lth0Ilbg7ajrp2XSqaMGF3a60ivKTJlnb+bbbZxgwiS7TWUQrTSFLU21LyQYP0a5QrScoQN0zppuAGgA6ii+ilIdZNkDhq7eML/WFolBiDvU38JznAydrmIqwIa3Llt09skjoU/88/4IAD5otJ/sCsIRT08gVWj9hll10aHqbQjEgrBaManTA4BukdeeQR7dAQ2j9hAOPG7SL+HWlhECWtl+DZMVsQpQNjfejrKUdcx3AalnbJM6I8QhFJYuQZgCm/dCrRR4f28e0Cc9TosVIrDZS6XiaUzY09TCdbKSBwcWhpPIChg+CT2bNnf8JqX1OmTOEY5+UaAp1gFKutQcqjtVTQyxz2SNKRI+OMTjrpxGTlhC+oOsFH5HXKKb8zB0OIQzP2ZpttltuOTyvg6NGjK84P4DrWG6JUQV61UGwAthnDDSDr/dFJBjElesk+XQ4wBNNJ9Fn/3RD8nkaJEWQOUmxwkZUCOsYDw4d9rMhn9rHHHvvxgw8+mDxYMMsTEkPYaqutCmeccYaVBvrfarTOOutYsY3AfJguxS/t1Oedd2603nrrNrwU+rxR7969o0MP/UX0u9/9zjoxGS/E2CY67GgmDQkeM82TYTL0X5QjHBTLM7JkSzMo0UchVQJIlhiA6aN0lJ44h+ljfJywPaWPgt1Tx/P1URf4TDKmnzFpeVm97ABhZWFt/R+tdMe5c+fudfLJJx8qpfudLrtIuE64T6BzgAEsTDv6aMiQIXNefPFFn2rJFLlkumVr0dSpUws33HBDQTFqvKdIElRh9913Lyy9dHe9PAz4Ag4Ugg/sSeFtyibEdFimVX78Md/XTtPMmTMLtATGipQLms9VEtt0zHoJPRGhLwsE9Icpu8yzZAovU3mfFu4RrhXOF04Sfi58X9hO2ERYUxgq9BN6CUy+t5VQhJQ3LHGNOoHSwYxBL8lFPqufWfw9n3766d777LPPco8//rgvvUjQTUobWrIQr7zw0n/961+7jh8/3qdjcl+ep9u2vkumqZaJ62FTLJ6NyT5MxGd4txgTH/lvpYJ5f4a7MHkJfkne9iEPRozSKpQlZvgR1vDRj3JEPYwlNBk1UC/p+aEx4b0JYbBMj0bw9uHCW74eKeA/X73k22b2kT/9t9JA25QgCDx3PdIU6QJqxlgLBtBNisICvH3nzJmzwsSJE1fv3Lkz7ZtbCbsJPxZ+LfxJoFZ0m/CoKj4v/vSnP31bIdM0XT9LmCt8Ktjke0j3bHWaNGlS4ZZbbrFe7pBUhykcc8wxhSFDVhSjSz3j5x9RoVu3pQtbbbW1LVggORlf3nvvvcKNN95YePfdd+1/SHj/gw46yK6thG9/+9sFVZTjq+qjWDV8Uj368okwU0CP3hZeFB4RbhUuFf4oHCMcIIzXLVgQYkNhuPAlgRXTWZCL5VeYh5yaTuyU65E5WQnHbJK9lKmLPHpXeQhKA4YO4u1Z74PlF71EcPRZe+21e0v5eiqu5FxKEV+Wxed8Wl1EFtnqJYLyb9MuqSgzUjFs3WD5Pzp1/va3v9t4p6IcWz1LS5BYSKu7VXIPOuhAG2ZCvYlZfnSCeU98lihV8f4MiSlH9CAzDJ455c0hySk0Jq8DWPwvEN/j1ZmMwJct+b4xJUAIX4N0lo7bZ161zbUVF+OFykpcNzFl/fWvf93xN7/5DeGMr/HCmAQGkbAuqS/OCywsEi1/00039dlwww05zggrDMfXgeE+bW4IED2ZzFajb4FJ+qExMA+C5j2WgGei/oIF1KU+L8ZQNGwqttts8037SAeVWZqRCXkYAMlcYWbzZTuvCBkJkxgKXY5ojGBuM5XpWodWZ6mCASAIa5CRmszWaQwPQNmBh0GEQIDvFmAAVGI43wxA8EoxdZjcMKiSEXSQAXSQAaCsKC4cwpt7/QBD8BLBDGHw4MF9L7zwwr5bb701/8st0x6WCDxfeWu7Zhs6fehcoymQnk8fDgBhKAz4uvTSS6Pbb79DJcXbQW/0Z8kois6uZ89eKv3WsTb/ceO+kyxOwDBoWnTo22QEb7bjilWimQvMUO1yRFs/w9//8Ic/pJa+qZfqNACvB3hdIFUCCB/rXK4p+S6BULZFqKJk3RAUTnScPHkyYZGXCIkhSJl6DR06tM8PfvCD5Q488MC+8gz+sQ5fqTo0BEoRruc+YIkYghOKwOoHCJFVGsLSAe/IDDkq0qxmx3nFObXwsb0ZRFG2fHiDkm6dddaOxo7dQaHJWHs3WIuBE/L5+zK8JEsskcPKgPT6cn4eofybb765LZ1P02lLSHriyg9Q1tAALARS3vHseQZASiWY0MhKAP1HQEmzqPZVNQCoqjR1Q1NSwVqMVOnpMm/evC5Skm7yot379euXlAh6UPjtYuoH/s2CvNAoW0ewvOgeba5hCJwWEea/UjoQOoRTPFXBsmmi9EEwVom50+++O8WGC6seF58FtUXWm2TZpctSNsmGVp3Ro0fZNFbGU9HiA/FeDDln7gXjgOhLCd/LiVifIc3Uj4ojX0qJ8InFk08++eRmf8HGSTriL0GKkoJwdIKVAAJ1AJZYR9Hx+FkDoMWjRQYA1SQ13diMAGib4dcosLUeadu+YKO0l1K4j+K7IXiJEBoCgaOXCNyHEgFj8GcsEUNwohmVWJiQAI9JbzMKlI2XmVjCeQzXwIBeffWVaPLkKTaqlXsQRhVHn7SM8O4oILH38ssvZxVQ1nJlCAPjphhNyzGIZ2LIDHRD8ck7jQFUfrOEYbOQMcp/0UV09eQTBsV6oJzXiJ536YgrpCmogLImnWBCygCEsARwsM/qAIKHQM0yAKhmZdMDXEmtCVWpfcRDafglG5QcZUfx/aN+oSGA0BAoETw8StUThCVqDE6sZ8S8BZQbj0sbOEO2Uby8UZCUDkx5JLSgTvHmm2/ZNvfhGEpKWMXE9eLbFb9M37370mZsjIPCu6t+ZQqO0qN87MuWTtyHsA2DZJI9FVNCFC8J8oj6AEMYFOaWnZiP0THZieXuFebWPNanEkkPXBlJAUrqBoDyugHQCoRyuwF4CQC8Uswx+gEIlWyckNKa6wBZqkvJ9CBXUAuNlGIIlAgoMxJCud0QwlLBjEIgZOqt8/2LNmGFGY0CVuIIRRURkbYXUt6tlKA+gUJjFCgpCopRoEDULfC+dY6ULCHCGUBlnrkTbDNYDaPCCFFUxvdUUlLyS1MwzcTE+oRyeUReWebmO9/5jk3cp27RKFIeQgNAQQHK7wbgQyDw6lSC8fKhAbjysw8D8OERZgBKCaNsvJu26zIAqG4F08MSQ4hBJwTK64bABxLooEDRMQRvPTJD0DG+esl+jufVE9ptqVCNCEfw+BgJsThKC2EQGAmKm43JxQuLw/HqtNcTSkEYFBPqUXIUMqy0VyJKCIyEHl1GfjKBCe+fR9yTHnXa9vnCTyPCnZD0bqHyuwFkwx83AMIf4nvifDcANwILf3SMsTAe/3OdGYD2u/LXbQBQsxRLGXHlBOGq1RYeCSg2nh5Ft0qzgAFQcbZtAUPI1hP4BgLjlvIqzZZXHbf0CyoqPApOiw+jOVm1gxUrCLvyCMPyFSwY+8/w50aEOlmS/PKU3wxA4vPKbxj+ePxPCeAtPq78H+m/DYPQNudaBVjw+B+DMuUH+l+XAUDNVihlyhUTwEkzBmXCvmyjlAozym2tR/pvpYL2uRF4aMR+DCHsT/BSITSG8Hn/NcaAohP3U8KwagMVXtZxouMPxaf0KUfUDQhxGMnJ4gesAeWV6NYgyTKr/MCUX8DzZ70/1kpsj/dPQiD9N+WP93nl13qBldoEL6XcMwl/gPb58+uiFimSMuPXk7rXtvBIGcIYUOhspRlgCAadh2H4fs4DXMO1lCzlQiR7tq73PHxmSO9rIRCxPuEPnpvKLWEMYRQVVlZ0oPWJFpxKik5IQ4Wa0InWLJpI6f2l9YhlaNqC9D6ufK74wJXfQx+P/fH+KD+g+RMvb0ofgFLBKr8C56H8dICh/NzPvb8bAHrgeaibGqJAylyomFYqCCguCmx1BZ2Dl/em1LC+EKaUGBzzrxCGLUhdpDidZ86c2UmVxMQYeLaIil0HinZAJc+3IY6HFP7PHtP9zPt6GsL3+XkoJ0oMUGhAZZnWIVqTmHKIUlOZZT/t8Sg7wLNzj0pEJdvrEvRsM8YfRWdVDUIaUlqRlhQp//4CpI485bfQR7wmnKFFB+8O3Psnqc4h7nfvn4r9Be7ZEO8fUloDWkDKuCmlQ//tgwlKvVRAmVFqMwbB6gs65iGRw0uFMERKjEFKSEddZylVx48++qiTQoQOqoh2mDRpUgeUb+rUqR3wqIQQeFhSvC6tKygt23peSrkbTXqnxAhDUEFGsYnNaQoFeGuaXlFmenFJAZVhmkU5v72R+OeK54oPXDlLlF9IQh/BvTyKj9J7KOSGwXmc702f5v2VeutP8kz9J20xNcwInJTZ0BisVNC+cG6CG4N9blP7vPKM4meNgf094/MoGQiRPEyipAnDpKR0EIx0XbKdJd3PjALjcCPBk7PPvTrbICSug7g1CgpQbuBNpKSURn7880B671DhXBFR+tDzAw97mPtLHO8VXxQ8Uf4Y/KdFCO/PecA6vrSP2N9bfhru/UMqqyQtIWXe70vqCgosRNJxKs7eyYZyg9AY3CB8mxKDeQ1+rlee7cPh2l/OGJL303nJ9hdUG4mveYoPEuUXW/HSoefHABjzgwGEyu8G4Nvu+U35db7PCeY+Hvr4c9wAkGOYp4ZQqyqGXipURhB2slGBxqP70AsPkzxUyhoCIETyJtVUmCSEFWg3iOzzjfS8ZPsLSpPkECqZK73DFD9GubDHPX8Y+oQG4CGPxfx6HNdRaviqEKleX4f2kbYKtboy6MX8Ga6IIDEGge/MWp1BqRsDSm4Kr33Lal9SQug/FeusMYRhkodKbgx5BgFZqvv5//9aEj9dwcLUESq+Kz+Kn4Q9QqL8Yic9von3139CHbbdMPD6pvxKfbyPeX79b1Pld2ozBdDLhsrnKCkZlHqYRM8zdQFalAiFUHoPmRzso+QISwYPlSgZHKExuEGQQp4XIz0r2f68kngZKpYrHOQKSBoqP0rq8JAn9Pxe6fUQxyBWYhA+xofzmBuQhD1Ky3p+AVl4vlqV2lzgenF/pisfMGPQS6OoxPgoLoqMQrtBWKikY6RuEF4iAAyBY6ExZA2CEgJgAGEJ4SmAPDXSs1P/P0skfmUVyf+7soWK78poyilkFT9UfhQ/DH3cCEzplaL4SUuPwLW+DlDJWJ8Abab8TktMuGJCqHAOlBGYsuocFNdLBxQaBfdwidYljMJLA0+BlwzZ0sHrDxaGCV5CZEuJLCBPjfTs1P/2QOJFVnn8vytYCJTPFd+Bgnq4g+JnvX7o+d37+6A3Nwrz+ED7fUlEX+3BjcufHeanzZXfaYkLUkwKlSyEj0kC1BvMILQvKSG0j7WRzCBiEDpZCMV2vM+NIWsQXn/wUoLnEJZ5iOYGkWcYkKdQuF1CumfF45VIeammGOFx3yYN4QpnqwvqlvxHGV3xgcf5eYqfKL+u99AmUXrtoyWIc8zj678pvvb5vd3rg1TetJ90iVKzhdMaJKaFCgZQSPPQYpYpKdA+jILSASV2g/BKNXDld6PIM4ZKBuFhkxkDz/Z8CJ63LKBsmkeVjjlVUgw/FqZ5sPV1lG8Uzz2+e+JKip9Sft3D2/o9tDFPr/3esuOKj9J7uGPP8WeTD1LB87bEvH4e1SKQNicxL1SmBNrvCum90a6wKLCHOyh2WFIkyh//TwxC/zGcbLgUjmQNDcKNwksJN04MlfzxHwrz7BRu10uhsrgS+T5bQkTkSuZwr+tKb4qvc8MRnA4U2Nbu1Hao+KEhoPBsm8LH8Ou5H5XbJM6P01Dpkzxrv+e93VBLhNMmJIZ6Hl2xDNrvpQPKlyiq9qO4uUYRp14ShEbgsHO1n1KGa72EKFdKhEZBSt7YTuVVgDyth1xhQkUCrmChl88qftbbE5fTJGmKH8M8ufaHRuCpHy9Rep2fePsYVuJo/2dG8UNqjmCWGInRoUIl0H73yh62uKJaXUL7QmV2r+/G4UiMQPDjbkhmELoXJYQbhN0/TrMG4QjzCXkKhdtOobL4tisTQMkcWcV3xcx+T8KV15Xf06ySO/y4G04Y25vSa18SZrGtNMwjaPeKH1KeID4TJCGEiuXbrnimhDrHwyaU0wxD/70JNjQMb4FKFJ40b1+c+vVhyVDOGDx/nkdPK5ErUKhY5ZTf4V7fU5TZUr2HlwB5+0zZHdpPWBMqvIc3pvQxPD+Q5+8zpfgh1SKQdk8SUlbBSA06RgnBdtYozDD03xRY+0yh9d9LjmwpEhoO2w43Lu6RZwT2fB3L5hEKt0MFSpQK0qYrHzAD0DGUM2sEDldq29a5iTcPti2OJw3uE8b0pvTapgXHFd8BJXm0f59hCoXwuSHkFm+GaYhEQXWuV25DBcZYUGr37m4cicKTguCcEMn9heyzncJtp1ChXOEcJYbgUH4SY1B+LGWftk3J/Zz4WHidNZcqDe8Nss+GLNW5/v9zQ3mC+NyRBO3vGabJto6H3tqUV38TI1GKUbihcMxLE992hec8u1/835+TPCtOa6FQ+Rze7Mk2iuz/fdu8eLBtBsM57Iv/G7RPf1NeHvLnQJZynv37HFM9QvlcEfKPN/NSQ1FHisYBaR+GwKYpuLYthTLbyT0EKJvWQilljFMertubEZgCh9ukIlNwbXsoQ2IpxwNAqTQ+57+O6hHKfwWhL/FmpdS2i7pV7A3ObpNCvi+k8HiWdHqJIur8ZJ8fZ1/eNn9jQLlp3jP+m6msML6gUkLX4s0s36r9byRlFTj3/xeKXjt9YQStSIHRtJi+UOrWoij6fwS/mvrJNBR+AAAAAElFTkSuQmCC"/>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data:image/png;base64,%20iVBORw0KGgoAAAANSUhEUgAAAMEAAADCCAYAAAGH0ZakAAAAAXNSR0IArs4c6QAAAARnQU1BAACxjwv8YQUAAAAJcEhZcwAADsMAAA7DAcdvqGQAAHSJSURBVHhe7Z0JuF3j1cd3JolEIiFzRRASaixSQ6JFQw2hqhFEW1UfSgdUqam0CFWqfK2aqX4tNat5rHkeah5jrAiJkEEkkeF8/986e+377n32me499+ZS63n+591nj+9e07vecXeI6qBCoZCc36FDh0K8WZWqPkQ3XkpYVpt9hZ5CR2GxMFv4QA+bKXyq7bJU9iG6cRclX1K6qdIthDUEHtZJWCTMFF4U7tJDHlQ6WekCpSVU8hBYIpDjzYTvCqOE/sJSAmziuLOKN5gqPCD8TbhPh2dzirbziQcsXrx4OaX7Kv23MI8bViPO43xtch3XlxeDDi6rk/YTXhQWcoOQtthiC3JYDgvHjRv34ty5c3lQL/0vJd1jKR0cKzyVfQCHa8G66667UNfCge11GTJNk3auooOXCQmL+vTpk3Mz+N2h0L//gEKvXr0yxwzzhH9cdtllKyttIt2Pt/i+8E7x9tncF2+cB6d//OMf+p9c8x/he9ptymKkmw8QLhLmc4F2Ga666iql4U2Tm8Qo7n/kkUe4zGjEiBEcm697nS/003aR9Gdt4WEBI7MbvPzyy8lNsg846aST4u3isVtuuSV+RDGDxx9/PLd6QFhT/7WnqLYbC8937drVTlpuObSQC0ofElJxX/G4k5/D/bivNjvgIiD0usO8ecgsiqZPn25pHm299dbxFlTRK9k92fCHWA5kqWSjuKeEije8/fbbsXpDlnr27BltuileyMjuyUbH2AXMFT7xndANN9wQb4XkN04yafTAA/db+vHHH2v7AeOX/uJA53B/f5OpHTt2fPXcc89dGP+Pxo4dq5PRgyyVvoG/2aWXXhrvibjPq9o3rfhXpAd3U4I7eI9chPTOO+8oV6ECpPHJJ58UnnrqKW0XBQ5xH2Efoas9ANJ+NGwN4Xrh0+KpafrSl74U3DwqHHfccYUbb7yx8Prrr2cf8KlwnTBCf9OvrZ1dhV0FnOOi4iVpWrBgQeHtt9+O/xXVVTKI/9kDFsXXc5/kLVJP0oHllfxQ+PHhhx8+ZPDgwR3RmFdffTW68847o8ceeyyS7CIdiyZOnGjXOPEMJbiTM4ULdV6+HehErGqgHnaY8IqQy7oscV58/mH6O1Ao1Y6QOEHoqwv2EG4WpgkLhMXanxD/ReznOOftod19hZIHlH2iTu4mDNPmlsLXhOECZbwHEpTxrwj3Cv+Sur4mFF1Ghiq+FrniYdpEVoOFPoIHEh8J7wrTubmAIuRSZd4FFLMhPB83VPbGzab4zWrOGFSNVfC+u4AwYZPr/Xy9Aaz6QPhE23m+xyj3AXEueymlsEHgGwvIInmAgBweFhD280pn5bGt5AG6aWdhFW2OE74toEk9BLy0na/j3IhczxHQqmuEK3X4dSFxrCXEzaXf6yv9S6zvue4kJM7hXG1yDdd2jm+XJh3opBPWFS4RZnFxljitAmZdffXVf9e16+hUVDpNOvAl4Y/CzOLtivSd73wn72a5UJQ4Q9efISCvJtIOvCyx1ZtC4iJ0KAN35x0KBx98cLA/AXJ5Q/gu91RaJN1rJe24SjCH99BDDwUXNd00izXXXMsKLajpfIvkrxBWEuzm8H5H4XVOvPjii4OTszdNbpLsu/fee7ksIY698cYbr+l+2+lvJ9iztDYOV2qC9RvMnz8/uUn25gp34u3isUsuuYRLjdive80UfsG9eUBP4XcCUYidAC29dPfkBuEDnAjq/JhTMVP2gLnCydw7CdYowaAXXnjBUmmEpeXoww8/jLdMSSxVRBm99tprti2yG9oPT1+4sGiAa6xBNS+KBg0aaGmWMOaiQTc5Ac8ctMoqOAEj3sbMf5Ewq3Pnzgs93ITefRdXE1J406abQ6+88ko0ZMgQQ0xUNHGGC8k97gG/0xRKiG6++eaEx5Xw9NNP2/m63lJI93tLyU5CYtGr6S1u1IEFdkZMeiO7MO/GYNttt7XzOMeJewg3CKvanSH9WVr4kfBufF5CBF/Sa7uJ37hjx07x0fTNId1jskDFdGm7OaT96BrWfKHwsZ2ZQ2+99Vbh00+L0Q0PLl7aRFzLPbS5kmCCSqSlHZQDG2rzKF38DVWrllY4aRpy1113Rddee22EEqy00kqR3qh4UUC6Fr2+U5godj8ulJYLOokK5WbCtQLWmIqN8ohzRJzLNZtpV1PlUZTWNxEnCBSVE4SxwlChq3LUpOwi7q2EovMtgYrHJTrneSHV8FLyAEgXdxSIiUYKYwRYN0gIy+QpwuPCHcJjujFxUknhn/sAJz2E4q+nUswauGbA7/d0w/eU0qhSthyu+ICQeKt40ygvt3lU8wMqkR7OfcgAwHp9246JUGmITAFCUNsOjjWbmvUScEzoogwgFlqD+un/AKVgOWEZgfiZF+IZZJSM41A/FnD37+v695VSp6S8m6v/C4SauB9SPaImQ12V9la6grCaQBFCuqJA8wkvhEKjg9w7vL85GAG9Q9lnCbzA28KrAi2MpO/oRWYoJQrmxatSxZdQhjlO5jEKipV1hJG6+br6T3xC6I00jOOQ0ppI1/tLkVEM7CNd/qZ2P63tx4Rn9J9aJ80MlI6cWx/pZnjaPnJm6wuUG8SgL2gfoWJJhbESzZgxo6DqcUFeWZHL0ipbOvoLWK2J/926dVs8YMCABXvttdeMp5566oX4eTyX4LqPkB9g55FOpizqrotHCISvfxW46SyhpCU1pEMOOSTJXD3gRXbbbbfC9OnT7T48J34eTKOWQOi7mra7C5WlrRMw2N66YCPhKG3frdSq6touoX//+9+5mWogCIimKXojH0cKX9VjlxVSrjghDgioD2Xhb5U+IcCNkroVp+ejGIpUR1Q49thj7V6PPvpo4dZbb/XKeB6wGZodKPFOFEYLqFf6RbSDhiyi75Ha/rXSR+MXSPT+nHPOKXlA165LKc1mMET6/LxzNtlkk/gJafIGshj+Io8ss8wyxyhbG+qUZYQm1dIfggza32mm89Ye0/8HH3wwvJlh8uTJhWWW6ant0kwVkT4/H+lrypHidTu/Z8+e2Mn7AhHrXjpE3GcdCS4SXoIgBrf5JaGHxNtJCJtto7POOosXjk499VRrbc0nntlEI0eOtGscC+NaSpZU38o95vvk4XDjFKKUUXRQLK/7FUNAbbgqbSKcIrxwzTXXWIWuf//+xoXiaU2U5WIaIbfT1zkNHTo0Pp6+Vs+OzyjS6quvbufJ/dp/HadyiKckn+SX8isdk0IrrLBC9K1vfSvq1KlTNHXqVKuz6cT4aJHYVytx7uDBg6M77rgj+uMf/2j/VVXgSPGEMrRo0aLopZdesu1qlVYjZXIZvdVXVX07SemzvXr1ssZ9PRAGpIgGZFUpUhzMR1oiTcg7t0OhR49lCu+919QK7+eHpLx9IjwjTBRwQqhXkbSDdpnVhANOO+00Ancalis2W40dOzaViZbCSTag/7kvQBPZB8Kt+ruvsIrQVC3SH8qIZSdMmEDv7G8FuiGp/ZUNLVSrt3AiL0P1YNy4cVblhb75zW9qX5MNOJEPEfmhe/NEAXughTOtk7vssgvWTyf5VlKZ/9VJzwlzhIoxEu4WWnbZ3iUZLI+ocNtttyX9GqgR+0CWeL6IF3hWOF27xgi0+5LfUuJAfMLmugD7eET4SKgYMzndeeedhVmzim2c2I4M00KTjz76yPbJLRdUTbdt6LDDDrOM09+bRzw3fj75QAJfF3Ct+S/gpBM66kRc7jrCAQJNjK8LGFXV5t08oimGNh8cBY9YdtllrXe2HPGc+Hk8l+eTD/KDSy3xqLl+Tiey30JxpSMESjxGNdB0wIiGbspQfhDWAiL/Sqj9MTKClvr7BIZhvKznWctYzIgUVXTW8ct0iV+GfqENBJomeBlKdmpyeIikVb8e0n3JEBmnbYSa3mSBzFMpekKgf4nMU20tybxTTQ+OXwZ7oTOFaijhCVVTXoaXs34oPaiHziGe8eopROoZIIWbhPZ0XXh/FU2pZJ4q6pvCNJ1DWVVTja453LMXEoi3GDyznB40QNs0GNGm43XtpbU/MUAd92qo161p75mi/TQWfKhtqqFIpO6qaN0vkUfKCPZBhgFSwJ7Yp/woRyJtY9ioDhEd4KXIcN2tG1lqyEtkSXkuuS/vEm82lBopBUp8pGDbMfft/sXNxIBpLEMCpEtOAnHmXG2IDzB2+h1pLKPNiWN+fzJPpmlnwnUywgODZdtUipdUWjfV/QKecaVkkgoTw3woLzBkQhW64XkRPFP4AlT08UJULekKxpin6lpaAHkhXq51DVkPI+OUA9ZUKdDSR60K0JjGC4RNll4AoipIwJsteQEawt6IQaufNV/qBT4VOLcmqukFlGnOQ1WoiMNtMry6QMlNz5WVCQJqBOdD9XFyNUISqI+XB68LLwvUdt5AKkp5ydySOEtVX0AZhotwvbe26Y2gIFtXoFBDAtTBSzKuh6furWs9M9kXoY6CBCjQaKqkF4MqHu2uSKOioVd8ATIvoOt9dSPGC22gdAOlcB+dR12aFVroHrwImaMQg+PYxEva/YTSJ5QiFcbD0nhc9iXKPlQ38MyjMnB9E2EjgVZudN30XDevK+NZ0jNcItgHtkHL9yPCQwKhxtRKL+FGlqJM5tcSNtMNPEKF8931v7NQU+bvvfdea9ZZfvnloy5duljXHpeCTp06dejatWvnPn36dP/KV74y8IILLlhz9uzZPAuspXNwFoQvtTGKExWPU5deQdhWoNJzjzBFYKxu1VbuK664QhX6HnC2XsDleautttqUiRMn3vP8889TwdlGYEAHfR7VX0In0TndT/i6tmmmvEsg84wvrZj5gQMH5mWqKlZdddXC2WefbffgGSKexTP/JdAU+TUdohZZucleJ1gtTel6Sg8UaAJ8RyjL+UWLFhWWWoo21vzMNQeqfi4+/vjjeeZ/BAYu/lRgzE5uTS0hnYDqDBV21Ym08TMUjypfbuYHDx6cm4EGAXWaIxt5+ZJLLmGk8niBvGGbpaT8UMrS9D1aJ50gMPKYynZJ/bj2/gUKoiaoZlrYY489CqNHj46PVwVxEgUeg8SOGz58+Cg9vrR5HuLNhGE6+AOlVLARX8nAyY033jjvQTHSGS4Huq0gWjLA/vvvr/159zMQIxF2XCnsKVDyp6Wge+E26eEZJWD5dJDMFlKq48O0S5Gf0cqICh9++GFh6lTiuSLRXLPiiivasQCUEdTm6CRhTOumv/zlL9O9PfrTRXnFbe4m/EN4W0hxn9NKkZexENXPZfwI7bJZmjBhgo4n11NaE25c+vjjj2MLTDZp8kj6QwchI+4PFe4TUrrPKVkMGzZMaX6m8s5vQvrcTp2ogZr7tDRL8XWLVBCSJ8qjnwtrCjauAtXxYI3ee5pOLExQCWgiorQMSS7Txmy99hpBZB7xvEqUPk6z+3nnnReJs/GeJirm36jD/fffj94TONKI0Fv5KpbO+mFsXn/hW8L/CaiP9W7mTf+ABgygwEpzsgnp88H48eNtcHl6f/q6PKJt1c9XnhhhzehHXOr2AkMnOpIjSl6K6t2FawSGwy/M6z/2MX7ZhzchfT7IUrkenTlz5tjw/JAUUsTn2gvQhkrpjIdkoPtgndLJX2CIQAc5Je+0efPmYfnWtuk3oMRlqCUPyj68CU0ZBwreLCNZKh5PX3vqqacWLr300viMIvl9DjroIG9HnSpQMn9PWEGndA4LBJTdFL5bt27Ryy+/HM2cSfU1io444giLIIkm33yTRrTaiMizVvrb3/4WqaCK/6XpD3/4Q7xl+SPPwPIavoDRuHHjbDrBOuswVqRIJ55IH3WRVPDEW9XpvfcYcJWm/fbbL95K09Sp0yIVcPG/KLrvvvvircpU8gJ0p66//vrR/PkUgOkOOalPxFC98pT2WBBejDkV1AkU70fnnntufCRNDCYNh/t9/etft/Swww6ztCyhR9InswGJ0GxArtJsgA7qkJgjttD6utL6m0baDvJReh3hdDja2M91Ur5suLlAHrHXIdrdOfRCzOf4p0Cjq70APTAh0YEB5WUgjWyGQ+Sd34ER5Elh5uEEw32cdAwvhIfEU+IxrTRGhWh4JcPoyicbbbQRrQVW/5QESBJigDE0fvwulpYn9weuUtn/pYTj8EJT/t/SzAhSXoqQgsYxWjPIp5XCvCAHcDkfyoCtjX7SpElKSumqq66KpErxv1qofKadrrzyiuiWW26xbWca88cyRGhtzTB6UZ+5y0tZKN1DWF9+/lf6S4tAaqRLHhVnH+arQz1YaimqukV65plntK+oaiGRFxHDax8SjhAYRkdbVJH0h7iCHhji7WvXWGONd3VS7mAp6IMPPrB05ZVXTmWmflgJaz2bEP9BtkQmLwJ5ulqgEBuq3VbIuBulGY+YG+V749lnn6W1zMJpDmaJAo3pZ6+//nq06qr0NjWHCpFC6eiee+6JevTokej/ySefnCoP4jygLrQZUYq+I9jgQiFFXLV6v3796Oq8ScDiy0oBUoRo6emnnx5zL4/LpSAegh5++GFLfTzRN77xDfsfEnkQiIEYYc+gQsYFNr2hk84lKqU5ZSvhDwJDEqiVVe0z/s9//mPpT37yk6SPuDTjNJ+sZrUwn74CFc+NCrvssku8p4l4dpwH8vJ7gTfM78XXThq0GOo/XNhLuEIgfK2pMYvqIL32ToxmfPLJJwuvvPKKBYIQ27wA1DQ/ISqZLgPxTBHPZnzq5UrJE6Mg6UxJXFvKx+kAb8aYAJrNmUrG0HWaE2k6r7kpEaLSw2iw7t27R337Ukcqks8SeP/9920sk6QXH2kiPZ8X8xYJ2kcZacPUNZrgGc2e6H8qFooPUFBgzP8WnhQwHDOa+MY10XLLLRepRLXMM6dlxx13NEPFQEeMGEEmK2WefPBMnk0eyAt5YoJfynhLOKrrqR5RpaTqRlP65treSOnK8hC9pk6d2mngwIEdlllmGQuXgdyqTaaZNm2aRZHhvG8mza655prRRRddFK2+Oq3y5UnP8MzTU/OG/j6i9G79p7l9irZLJnLmqoRORjKMuCX0XF/4mi5kNBVlBd1LdalTLaR7u9qQefSe4QdMcX1S/xmSkDu9smwmdAMbZqCLCJrW0y4GrTJ2gpdgZDwNATrcshfRvck4wNfTK4PaMG7ift36KR1mDY4S1XGq+HBd7GMlUCf6Cejg4GWG6Ya4M/wx0kjZUq2k6+EohehcbVNQMX7iKYFw5jkBtSmbeagq9+KXwCZoBaB3hqoafWTU/+jco1s16ZXUedWYArfJOJmiV4Ygks4+5q/SR8ZQ/ld1GoM/0PmymYdqEr9uBoeJl8gsdsGLrKmbr659dPzRi8IAEF6EcJLzs/f2jKPnZBwvQyaZ2IZ7xF3SvYTK8FJVO/igml4A0kM4lyoaakO5wIvQ3UowxEsgDRqeeBEqDmFXK5mHk9RTyThuCq7TG4naEPhjqEysoF5SUxcrVPMLOOkF4C5cxkshEbhPvxl24vNz6KlfSpmw++s8N1LKGJubIzCPi1o/UoDjxPpkvCrXQ6r7BZz8RZTCbaTSUw+H+3SGm3ELoQTMWJUSOyMFwKQipFJ3xp2a/QJOygz34GVQGV4Ir4ThJwatbRsvpISxENgAQKVaPM2rxS+QJfKqpNx9PVptGDX8BRpFSDDeDPNYT35DRtk2WmD/2hktUSEEGge8uwLzcTPCtHzbj4fXZAlmG2C4zveBYQTTNkyPVP99P/DzQ6G1KeW9SKuRGODMg6EMF4HB+C7KeqYW09LC4E3qXpTtAGdNO4TDBCVkBeECcObS/OXAYROc0MBISgTGMBLWyqLcZ/Q4QjIBCW0qlFYVgl4sYXoMSjlnOL3GFN2UglQ2AEU8sJJRSEYT6nzGRnO9RY9CXt5dCFbw6PxEAALhAAOUKEkJAQBtSoD66hyd7yUs4QOFlgu0VYXScCHoRULGU0ozvxltJo6CuTCZyhFBIDGUp+xbVucyuAPmE5q4FXi066iU79AaAMx0YcBkmO2CoDJFnEag6Sn7aIflHJoLsRiud6G034JZmTXGK8W9wDg0mDgPpsNkgljAoLD+OocOQfZjAQiHiiDXuNtxjQ+ZHuY3L+8hc3w7FAruxl0U1kFADLOpltN+hRAYRAkYFQoYr47AsCLcGTMFTCBKGyKMFglBGeJ6AKPQVnw5WgzjGfvIgH1qD1R/SBGAa32o7aGbSZiu61uUv5CUj3JCgaFmJQIuy60DQVCDeVfZYHoctRpq8lgJ5yHEhlhHs15SGUqYr23cDRqMG8G1UFWD6cwABVTfsADqpmg8jKedxhlv94KUtikpvzDO4QKhPEAgWAjtnVgDVUra+gH1Y5aAwGpm6xYU9FhWs4VR94vroaatSnEZVsUUfHQJTKfiz1BlBAHzXevdv7u2N1TTKxENzfSHM2KGPnBGJtBHR/stHZo0m3bq1KlAA7W23Uq8HHHrQBgIgLZbGilo8MVS6Mtjwl0iDKVcXzPVzAQ9hHNhnvt7Wuid+TAd5gNaYnA7MB8/7+6moYxnmAcLXl599dXWC/bJJ5+Qx/hoi8lvBDPdXX3SsWPHGT169Jg6aNCgyaNHj35r++23f/Ob3/zmfyQ8LIUh4FgPbsqFUVOGamKIXg4GegMLoaMzH6bT9DVUD2RwDK4o1Hzz8y1h/P333x8dffTR0SOPPGIa3dqEhWy00Ua2OOwGG2zAsl+FAQMGLO7Zs+ciHUssQ6/0vt4X90STHbMimBdL+UF5QiHOuVZBVFqRKjJHNw21n7geBsNoNJ82R293RCAUuAio2cxfuHBh9L3vfc/Wmi2/mkHbUa9evayfDGGwwt96660HQyk70AYyCMOxAvoMmGfJmntvK6UQJ6KibKlqFWWZFAsAZlK5QrNhsjX66ob0KCIAhIFQiIY8vKyL+Wj5aaedVttiAu2DYOZiWcWClVdeee6ee+4588ADD3x/mWWWwRJozKYVHuug/DCrEDsQBFaRK4hcZrkAlFJTJeqhgGU2Foyn/4OUQphuVgpm1374X1UAe+yxR3TJJZfE/z6TBDMBVoHboSywGWgSxmvbbLPNKyeddNKkYcOG4a4o0BGEu6eyFpEQAhDw/6xgMUhgigLLWx4inCvcIbwkMFiSWQg1LdMkjfeMNwNkvLmIbCA0IzZefPFFywvjclhFYPfddy+stdZadk4z4VEU5QT1Ciad3S6cLRwsMDxqnX79+g085JBDmKENXysrKSdwonjKBazWzGz+HQQEcJ7A5BumgLDqBQupMOitrAAYRBEuAFMb8hjZSES2IAajfSEmO4SL1zOo8J577insvffedm4N8AgKf4o1MFmOFRjPEX4uIIi1BSqrPe66667KgtBBhugwwoVhOl8WmLbF5KGzBCzgZaGqABiTze1qQx6j2gZrrPHlZP2M559/Plk7M48YqaOQVNflvUNKELgfemmxiD8LPxO2OfPMM1m5Hb4S4OC6S0kHmLXF1JvlhFWFLQRWAz1duFngYwDugnIFoAI2L4MlkM8sdOlSbUWtcsi/Zz7yri8F034ghkK98ALrulWnN998s/Ctb31L1yfPc0HQHkV09Jxc0I2qJJ4mVv2PwCInTGti3hPBjtWbUqSdzL5hgRNm4HxVmCDwvYcrhScFlmhl6ZeSMuC6664LM5MLluRDmyZOnKj/+cyojPz71o68ezZh5ZVXsQWNIdaMrpUyU0usjBB7GFzHaLzHlfKlkmOF8fq/gVJmS9CwSQXWyKShHaQWjqr0JtannYdaL+EnkREhqM+WTkJQxuUzIYFhXOWI45MnT7Ymg5tvvjk66qij4yO1kr9fS6nyPRgfveKKQ20M6cYbb2x5rkZUHmfNojsioQ6qSXu9yodAEEE6H+Er5S2WYD2G+l8UgogC2esEDJDqJTDLiMqZN7pxYwtDBavAqPqOAPmbS4zPpgLGgmRPPfVUMwVQneTebPE08hKCseOKfuKzoMr3YxDjtttua9t+j0r0pz/9Kd5qorPPPhv+wCer4Ao01cN83BDb8BdlT3hppIMekuKKWK/yu/rPko98uoOVsLwsWETkwCWVsOuuzKUt2DKOkK6LJzTlu4LyyL9/iHARtnLEcNf0dXnPagJzZaFqbik7i5nJwRB8ivnFoois3MW0DualM8UDV88owMQl0Rpq0ohTYK5J/5EU4L8dGzVqVDI7ptwsBBrT/BhmDU2ZMqXC3MHmE1OdBgzA0iuTFMAGj9ZKxx9/vKVYVzli3hauKyTauQJyXho/A9i+kO/sqEo0A9Pc+/DDD0cK5ay2u9tuu8VHi8S4ft0wUlU+3qNqdDzvhcX1JX3bbiQ988wzNc0twyWqohb/s3evSEwOJb+q8cZ7SukHP/hBvFUkysXw3QMyBc4gRVWFgGbT7n799ddb4cpy8RMmsP56E2233XY2jDlLnA+FEyMaTYz13meffeJ/pcTEDBSoPiUo8qlce9a6666bvBvEcO5//vOf8b9mEOYgUEsmPGVuHcsm7imcohvfuMcee7C8KHPZ5p5wwgk8OeUHmfNZjjzmZgnIzp276Px8H1wZ6ee1DHn3LwXLTULZea4Q81/De6qATUJbJ/GKMoEKLXyDf0xkYYlW+Ap/4TNtcsXaMz/8YadAwcxX37532WWXnSxTZyKtVdLOO+881CIlBF9LuRzdfvvt8VahsNNOO+ma/JeuDU3PrR959yuP5557zipuvkKlEytSZu/tk3lCEr+8YCagIbC5TrsJdFjZm8CHvpdUXQFB0FzB7DqKdyoUTME+TmA69lOqZNFmTiMVNUJ7+H777adTK5OuTb4sgjV067a0rs1/8fqQZkQ+8q6rDpomoKwVPPbYYzqefkbeypp6Z4gWBSq2TKZ7UrsvF34t7KL/rFVPwyj1BQrqIukPTRbeZsQyCkzk5xs7F3388cd895NOCzopCAcWjxzJBJHaiAax2bPpDy+6Jz6ckvfy7QFDh65k+YW5enfLM3TNNdfoeFoA4fS0kHQdxIo/LE3B0qYsT0Hj50HCNjpldaUM92FkipXJXjDj27wvlR4jH2UwrW/fvjaqQMAdLejZs+diWh21XRPRXUjBSBTDF4Zee22SoiYGW7QvWnvttS1v1JxXXXVVOkZsP4X+t7/NZ82aiJpy3oR5hKDE25DofaM67WOZ4CethXgUlDnp+jQhULgooQuOcZmchBDe69+//zt6ID1E3IQbzlPM7y6pZiJU7dOnj03+YnodIx68vtEe6Pjjj1O4+7QtM06dgqYWaatNfz3//PPjs6Jok002gdFJ6J1D8IX+BRQWfsF4XLnzkFEbzDaynjahlPQA60u4+eab6TNmKtROwi+Fvwj3KUzFvDAzzK3qDNQ84qudPhmZQm2FFVZQxktdQ1tgzJgxNmE0O8mU1Q/0vimo7hAfzSf4ITCxFP7wTTZW8GGNFr6gyZoyzBCnj8Y6d3TPfNJBbJA2D9qL6L7kG0msMPCrnXfe+W+6wYMCs/j48IkJQijbqVOJaNLwsoJ0yy2/YYxpbdDLxro0EMynh82J5mm9awp8x6QS8f6iUABvCHxomIV8jhKIdwl2iDwJSxnYXFJhy1LHyy+/fKltttmm16hRo1ZUFERbB9HSrwQEwQOwiA8FHlyxd60ayb3ZegNO/P/+979nS30pL0I+M2sHH1devnDkkUcmFvjss88mSw9ArDSkcsvOdWy55Zbx0fLEe4t4f/gAP7CA+wU+dMP3YoiGRgrUCxinhQBKKsi5EolPpCLBCAqaY2mgYWwRoyzo6Kd+zgg7RmAwEsNaWHW8qoQrESPjFNKaX6aFFqLJgeYSKUb0+ONPWME5a9ZMa7dZtGixFaD48G7dlop69eptheqmm24S7brrrtF66+FRi62jfK2XwnfZZXmdIvFN6PTHp4ujP7ztqBKJDwgLv+59zIyswPfTSMbkTb6+zFxIG/6ibQrq3HFIZZmmixEEcSwTN2iC9REXLCjHpE3S7IgLfJ2e0zJhhMT0cppO+NYHjXUwkYKRRcUgeIGgaN+SW7PGQoWZ0dChQ0vacjiXwpdvh4RNEjSF0yxDJFeNdA+3Fo8mfaQFIysQAENeGPrCMEmmQ3K84kCwiszS8ziOIMKxR1gAE7Bp3cqOPaLjB+4gwIYKo15CKCxow0pUKmhNAE6El3/+858rdkZlKWA+jCTEpBuTuhOazvhUGA+oU9mYI71+GI42ZSBDVZkUC8LnHVgnhbaZX0DVG2FgEYzCQzhYBVbjnUANE4Z8qrkgxpwCVpmg0+Zf//pXdN1115UsyMDqQri0r33ta7Yo1Ze//OX4SH2kdwyZH4afaD/MZnAw3zsmYOGbdhbOa5sJKVhL1TGpNTNHNzX3pBRNR+PpeWP+AbUWhIEgsAqcOWNVcVE+Kg9r6jBjxowO//73v20wLwzUf2MergFQCcKV6J463aRnbsdHTxO3MyyR1THoq4CxNDfjqhpNyoMz3/0+Ph3XQuWL2N9HZ7+pfPJtFyzC6wGpylg1qktD9SCzCiFxUXoQ3Xb0RyMMhIAwfF4C7su7RxGeCQNAStsV6T2c8c58mInmw3wfd4rvh/kIgUUHWOSU+fuJ6xFqHpENNYsRemgiDG1TILtlsGQEbokCfIj+0yDIoCeE4WWGF+AIZImXHcqfMx2thYFe4LrPx7fTh4rrwef9R//5wDC1Ydd8K3iFupjv1KKXV0YSYQg2SEApZQJMxzqwBoRCSuFNmeGDB1wg7q4SKxFMMqSNJOXPGeSMh3EAd+OMR+thLj4fF+PNDqT4eyyCOW6c2yzNz1JDXjQWBoCRMJWwlmjKRhoog4S3/bUvHEZDuYF1IBCfz4DLwkoAwjVLieFUS55DhjjD0XSApgMYCONxIzAercffo+FMh4LhuBpreBNgPOdyjbf9NGQmZy0vVDMFwgC4KhOIwDAPn8nJ8A8EgFUArIZ9oUAoQyjUU0LRPbyDvFK+jTGiPKZTuOLjQ8bDYLQbzQcIAh8/U/egRRmN92m0znju2zCq9DItooBZAAuBkVTbWW6I8ZgMMoPpWAsCcPAfcByX5QJBoCC0kCyFGg/TPKqB8TATphJeAgTg4D8Tylm6hdCSa7gW4Rnjgfa3WOvzqNWEkKVAKGizLamgbYSCtmMtAIYDmO9AAH48dFWVhODaj+sAMBUhOBAKsOPKC1bC4oqElebjhVZjepbaTAhZCoTignENt3V6SIH285+UfXaO/uNvSvJe3G2Fr1mD/tPcziJELhRbwyLe5rhbTatqejVaYkIoR2JSKBzPn23Hx4zEsGTbSccTJsYMdUDJ/yXF7HJU8iLtmUIhVKL2xuRK1C4FEFgClE1rpVD7LW2PgmkXAggYnkK8P+X72SbNWoMzV/stLV5SLBfiYyXwa5YkpV6irUn84fnAIxwrcLXfF6Fif1IIx/Br8siZ64UssMYz3SuMdjzUtIJ4SQqi3Iu0GgVMBxYFxcy2eoO2CVOTVPs8DEUQLoxKAnAGe9RDNES4yZI4lmqfLY+jbW/ZNEEA/W9TYbSZAPSyKcYLMNOYrmNMkKBZg/jfK2JhXcArZaE1QJ5/Z5ozE+Z7xSysF1glTc9ijaKkLiAgKLeONhVEqwsgj/HaBzO9MuaVMJq/qQ3TjLGMtplWxDHO4Vzgrim8J5QwTeTaD3OtHUj7WduOVk1qxtR+SWmi8AoaAmJsFcJoU0H4C7QKxYxyjQ0Zj3bDdBjuTRFh00TYTuQCcHfEvULmOxnDBJiHRsNME4AQtgmFzRLeTOHtQFhIVhAtagWtRq0igJjxxnxto7W4GRgJ49F0xtfAaJurFYMmbOACgPkA98T1eWWAp84gF4AVuLrGheDNEC4AmqIBjXMGnU+XI8cRFGsTMZ6dsiKxCG03XBANF4AybYwX3MfThwAjvdkaJtN0TSspn1gmdQFw3BvlEFae7+f+5fINg1wIJggBIQBvG/IGOhOA8kGLqK9thzDYz3E+3YzQEGBSRjRaCA0TQMx4Y762YZi5GmWY4Xyu7TRHe9M0a98x6tiZD+Pd7ZjL0XHagrKMr5ZnF4IJQvcgBA1dkrsjBMF6RAy+hfneRA1osnarMIsQcE0Nt4ZqL1MTKZPOGAsnlTkiGrQYVwKDl9c+ujPpqGH0Bcv3o/mu9aG/D319JcZn/2cZkhJEDBdEWC6YNShP05UnmM83jb2Dxq2CpmtfctOtoSFCyL5E3aRMcQ9jlrZDrYe5MNl7x+g79i5LLCF0NzUzXveumGc9t15BhG7JO2vopmS9OlJ6zFi3boZu7eUDlmT30naLhFDxZaqRMsT1MMtcjv6zXDIFLAymOxKm01c8SPsZ6sI+1/rQz+cxviqzayU915lUThBePrg1TNMl3lcM/EMBlBVYg5cNLS4Xmv2CykiW+TCUMBJ3M1D/6ah3hJ31aL37eRjvBWxDmV6OlK9QGAgBJiIILx+sbBDcEuisZ406RkrYKo4CY0QRWIuF0KyXVUYS5msb9wHzbdiK0kHaxzgixg+RwnxcEcLB12fdTZswPkvKY1YQoVvC1VBPgNkIgcUqGCFHOkWXLrkhK3p4ivl6KEztrW2Yj7YzZohBXDDfxwy5y4H5obtpc8ZnSfl2poVuycsGLxfQfJjPgC3GDmERJgRdTrjabCHU9fJ6WDnmh6PnANoP89F8r1ThchJ3AyltdWL8KeNOGRrJOFRWVCFlnCnDIgEjqVljonv37m4NMNNdEpUzLAEhMHLOhy4iBBs5p+1mW0LNTIiZD9DgSkMXsYAs88PKVKtoPd8M5uuzN954Y/TSSy/ZXAIYD7MXLlyYzMRXfi2FwmwwN0GCKDAeVYJY3KtXr0VDhgxZMGrUqLmbb7757DXXXHP6oEGDEAIW4MMXEYjNIdO9cFsIDQuqOUStiREB82Gix/jE9zAfbYf5DOSF+T5uFLfjUQ7XwfeGMJ4Bv3zGlIU5WIiD2ZxoeAMJ5gE02qOkWbKS6csuu+x7EsZ/tt566ze32267t9Zdd13mv5oQBNyRFcxKixKvQrUKwH22ab5SohlnfrkR1K75DXE577zzjq13yndp2XaNbkVyIfCgBbKKuWuvvfbsjTbaaPr6668/ZbXVVnt7lVVWeXPAgAHMHzBL0CtawSwgBFxR1UxWZUqs/V7JgqlEM0Q2znymrqyohxH9EGo2jPksuHHUUUeZpteyalYjiMkeW265ZbTFFlvw/UWbCdqnT5/FEgANc1YmKGVyGuEpbuiNGD6PgOiJ87CcquVBRcbEzKeR3ZbRV4pbIdqB+TCeiRwIgegH5nO8xcxnftmPfvQjW5oG/90WxBwFvl7O/IQddtjBJoFAeueUJQgwl+iIKAitwAKYzuSWwH7Gl+K2qpYH1QQAE83vC3SU4F4ocGH+qnGKMHBHWEaLmE8B+otf/MIK0SVNREbMY2N+2oQJEwr77rsvnw92IeBm0HTcDquAsKj4a6Tah2VQiWPl3qrlQVkG6WYcc9fjhS4+Ho2H+cwnw/cT8VAmcA7n1s382267zTQ+8zHzdkV8/0DuiUXFF8ktLhg5ciRRDz6fyOgtvS4CmKSUaU3s8/DUy4NcK6gkABiZneJKQQvjmVmJ9mMNRDw0L3icr2fVxvy33nor2n777W2lr88IuTtapHJhvoTw8fHHH/+hUlwR2sMX7RECC4tbeaBtc0VKc60AJpeQLnbtx53gVihYYTSuxidi4I5Cn18X8/fcc0+bevoZYj7Eu4FOCn2XkuV2V1TUa3nRHnvsMWDKlCl4Axod4RU8Q3mt5h/ztIRyBSDiAroS3f3gYvrpvz1AoMDFKtzt1Mz8hx56KOrXr1/017/+FUHHez9TlAhBMP5IGL0vvfTSvnJRA4YPHz7gggsuIFDhE2LGH3ipNJc3JTtjSSE1KlxIkZvhenA7vow+rgchJK6nFubzwQhCypZT1UcZscQOs+xZ4YXy5bHHHrMac4PIXJFAEwQtqDRXEAXhhl5R2Dpp/Pjxb5988snTpHCErtZUobSy1onptn610j5KhwmbafsHSk8UWD75MeFtYaZQ04IfrB2x0koruf+sE2S4JYj4NErhlFNOsUWdPv3008KkSZNswQ+5jULXrl3tnGYAn+4CoDCmeeJR4XJhovB9gS+RrzJ69Og+N910Ezwt53GKpBOI+W3ZGyH8hgGrcbGK1L8EX8G97ALiIV188cWEb3kvUAF5jGwpooJqsLbOnNMDDzxgKd83OOusswqq6dp5dQAhEOsTlhL/Ez+Hy+fvIPARclx3D1kiQU1589VB135aOFcRRgtoPyvMXi08KbwjzBI+FSquO4SWcdvakce4RiIq9OzZq3DFFVfEOSwU7r333nirSKyDdN555xUUINj5NcBbTqmc0VD3uHClcKKAFYwSiBh7r7rqqpWtQAeRUHcxdoCwlsBadAcLfMED7a/5AxIV1vovgzyGtQ5YnvOMM86Ic1ooXH/99fFWmljE8Mc//rGuyctvArcCashUwMKPSBwkbCewYHb/yZMnM9qPArmUdMAqXeJpL2GowLKYrKvM0vmoDEvAh9pflvn1fZ4kn0mtDRYjPP300y2/vMoNN9xg23k0c+bMgiKbQrdu3XRt3juUWMFjAmXBccIElUEbifkr6jm+3lCpG9JOOllo72HICCsFbiX8WPiTcJvwomCLwwq52s8ansOGDcvLYAmav0isI/++ReSdXwqEoMLR8g6Tp02jL748UYBfffXVNM7p+tQzs2UBazHfKvzxZz/72QELFiwYI3YNF1KrL0KhP7LwUwdtdIO2qWQR/wPC0YoxPy2XQ4YMsbWoK1Hv3r2jESNWb2YjW/jOlaiWc8S1xYujXXfdLXr33XftO2avvML6TOWJlSRZjZFloFkIvWdP2GIELwC8scrroEGDej7++OPLysqW7dSpU0+xi/nTPsQyXQ4gkZjxyypTKysdrXQv4XcCy+U/I7wnzBFytb+4gF+KQyXYeOONC2eeeaa28zWyMvLvWR1590pDYaK5IXD//ffHb1Sdpk+fruuTZ2EFCxTWzjnnnHOm6F5PC9cKBDDfF1gOGdeeckOhJBCCj2qj0wXxYgXhMJJc7WdtUTpJKtEuu+wS3XnnndERRxwZ76mHeL/mUvVr77//AVtKjddimc5aKdN4CE86nnDCCZ322WcfeEUzhPPRB6Cx34dbpgRgFysDPoqZk7nILwxHM6SY/9WvfrVq8/GBBx5oL3jsscdmPzNSA7WE+U7V73HwwT+3/mPWKnriiSfivZWJNfAy1EGxPjyylgTBlm1QWpaPiQDEeBvXqW1OQuORHheF/bp+vhFNC1TvK9EBBxwQyQ/aok3nnHNuvHdJUGUhsD4dX46FWKC2FmJlryxJgDAWXrkVwEN4yahBE4BS8ySCMZ4NGM+J2B/Llo1Qyqct1hBo/0/afXSxCeHUU0+NDj30UDbLEtbB11mhiy/+S/SDH/zQtmun2rWfVRa/853vWEMfa8v9/e9/j+Sj46NOKeMtoeHDV7OPSWAJ4kHV7yqwmjBN6k6MqJg/f/6ijh07EpLSPkSTNH6KqIhmX1ZgpBOfURTUGxaGBbC3/Wwp7C+cKdwpvCqwnmay4i7fc9HFFbHOOuvYMvJOG2ywofbnF4LlkX/vLK666qr4KWn685//nHN+3nOKICx99dVX7VpvpqhEYrSua7o3Xy6ERwJrkE4XaLYhhP9fnb6v0q8rpYWBlgZ4XtRmNoA2MQ2AywFYBi2d7rM6MNaG7wBXIgoy/CN9rBBLUNbf7s87VSeat3feeef4X5r233//6Iorroj/VScxKPrLX1jpObJ17yoRLovzQ8ICRcYnAZ7BP/gIs5OZPgJKb+eZAHTALwIuBIefbARTMdFK9MILL1hh64ur8sksyoBGEyMX/INE5WjcuHH2UaFaie8rQ/QFVyJZd7zVRD//Oe1vRvAL3sI/hGCA+fH+hJ8mAAghQGwK7PcTE7AarVdWwuXiQ6K9f+DAgVa5cbr77rvjrcYS35+phRhP1ESVLev119+wNUp5v0qDvS6++OJ4q4koE2JyxjjvnJ8261+pK32TACA3CxCf4LAVb088kQa+yD6uhpvR+fbf6Rvf+IZ9txgKTbjWsK5eouZdC6U/lWWvU5Z8/VLGjFYKmanThMR4IkZSBBTyz2E8jnlrlBJAJRo5cqSl+Llf/epXJeEn97z1Vpo/ihR+Jr21BlXx+cZaiLWsayX8OuNKoXLX4f/DrzRBv//97+OtEnKGJ0IIqSYBsEot4y932mmn6MorrzRNzxKfiQoXWl0Yt/VgJfVXvmqjY445Jt6qTHmfOCxH5Nc/FOfvkKWzzjor3mqiepZNDqmqANBkYn4Wxb766qujc889t+T7XfS7MpospMDKbORx/VSiLCVEgclq6pUIV3jmmWfG/2ojZ3w2ynHKajuusLnfYqvKGYboUT2/6aabLGMMoMpSXiEb+sMuXagUNp7QVj7axhDGPKJ9irxny6pqRKsn5Ku6h4T7oZwICaVsLlUUADE260ETRkITJ04seRk+Gxiu5e/EF/QgLGHgQEaytA5hjZRPNPbxGUfyzMLfP/nJT6IVV1zRGNZE1a2K/Po3D4Lm5oQYLJylMWPGxFvNIDGUON86YmRyfPZ7O+EX+v8XMfZBhZOMgJilkGyBXAk2iQQSiAE6tZTC77qIGTo3v/ZZHennNR959y4Fn0jRO1vnS/bd6HDK1n6zn0gRryA+Jk3PIbx7ULv/opSBDfB2Df2n08s6ZvIswG7Mx9EU0xeI6aEzzjijxCeecMIJNtUnj/hmsUcKVJiaT9W1tpGE1vPxU8Lu7Lvxnc4sD+BLBTJeQr4tCyNNKBEAJwUHrWPCO9ahI444ongkJiKeww8/PP5XSryIt5dTWw0jpLan2oVIBQzfnzdQ+Ic/TDcmUr70789ozRJKGB4DqZn3cNK2kQnAd8TpYtV2Fyt0S9wNlQ55oOQiiDb+akyl/IAY5j14cNGvNo9gYHMtob7rxo/no1NRifbzfYRsvaDct5uhWJnhIW4ghPHUeR66ILtAFy4aPnw4cZhj0YQJE1wYRhRUv/3tb+N/5YlCEEJQFJItp3qYWb/Q5P8tn7hOb0h0IgwPiYHFfEwoh5zBznx4SJsGMCEgHPc2CMD+CMZ8XchUHFrbwAJJfeEHH3yQWINgrY8eqlUivh/vXZU0VGWq6s0kZ2weg8vtr43WWuvL1ghH00kY2VHrz37FmzpRBQqZDx8Zvmj8hMdKE37SOBRKzC7QNhfQfDl/3333RXLs94tqjnt17ySEpa3Ep/00llrG9JDoMiXP2ZbbbBBB2Ouf1goJJpIILgCYzs2ouRo/dQqLBRovY97bhT4e1D+RO14pn3S9XFpLSxqNOUxYXrDKKqtUHAuaJb6yx5gbiK+eEuaJWe0OjGdSRdM+CBfSaaedpuOJ9Rv8fbIkvkEegv5HeET4u8AX+XbWKesJrKORjJDzMoAbmwXoAJJibZyP77jjjo+VKZ92aaZz/vnnc27NxOfE77nnHttW2SIfO8622xvRvkNZFQ4woCPpkEMOif8ViQoeY4jKkPPRtF8ajubTwQxsvSGlKW9ipAPhkPRVhS2E/VTNJ8i9RaBPc1rXrl2rjgnNIzRLYZ1toz19+/bTw/M1cUlgxx13tDFBfKw0JLpVYY9Dtfv4SCnBExG88S9084Xzm4TThP8RvqbTwu5IU/7EAiQtmIp0kNInKmRmP/300zRj4nrMCnbYYQeOk5m6CM1iNJkyYdpz2WWXNqhAbjnRTELnCr18YYPaBRdcED3zzDPxvyJVGwEigjfu++EZEzMSHoq/iQXAb6VNpIP0VdrI6ClTpjCad6yA/fFhXnzIJO33j39WHJZejsJRyAyMzdPGtgSfbXetv+46PidfJNWCdbxJ88Ghhx4aH80neBLzBh5N0q67lTKngtHlNEHw5fP+Al8TKa1AaWfihvr168c0JL7cvLdwqnC9fHk4PJGCpi435HT33XdbyuVHH320MWJJAOb7wFxPIdqAVIvXOU3MV50gPppP8EIET/g2vQ9LZEjnKcIPBWYZmfvRdv4cAe1kZESXAw44gPE/zAFbX6Cbn7GEf5UG8AlcHHnyLWJt103UqJ98km/nF+k3v/lNm0dGMPiWW26x5/Opd72LbUOMX9X7JpDiWSNcJYIXAtrv36Xnc7gXC0cIOwtfEYgwmexefpbM5ZdfjmlQB2cKKoOzaGfdXzhj7ty5FCjPCe8LLbICtCwUgqr0BVV84pfOZ1pjEBUURheef/55e+7DDz+cYu6uu+5q5zj4PrEqYPHRfIIHIngBT/AQzwo3Cn8Q9hO+IYRD01PuJ2UKZEwJhQiVLwoRGj8+POmkk6YrAmLmNwVKGJZaJpTWRdSiqcgwtI/L+WYwBd5mm7VGRQ0qqNDvYnOTn332WRtMTPsW45u8t46Gxcsuu8y2IfbT/sNIu3IUv7vzzAteeMQqW6y0SAoPUzwTypPu2enggw9eevTo0f3GjBmzxq233rq1pHeAcIaAZJEwfg5/12wrcLrxxhtTWkYz+GqrDfcXE/I0uVYQ3XUsjBo1KhnpxrN4ZkjZuWyK2gpPPPFEfLQ88e6i0PdTTt4goP0/0iljhNUF+lryC98s6SQbqqgLGMfOtBo+hz5eOFr4q8AH7ycJDL1rVr0gS0QdzMeifIBwC7ilTTcdVVh6aVtGLEYek7MonstkvLFjxybDI6mL8AyvjzixCEfT/SP7DDuzJqsR7yzi3eEBvIAnzPij8+VIYZywoeCfQk9i/5BKCgOdxD4TglIKZPoWV5A5DdM+JmuzUAfNnDSEUyWkzCCo1ykd8guXGgmXRHeg/LSNy4EY4EUX46233mYDZ997b0o0b978eNAUPGv6NC7XrrPO2rb+BGDsEucxa4euybBNh8FXjPJg5S0nWm9xhXldrCGJDy4wYnpaDnA7tNaxfhCjBBi9xhI2rCHEWqO+klbJoh25DNMFSIrSGi6QG5YbXlH/Yb5/Ap1IicKaodecR8NeaXjVDKLCwzvyjWE6PMJKG6M0GOnAyGfO6dSpY7T88n1t6lP37gzw1luqwkfrJd80Zjs7lpXWTobWhO37tPCyGlctpOdSiQJUrGhmYBg27WX+HXpmyyMMhOJrB+UuW1NOAGYFAoNJbdi6LmZFLF8nCGSXqqF9uqYlC2olaqdoJG0yaCXdo3SUoPHeGQSD0WZaMKdNm2aj2hAEoyWynSocP+igg6zz3oma+f/93//VPK5HPECDw0AlWbJGgPEMQWfJGkYDsAA453Bu7pI1ZZmlGyAAaseM6mU5YrTdV8oyK9D+IdpPmOCrpqCqyfjH1iAmTzDQq+iCis0cMJFGv3KPxRIYzReO58Sqvvvd70YXXnhh2euypHeFgWgxroeGNrSbqZVMTWV2IgKgL5NOkHDRJparKWE+VEkAHAMwlRK8l26C34fp1JQBwmC5MoTDGA6bASK0qhBqISzhwQcftK5TOtidsAp6t9B6hFYr6Z1D5uN6fD1RRiHD9Nf0ygiBFbRYSYtywSZhaLvE9ThVZJJuxHEvkHEzuBsG+eB+KAf84/+4Il+4CSHgH9pMCHQh4qYYg3rNNddY03I4OhsroTzZZ599oiOPPLJmjXcKmI/rgfkMfPUVdXE9SBiwzcBS3FLV1bKgqjnRsxNXpJTFWmmTZTX0oUqxAMAwZQTDFCcvlBsqBFwOZQKFMIUnA3Ppbbv++uuj++67z8oBJx5JBMQIB5jOXDaPquolvWOW+RS6VEphNK6H9eLe0GksW8a60gim5vVDaxEA5wCPinA1aDuuh3AUATAw3hfv6z137twef/nLX7p+8MEHnaSZJgTMHV+N70UjHdQ4ddg0mOiGZmtSRrzh65mPgDsJI5aQcClEQNRYR4wYEY0fPz5S/N/ssZoh6X3zmI92E93g51l8CPdDxIPJwXxfG8ia7rVdVvuhmrQzFgKuiBl+tGcw85vRXYw1QQgIAFdEaGpCELAErMbKhIULF3ZgIC2x/HPPPWcRCbE54SQRDAxHw3EnTggLBgM0GCYDmhIYkUCkA/Nbg/RuznwYiTaHzCfkxN0ggLfFCzT/A6WzlfKBB66p6HqcahIApBtzLm4FhhLfUbuj8HUhIAAXApGRCyFxR4Ly1DblQnNJ7wTTymm+rxUK8wGaP0WvRGFMoUu8D/Orr4wVU13MUN5gIpYQLuTqQqAcQAAIA/eUFQKCQxDIoF0KIWA+jPdoJ2Q+bgamw3z8P7E+jW587AfN93i/ot8PqW5G6EGJEJTiaCkTEAKREEJAAKRZIWA1VlkTeC5yaBeCCBjvzIeRaHOW+TAdAZASAaH5hKN8HrFu5kPNEYAxT8gKgYIZIeCCEACFMpaBEIiOCFE5l2usXIhhkiBta4oZD8E09/cwkvidUJNoB+aj6RS6MB4XBPOtwBUS5gtVC90sNevFs0LQQ9FuE4L+025E7w+CAAiFghkhcA71CVySW4OVDUKbCUJ5cyaRwjjXelwOTQcwFuZT4MLsycraZF1mH23Qf2O+/iduR6ib+VCzX1gPzwqBvk60HJeD1lMvwA0BhMC6o/QK+QosCM2jpMQtAUhpw0nPhkEh3NcT5eByaDrAn+Na0HyYj+sBxP3sY5kBPgjKN8VaxHyoRS+qTDjT0GIYaUvdKDNESMsp7a8UQSAAswTtQwgIKbQGBIEQQotI8qZrmpVPPSdkijPdNR7A+ETr9Ri+CQPzXfPf0773tY+mBZqVafuhXPA4v0XMh5r1YllSxsyfK4WBMJOVQeiAhtEU0LggmM+yvmyzjzLDrYGygeu8fMgKwvNZa36dIc70kPHu52G++/qwG5HuObQdIQD/iBvncX7ySUOl3LNF1BABQMog94JpNFvASDQbDYfJLghck0GZpyKHEEJrKCeIEquIyf9nNTBkejnGu6/HpaDdtF7iYhxYAhEQwuFcdznO/Owzm0UNEwAUCwGYO9F/swYhKwjAEjhuCex3a+BcygcvqPMEUYnKMR63gZ+Hma71MNg0X0AApFnGE+UgNO4FWuRystRQAUCBEEwQ+k8BTX8ogqA+gLbTy0ZUBPNdAC4EjnOeC8ItwoQqIAQom3dnijMeuMY74/HfaL0z3wUAiHpocOK4fcpWeQ4/7sz9G8p8qOECcAoEAcPQYm/Mg6kwmM+WU1i7ZSAUtvOEkA1bXQhZCjU/q/Uh8wHMxv0Q9fAfq+Ac+5izUiynIQVtJWo1AUCxECBnmpcPaDWMdfeE6wEw3rfdHXGOR0rujsSPdGSk+5qGCjAfxnmE4/4eBjsQhG+bmxEQVKjxJszWYrxTqwrAKRaEwwQhYBF0d+Ke+CofvW4wmwiKCQzOfD6PS3gblgd+r5BSAtA1jHFxC8CPMzrZfTruhZQZKzAdYSE0Z7zdS/tblflQ9iValfSyzjhA2IowaOJGGDAXLQdoPEKxlabifdnCOI9CF2RWAHNhsrYRBmCb/UxGMTejbb+uzRjv1KYCcNKL+3NhpAkDaD8MNutwiBkIx/fTucN5ufmGcaJECPrPwE9jcgDbrzRkequ7mnK0RAQQUszMEM5g13RjerAfGGm/bWt/yDzXYEbrOZMNvl8gNcT7lhglL9MeKMNg3072xccTxmfJBREwNWF0DGiJMz2k3BdpT5QRSr3UrpidR+1eAO2Z3CJjWhK8TJSrvStae6YvjKAC5XjAvO3c4xkDMZKiluwrR7q+RKkzip63Xfb4F0ZSnmoWyueVAmXNS5NtzoPyUo5DxVObrsu5d0LB+Qnp/DxFtX063Y+R2nZ8vik4lJf6uXEabidpcO//SioRxOeZ0It4My91JDVCKQfa5NXwbGrnODg3uNaPkSYKHx+riXSJKaauCRXWapPxMZsfFu9LapwiUquNZlI7168VSB1QKo3P+6+gmoXyWSTJ3d8vTEOklFmCp+mcbWb9sG1tVOE2x8ogMYgAfm/In1krhQrqSpsofADauPJAgyPtYtltG70db9s99N/v7c90QJbG53wuqR6htHuSYP19wtSgY4m3juGKDZLG2Bh0RVSDn+vXh8bgqT/P8wF5WolCBQSuoK70ofJbg2+cAvqXqsHPdXiDsd/bSg7tyxoGZOnnyShqEUi7pVqUPlZ09/KusHh35oSy7f10Sap9dA/RL+edo546GHpg1yv17iU3AjcAUvKSMgKdb2kl0v1ChQOujK6krrAor3U1xakruXVDxbBuKR2nP9C6qbRt3Vaexsf9ejMM/feSg5LClthQ+rk0iqoCaW+ELOLNMA29LiFOKpwRQg/uiuyKTkc0EyCSVMd8G+X3oRp+DcqfGIH25RmAw/MEse15roVCRXPlI3UkhiAkRqCUDnKU2ftkSW34h/bTac72PLYzqRlIfA1wgzLD0DlmFKT673nwPHk+LdU5/v8zQfUIZYmRmO/5DFNTMh1zxXOFN0gQSUe/tt2rm4ILNiojhM6xkRk6z9IYXJOUAjrHDEDblZQ/yVsGTuF2OQqViO0QofKBlDEA5dMNwRXaFdyNwIbn6BzSPPh5XnqEpUYqjBKspFAa5g2yVMf8f7ulWgSyREgM97yFaUrxxWAPRYB7eFf6EmXX/nAoEqlvA1d8V/7kfkK9im9hT847NIcSZYJsT3EfqGoQQmgMbhCm5DFc8RlO5UOqkuFVIbTfS4zwfl4K8azPpEG0RDitQmJmqDgOUzYdc+VDGT20MW8tBpvS65xQwQHTSVB+H4lq0D4/15U+VHwPnbKK70ofKnwIKJtWovCcWhQkpVRxmoUbRGgUoUHklhDih40l1LYbAwsxzNE+thlRG+43o9AxjMjvwf0sdBLywiZHuzOGWgTV6iRmZhXHlEz7kwqtUrx+VvHNi2u/KXsMRv1mt135s17f71Wi9PFzs0rvKUTq21C47ZS3r7mUpzjhvkTJ4tSVzxRR7+PNonlG4UpcrnTACBjpTJra1n057gaUGIT2E5KFdYkwP5D3dyxxaqSQ6iYxx59P6jCl0zFTfG0Th1vLjbY9Zgd4+B76Hw55D4fA5ym/e3w3pqynd2/v+QjzBWVTI+Uj9b8tSe+fVST/H6aOUBHdIEKjcG/uylzOGEAyDUCvz8xSNxAboa6U0MnqEtpODELbZpRCmC94aOmSoCUiPDEkVCZH0qqjbbw+SmqKH8O9vSm5zmO1NZ+MExqAlwKu+O7xgXt8e4ZgBhfD8hCnkOcrIT0r9b89k3iSVapE4eI0NAiHhTKClxAosJcQbhCu7GYIYgkGwCxf0nB+DOdgOF66uEFQfwjDJc+X5U37LW1LalOh6uWzCgY81vc296Riq9Qrsq74KDzKHs46C5XfPT+K7zG+Kb6uDTvHskoPIE8/UwpfK+n9QwXzbVfA0ChMSXV61iAoHVDobMmA8icz9XQtCz74DD1KCqtoK7WKtVJamqz04TlKl6gxtImg9cKhkjkS5RfcQydeX0wg1HElR+F9yiUpy3tREnDMK75huIPyZ0OdUPEhz4eR7pFs/7eQeBYqWqKAopRBxAhDJguXxDLqAmYM2kbx3RiYrurTVkkpMTieLR3cwJaoMbSq4PXSfn9XOJBSfr1kOKvSQ55Q8UN4CRB6fld+D3myip/r7fU8//8FxST+u8KFKUA5swbhoZLXHcKSwUoEASMIYQYhWIVaj0tmtmpfWWPQPs9Pq1CrKYJezBXPURL2aJuQx5Xf4/pQ+X3SPfBSgfM83g9DnlD57XlxClmqZ/n/zxwtXLjQVvvka5KsZc6KoCwkz5KrrAjKaqC+WCVLcAMWrWSJVgevz8qiLGBJClhtlP2eso9VQvkICiuTLrXUUnz5hS+9F4TFffr0KQwYMGDR4MGDF+k4ShuGSl5vCEMkNwBWksgag4dKXEMzrRmD/ufWGbSvVYyh4UqhFwgVzz0xMM+P8utliPlRYq/EuocPlT9cdYLwh/Ao6/lD5XelJ4UsH7qu4e/YSEKpH330UVuIn9VYWbQZZWf5W5Sar96j2BiB3j++qs3JH+ypKacMZnGXLl0WyYAWdu/efYEM5lOl83v06DG3d+/enwwaNGjO6quvPnu99dabtfbaa8+U4czo2rVraAzAjEGw/ge9oxuDh18YA891g0CmDWVEQxVEL8D9HCijt/Gb8us/yms9t0pZiitUflf8lPILeP485Xev70bmz21Xis/6zY8//nh02223RXxNCKVHyVm/HyX39fs/QxQahCsn8FApWzIQJlnJILHMUqkyo3///jNXXnnlGZtuuumMXXfddcYaa6xhlWnOk04QUnFdtgLtz7Hn6n/DDKEhyqKM+n1ITSm1DwXNVnjx+h72uNdn0adQ+UEl5c96fscSVX7Ck3vvvTe66aaboieffDIJU1B0QpPPE8Hmbt26FVjdfvnllydMsm+7rbjiiotXXXXVRX379l0oLNA5nyq0mi/vP1ch2ByVFHNUesxSyYHS+2JbgK+U8H1hD5U8TKLyjDFZyaB9HiK5MZCXFhtDi5UmNgBH1vujvNbaI6DU7vlReJQ/ZQC6hmOUEBhLu1V+vqhy1113Rddee619AoGF5AlbPg/KTt2AT/2MGjUq+upXv2qL3EvJ7XMOLIDP53+oU/hXDCQrV0Lz0DFgBAqLF/eSAYXGw4eVZ5TejABIjGYUuqWFSfpvYZL+W4ik1CvPoSG0uFRokfIoU6Eyejs8yuqhD8pPEybNmSi4Kz1L/YVG4KGPt/hgOO1C+QlX8Ox8KJGvlmEAfAfk805UkGEvys7HKzEAxfqRKsWRQpnoy1/+crTmmmvad06+9KUvWYkQi6OSMeDVvZ8BY/CKc2IIAdjHMZidhEhCWCqAFhtCs5QoVn6I1EIfZcLCH21T8cWL03bv3t+9va916UbgsT/nYQAoP8bjyg/aVPnx6Hwt9B//+Ef0wAMP2KdCqJh+QZUJI+nZsyefSSlgGHxTfsMNNyzIUAiXFum4G4PXFzCGsFRwQ/B1SD+UmD+SDs1UyvKYVioISSuSwP2SUkH7m2UIdSuTMhMqJAaAktr4faXe6oM397g/VH5W3PUSwA0g8f7cQ9eHyh8aQKsp/yOPPBJddNFFpvxvvvmmtcR8QS0mV0j7yq0MZPHgwYMXjxgxYuHIkSMXjB49+tP11ltvnirKPlrVwyM3hHBhXi8VCJE41/sXsuERQE/qMoa6lEoPdYUEKKiFP9qPAeDFMQAf14Pyo+yu/G4I7PfKbzb2zwt9Gq78fACKj/LxeUpabMp9besLagglxiC4olqpILF+2qtXr/kKp+YOHz58joxi9jbbbDNTRmJrs+scwLLgZgzaR+UZY6EEoVSwFiSleC3uyb15Tl2lQs3KlTGAJP7Xw2ycj7at8qv/Fv5oX+j9vQRwA0jCn/h69/7ck/tjBA1VfuL4s88+m6/w2/dew+/4fUFtQqacATw88oqzN6fOVh1kluoeHw0bNuyjDTbYYPrYsWOnq6L+ofZjDJQK1oIUn09YZUO3lTbLEGpSsjIGQNwetv54+MPHjM0AdJ4bAP85BvIqv+79vQRoiAGg+Keffnp05ZVX2icB22dsz2vmySp8/fRxWANonfFeX+oynwHyFyENSwU3BK80h/UEKw30ntNlGNNXXHHFD7/yla/MGD9+/MzNN9+cinUyME/blC5eT+AZNRlCVUWrZAB6AEMeUOrEAAQU3r+4EZYAnONt/2XDH0hps4mhAoQ5Z555poU6S0bxW/QKNROsouWG4Q1DhqwQbbrppvb599VXX92O0VH30UcfWZ8FTuD555+3Jl0q+5JbfJclQqagMdwQUF43BEqFEkPI4KPOnTvPXGGFFWYrlPpk6623nrvjjjt+qko5iw1wP2DP0P+KL1tRWnUYgMf/rvhuBG4AXgHOi/+5d4vDH3plTzzxRGu/R/itT83OaitRUc6dOnWOBgzoH2200UbR7rvvHkk57DP/ITH2iMYAHIY8a/TWW29ZMzD7+IAuRtMGRuIPcK8dGgJenRKB2D9rCOEnhKg0W4VZsGbU5ZZb7lMZxYJ11lln4ZgxYxarxODePKMsVZSkGOEemlYglDb51I9SH+qMknvsj/LXYgAof1gCNMsAGHrwv//7v9G5555rrTqtS+1N6atRQaFSp6h///4qHbaM9ttvPzMMOrucaBB4+umn7av966+/fry32HCAI2EcE0bxr3/9y7783wotZ24IrqhuCIRHXiKUMwQ3Bm89ckPgOguNgOqAi3fZZRdKg7KGUFayUnBT/hiUApQAcBBlthJAN7YSQMdc+d0AMAo3AEIgjIYKMPfAmPy+zTIARk/++te/jv75z3/aQLPG02dN4atRwdrx+bz53nvvHY0bNy6Sx4yPFY2BUoBOsNVWWy3eW0qElgwPef3116O77747uv32260EaWHnYZ4hAC8R8kIjN4I8Q6AE4ZpPjz322AXSE+7FfX25yRLKlXZsAMA9tjeDYgBhJZgPgvLxT5SfTyBiACBrAMwNLjEASGnNxLicE044wQTW+CEKnzfFzyNKh87RiBGrRQccsH80YcIeKWMgLKLe8LWvfc1Kh1oIOTBshOvuu+8+M4zHHnusOXUxFLScIWQryx4O8UnLlCGofjRbpd4nP/3pT+cNGTLEhlpIzdwQcusH5YzAFFWpGYAuJASyViBt0wfAOB9KAA+B/PufbgAYSF4luG4DgMl/+9vfopNOOil66aWX4r0tpfag8LlOKUOtlc9iqLT66iOiQw89NNptt90YEGdHCHcIfRgrxLih5hD3oLTmPnfccYcZBoZSA2UNIQyNQkNA4VF8DMAMYfPNN58u5f9whx12mNWjRw8vEWg14nofZmGrbihNUQmXdZEpqWAGIDAUwie/oNjeCmQGoP39tN9DIfaHBuDNoNwnqQNASisSY3b+/Oc/R2eccUb0xhtvxHubTzQjDho0SEX/LKtLtO1gt1oUvh5qlHEUpPxLR1ttNSY6+uijo5EjRyIcOzJp0qTolVde0bGtrAWqpYQMH3744ejmm2+ObrzxRpsEVIbyDMFbjVBsFJzK8IejRo2avueee04bO3bstIEDB4YlAoaCwRAWcR2lAffhniVhUYqbUmb+u7e2eoAu8KEQKLZ1hAlJCRCD/14PIFSizpDXD6DbVTYAWiyo7P7+97+3illLaY011oi+973vRc8++6yYf5MNb24barTil6PGGAQjRY866kjjVffu+K9iXYF5ENtvv32yrxEkfbIJRPfcc4/V7d599934SEKhIVgFV5iv0mqe6jNzdt5551mjR4+e0bdvX6sfSKWm6Z4eGrEPQ8BYMATGGiUVZYF7psKirBGYASjNhkEoNQaAl0fhAd+hd0PAACgFsi1BoQEAswLSPPr73/8e/eY3vzEGtZS++c1vRr/61a9MeIcc8gsb64+BtT61lfJnqeXG0KNHdzMCVShtODXEfAhCmi222KLmekKtxIhchmyTZsiZaJ5bSr/wiCOOoNlzvkqlsKLsYREGYJB6fSCdxRAYeJeERQKlCUaAEqRai0wxIV0IFx3sD1uEUGg3BmsZCgBn2JeEP3pAVvlNQtqfK6kbbrghWm+99aLvfve7LTIAQp6f/exnVndg2DO9qfvvv795nNY3AHdeS4pa/vw5cz6JLrjgwugnP/mJxfQQ843HjBljMmpkS5x0y0pn+ixyyPWkg5S+4/jx4zttsMEGnbXt+oie+QxFdA8dNOi+iS5qO2mRVJpyxiGFO8wAdLKfSBwPUGp7qGAP1X9T/DhlH/AKMHUIHugPtftCSlP08ssvG4N33HFHa69uLjHm/eCDD7bWDeoQI0aMsGHQGMCjjz7WyvH/klb+LLUsP9TF/vnP66IDDzzQ6gWSpRmCKpxWmlLpbQQhEzo2K0wvNb1ZYYUVOmy22Wauk+hUYgjKmzfXuyGgk2YESq1ZXjAjUJrSx1jPjZKNmDjBH+bLIBISJdYn+IJYvtaPhz6c44ZT0QDwKAcddFD0la98xYYv6z7xkfoIT7/PPvuY1zrttNNscgf3euWVly3WfPbZ55p979qo9ZXfxwZlWFgDNT9vKPptt91uYRFDLCAm1DCJhlK1EUTfwv3331/RQfHOMoAOiv1TeimEJQJwR+y6SSMORsI5Njxf8BEPrpcJmRHooCkriMkWwtX/pDQQsCoPixyJ9xf8XO6ZGICQoquuusoqq3hs4s3mEm3Zp556anTWWWdZ178TnTm//e3J0d1339MGJUBjaZVVVjEPTOhBWMi4H1qyGByH4yB0oMRkGPiECROsGbMyNT+PXiIwBss7w1ZaaSVTzEb0ztPJRjhUibp27dphp512onUKPXK9ckNI9FJAF90hA9dNC4eUZ87FqVPfTXQ93i6S/lhlWErTVeghLCcMFlbT/g2EMdreVfiJcJxwtnCVcJfwlPCaMEX4SJgjzBcWCvbtK+j9998v0H3N41qCwYMHF6644oqCSpCCwqn47kWSByuocl0YMGCgzqX235rIz1+9kGAK2267beHRRx+N36J2+vTTTwtXX311gVlcefcuIi/vtUPhSOHaa6813kIyyMJNN92U/G8OzZ8/v6DKru6fl98mjBw5siBHgBotivUJvfpY+FB4V3hVeFK4U7e9XOmZSn+tdH+luyjdUlhfGCYM0r4+ShnuQ+lAyWCFgP3EZFYhoSSWIphxAG27pw+9vllYDLfU8Hqj888/30Y2SnnjPfUTdaKjjjrK2q5pspNRRcOGDYuPimMKe6gTXHjhhbV2zLSAkFHLidGf8IaecNro6yV48u1vf9vWLaIljLCplFqW18mT31Vl+YKkAkunGnUEBtk1lyjNCIMrEe92yCGHRL179w51iZQoxXUt0UvJH72kPuppqJumn9qHensJkOinFw9GwQn+1x5aAX6cNLkuhsWTVKiI2ynaQ+Ili7evTmuttZb1PjJkgtiUtXvYFwqd1p+HHnooeuqpp9u4I6x5xEC24447Ltprr73iPc0nxgVRBzr88MOtkaCRJH2InnjiSRsKAV+RGXUDDI9j9RLXML+jWkvTJptsYs4uoERZYh0N9TBRduUv2Y4R6qfdI9brhDihhOKT0jFT002ygLL/IxXT1uxJfBsSQ3vppkdY1ZhINn7xi1+YADbccMN4bzHupxIcEp1gDOr6rEyVHDp0aKSQoGZHUI2oQGNQdHqVUstKA/hNp5l3NKqiamODqK/US/Qc0x9UyVHh3H784x+bw8tQqGdZmEFIp9wwEuV3fYYyOm0GlWsEGfKHJIAy+xKisvvTn/402nXXXVNhCf9ptmQkI2FRtUqxYlHrpDnllFOScS1OCAPvFxJDf2nSW9jYob6tRggaxW0kEaaAUkqJqG6iksyQ6unT6ZcyBbDOtHodDoZDi1O1kQDjx4+v1UGEOpinl4as4mepoVJ4++23raeWFgXvnOKFGGF48cUX21RHlLpaxxUtP7RJb7nllvGeNNFaEhb7lCh4q9avCzSOGI5MXaCRRItLI4aaZAn+cl/ANrT88svXPaUTJ8jw90pEC9TEiRMbHtZVooYZAR0frFhG2y80duxYm97IolUwjGl/tVSMKQZvvfVWG9tejjB4F4YTE+crdLw0mCo6lpoIr3jEEUdE11xzTbynZcSCvjSvlnrnlucVYqINSu98pxTLyqASUQf45S9/WbEugFwPO+wwM4S2pBYbAbEdLTIoPS0IVGgY73/ddddZ6EPpsN1225kXqESMS6G0+NOf/lQS/mSpWOqlCc/Rlt6jEUR4QZhIw0Fz295pw6d0pQSmdGktWry4kCrBMYBajYAQlYo7dbtyhEzhAzPg8uTbmtQiI8AAGPC27777WnMfFR5KAm/uozkT4VBMVyLmwLLi2/e///14T2XCYPCkTjCNeyyzDEOZ2ooaIyhKL5pJmdHFsGWaI6nbhO8XEoqH8TBGH6XBa+I9PV5PU+OUqVevnjYBxxWU8DOn4ppLjONiCmwlwmHSWtboelIt1Own4oH22GMPm+zCgCsUnondziQESelQbSIMY/yJjTPNYRUJYWSHRBNyrbzySm3MxMYpGd6ShoD/+Z//MYPAqdA4QAsbq0jgWBgTRS8xrTO0smE8+coPNS5vyJQ1SJmvHBoByy5WI3q+f/SjH1WcgonsMBKesSSoWRpD3EkxTucUXd9UeEOGsJ95rBhCJUKo1CUQcj2EMLKjTSkJNthggzKtI61JjVO2kKjjUBGlY4n+D1bTwNHU1iLT2DzREocR9uvHqPkomRBTzQhoqNhzzz0rVtYp1Sn9mtNZGBMxmQEK/weoSBWNQFZfcsMZM2YU9tprr8Jmm21WuO+++wpSZD9mREcWJQCrvFUivB31BgyhXsJj0GMZKgSCovK96qrDEm/VdtTWzytH5KPxecHpEKr5fIIXXnjBVqeoVOri+QnXMOByRB2OSIJRxHVSqJNQ+D+EketxbCQlRBd06gD/45OTNMZiVXwX//a3v12sSs7iww8/fHGnTp3C44U5c+YU9OKF559/nv9liVWLmWI3fPjweE99BPM23njj1PBrFJ+hGTC07UsDyBVwSRhE6z0XRR81ahMb8cs2JRTOJxy0mCXqOcxdrtQcyr1oHaM1sA6n5boG+Ta9bp7mItDjUL+N+J8y5eCgXwS4Ec0Ci1QRWiTLXbT22mvb/xj2oHnz5i3ee++9CzRvxpQ8KCQ6WVghrtLSHrUQFUKYHZYGzCKjnjJy5Ib1MLYVyJWyNfPQ+s+AhyutNDT64Q/3trgdoimWMVv545SKYRxNteecc068p5QwAIZ4HHPMMc0xANfJRC8FnzoJbGI90L1LPgCY0XGj0AhsRCNEqv/hQ7jZQhnBAr0AD2HicvIwjqtesPiqq67yzIUPSh5GGHP99de3JP5LSM8370QrSdhLTCnz85//3ITXPqiRytrIe1UnKue0/DEFEsVl0CJxfrkSnNZClJuFj5t0rZSYS0JLUC1N2ugjSQDXMVd+00eB5jSDdIOUr2ACNwZbaUJw/YYsdSMIdyYP4WKlKDzrt/hDmK/J2vBMXrZ9KvYWKkRauKjYkOzX+z2NGDD3xz/+0SqvjSJaiVhVLeyDwENtu+22NuLUK3Lth0Ilbg7ajrp2XSqaMGF3a60ivKTJlnb+bbbZxgwiS7TWUQrTSFLU21LyQYP0a5QrScoQN0zppuAGgA6ii+ilIdZNkDhq7eML/WFolBiDvU38JznAydrmIqwIa3Llt09skjoU/88/4IAD5otJ/sCsIRT08gVWj9hll10aHqbQjEgrBaManTA4BukdeeQR7dAQ2j9hAOPG7SL+HWlhECWtl+DZMVsQpQNjfejrKUdcx3AalnbJM6I8QhFJYuQZgCm/dCrRR4f28e0Cc9TosVIrDZS6XiaUzY09TCdbKSBwcWhpPIChg+CT2bNnf8JqX1OmTOEY5+UaAp1gFKutQcqjtVTQyxz2SNKRI+OMTjrpxGTlhC+oOsFH5HXKKb8zB0OIQzP2ZpttltuOTyvg6NGjK84P4DrWG6JUQV61UGwAthnDDSDr/dFJBjElesk+XQ4wBNNJ9Fn/3RD8nkaJEWQOUmxwkZUCOsYDw4d9rMhn9rHHHvvxgw8+mDxYMMsTEkPYaqutCmeccYaVBvrfarTOOutYsY3AfJguxS/t1Oedd2603nrrNrwU+rxR7969o0MP/UX0u9/9zjoxGS/E2CY67GgmDQkeM82TYTL0X5QjHBTLM7JkSzMo0UchVQJIlhiA6aN0lJ44h+ljfJywPaWPgt1Tx/P1URf4TDKmnzFpeVm97ABhZWFt/R+tdMe5c+fudfLJJx8qpfudLrtIuE64T6BzgAEsTDv6aMiQIXNefPFFn2rJFLlkumVr0dSpUws33HBDQTFqvKdIElRh9913Lyy9dHe9PAz4Ag4Ugg/sSeFtyibEdFimVX78Md/XTtPMmTMLtATGipQLms9VEtt0zHoJPRGhLwsE9Icpu8yzZAovU3mfFu4RrhXOF04Sfi58X9hO2ERYUxgq9BN6CUy+t5VQhJQ3LHGNOoHSwYxBL8lFPqufWfw9n3766d777LPPco8//rgvvUjQTUobWrIQr7zw0n/961+7jh8/3qdjcl+ep9u2vkumqZaJ62FTLJ6NyT5MxGd4txgTH/lvpYJ5f4a7MHkJfkne9iEPRozSKpQlZvgR1vDRj3JEPYwlNBk1UC/p+aEx4b0JYbBMj0bw9uHCW74eKeA/X73k22b2kT/9t9JA25QgCDx3PdIU6QJqxlgLBtBNisICvH3nzJmzwsSJE1fv3Lkz7ZtbCbsJPxZ+LfxJoFZ0m/CoKj4v/vSnP31bIdM0XT9LmCt8Ktjke0j3bHWaNGlS4ZZbbrFe7pBUhykcc8wxhSFDVhSjSz3j5x9RoVu3pQtbbbW1LVggORlf3nvvvcKNN95YePfdd+1/SHj/gw46yK6thG9/+9sFVZTjq+qjWDV8Uj368okwU0CP3hZeFB4RbhUuFf4oHCMcIIzXLVgQYkNhuPAlgRXTWZCL5VeYh5yaTuyU65E5WQnHbJK9lKmLPHpXeQhKA4YO4u1Z74PlF71EcPRZe+21e0v5eiqu5FxKEV+Wxed8Wl1EFtnqJYLyb9MuqSgzUjFs3WD5Pzp1/va3v9t4p6IcWz1LS5BYSKu7VXIPOuhAG2ZCvYlZfnSCeU98lihV8f4MiSlH9CAzDJ455c0hySk0Jq8DWPwvEN/j1ZmMwJct+b4xJUAIX4N0lo7bZ161zbUVF+OFykpcNzFl/fWvf93xN7/5DeGMr/HCmAQGkbAuqS/OCywsEi1/00039dlwww05zggrDMfXgeE+bW4IED2ZzFajb4FJ+qExMA+C5j2WgGei/oIF1KU+L8ZQNGwqttts8037SAeVWZqRCXkYAMlcYWbzZTuvCBkJkxgKXY5ojGBuM5XpWodWZ6mCASAIa5CRmszWaQwPQNmBh0GEQIDvFmAAVGI43wxA8EoxdZjcMKiSEXSQAXSQAaCsKC4cwpt7/QBD8BLBDGHw4MF9L7zwwr5bb701/8st0x6WCDxfeWu7Zhs6fehcoymQnk8fDgBhKAz4uvTSS6Pbb79DJcXbQW/0Z8kois6uZ89eKv3WsTb/ceO+kyxOwDBoWnTo22QEb7bjilWimQvMUO1yRFs/w9//8Ic/pJa+qZfqNACvB3hdIFUCCB/rXK4p+S6BULZFqKJk3RAUTnScPHkyYZGXCIkhSJl6DR06tM8PfvCD5Q488MC+8gz+sQ5fqTo0BEoRruc+YIkYghOKwOoHCJFVGsLSAe/IDDkq0qxmx3nFObXwsb0ZRFG2fHiDkm6dddaOxo7dQaHJWHs3WIuBE/L5+zK8JEsskcPKgPT6cn4eofybb765LZ1P02lLSHriyg9Q1tAALARS3vHseQZASiWY0MhKAP1HQEmzqPZVNQCoqjR1Q1NSwVqMVOnpMm/evC5Skm7yot379euXlAh6UPjtYuoH/s2CvNAoW0ewvOgeba5hCJwWEea/UjoQOoRTPFXBsmmi9EEwVom50+++O8WGC6seF58FtUXWm2TZpctSNsmGVp3Ro0fZNFbGU9HiA/FeDDln7gXjgOhLCd/LiVifIc3Uj4ojX0qJ8InFk08++eRmf8HGSTriL0GKkoJwdIKVAAJ1AJZYR9Hx+FkDoMWjRQYA1SQ13diMAGib4dcosLUeadu+YKO0l1K4j+K7IXiJEBoCgaOXCNyHEgFj8GcsEUNwohmVWJiQAI9JbzMKlI2XmVjCeQzXwIBeffWVaPLkKTaqlXsQRhVHn7SM8O4oILH38ssvZxVQ1nJlCAPjphhNyzGIZ2LIDHRD8ck7jQFUfrOEYbOQMcp/0UV09eQTBsV6oJzXiJ536YgrpCmogLImnWBCygCEsARwsM/qAIKHQM0yAKhmZdMDXEmtCVWpfcRDafglG5QcZUfx/aN+oSGA0BAoETw8StUThCVqDE6sZ8S8BZQbj0sbOEO2Uby8UZCUDkx5JLSgTvHmm2/ZNvfhGEpKWMXE9eLbFb9M37370mZsjIPCu6t+ZQqO0qN87MuWTtyHsA2DZJI9FVNCFC8J8oj6AEMYFOaWnZiP0THZieXuFebWPNanEkkPXBlJAUrqBoDyugHQCoRyuwF4CQC8Uswx+gEIlWyckNKa6wBZqkvJ9CBXUAuNlGIIlAgoMxJCud0QwlLBjEIgZOqt8/2LNmGFGY0CVuIIRRURkbYXUt6tlKA+gUJjFCgpCopRoEDULfC+dY6ULCHCGUBlnrkTbDNYDaPCCFFUxvdUUlLyS1MwzcTE+oRyeUReWebmO9/5jk3cp27RKFIeQgNAQQHK7wbgQyDw6lSC8fKhAbjysw8D8OERZgBKCaNsvJu26zIAqG4F08MSQ4hBJwTK64bABxLooEDRMQRvPTJD0DG+esl+jufVE9ptqVCNCEfw+BgJsThKC2EQGAmKm43JxQuLw/HqtNcTSkEYFBPqUXIUMqy0VyJKCIyEHl1GfjKBCe+fR9yTHnXa9vnCTyPCnZD0bqHyuwFkwx83AMIf4nvifDcANwILf3SMsTAe/3OdGYD2u/LXbQBQsxRLGXHlBOGq1RYeCSg2nh5Ft0qzgAFQcbZtAUPI1hP4BgLjlvIqzZZXHbf0CyoqPApOiw+jOVm1gxUrCLvyCMPyFSwY+8/w50aEOlmS/PKU3wxA4vPKbxj+ePxPCeAtPq78H+m/DYPQNudaBVjw+B+DMuUH+l+XAUDNVihlyhUTwEkzBmXCvmyjlAozym2tR/pvpYL2uRF4aMR+DCHsT/BSITSG8Hn/NcaAohP3U8KwagMVXtZxouMPxaf0KUfUDQhxGMnJ4gesAeWV6NYgyTKr/MCUX8DzZ70/1kpsj/dPQiD9N+WP93nl13qBldoEL6XcMwl/gPb58+uiFimSMuPXk7rXtvBIGcIYUOhspRlgCAadh2H4fs4DXMO1lCzlQiR7tq73PHxmSO9rIRCxPuEPnpvKLWEMYRQVVlZ0oPWJFpxKik5IQ4Wa0InWLJpI6f2l9YhlaNqC9D6ufK74wJXfQx+P/fH+KD+g+RMvb0ofgFLBKr8C56H8dICh/NzPvb8bAHrgeaibGqJAylyomFYqCCguCmx1BZ2Dl/em1LC+EKaUGBzzrxCGLUhdpDidZ86c2UmVxMQYeLaIil0HinZAJc+3IY6HFP7PHtP9zPt6GsL3+XkoJ0oMUGhAZZnWIVqTmHKIUlOZZT/t8Sg7wLNzj0pEJdvrEvRsM8YfRWdVDUIaUlqRlhQp//4CpI485bfQR7wmnKFFB+8O3Psnqc4h7nfvn4r9Be7ZEO8fUloDWkDKuCmlQ//tgwlKvVRAmVFqMwbB6gs65iGRw0uFMERKjEFKSEddZylVx48++qiTQoQOqoh2mDRpUgeUb+rUqR3wqIQQeFhSvC6tKygt23peSrkbTXqnxAhDUEFGsYnNaQoFeGuaXlFmenFJAZVhmkU5v72R+OeK54oPXDlLlF9IQh/BvTyKj9J7KOSGwXmc702f5v2VeutP8kz9J20xNcwInJTZ0BisVNC+cG6CG4N9blP7vPKM4meNgf094/MoGQiRPEyipAnDpKR0EIx0XbKdJd3PjALjcCPBk7PPvTrbICSug7g1CgpQbuBNpKSURn7880B671DhXBFR+tDzAw97mPtLHO8VXxQ8Uf4Y/KdFCO/PecA6vrSP2N9bfhru/UMqqyQtIWXe70vqCgosRNJxKs7eyYZyg9AY3CB8mxKDeQ1+rlee7cPh2l/OGJL303nJ9hdUG4mveYoPEuUXW/HSoefHABjzgwGEyu8G4Nvu+U35db7PCeY+Hvr4c9wAkGOYp4ZQqyqGXipURhB2slGBxqP70AsPkzxUyhoCIETyJtVUmCSEFWg3iOzzjfS8ZPsLSpPkECqZK73DFD9GubDHPX8Y+oQG4CGPxfx6HNdRaviqEKleX4f2kbYKtboy6MX8Ga6IIDEGge/MWp1BqRsDSm4Kr33Lal9SQug/FeusMYRhkodKbgx5BgFZqvv5//9aEj9dwcLUESq+Kz+Kn4Q9QqL8Yic9von3139CHbbdMPD6pvxKfbyPeX79b1Pld2ozBdDLhsrnKCkZlHqYRM8zdQFalAiFUHoPmRzso+QISwYPlSgZHKExuEGQQp4XIz0r2f68kngZKpYrHOQKSBoqP0rq8JAn9Pxe6fUQxyBWYhA+xofzmBuQhD1Ky3p+AVl4vlqV2lzgenF/pisfMGPQS6OoxPgoLoqMQrtBWKikY6RuEF4iAAyBY6ExZA2CEgJgAGEJ4SmAPDXSs1P/P0skfmUVyf+7soWK78poyilkFT9UfhQ/DH3cCEzplaL4SUuPwLW+DlDJWJ8Abab8TktMuGJCqHAOlBGYsuocFNdLBxQaBfdwidYljMJLA0+BlwzZ0sHrDxaGCV5CZEuJLCBPjfTs1P/2QOJFVnn8vytYCJTPFd+Bgnq4g+JnvX7o+d37+6A3Nwrz+ED7fUlEX+3BjcufHeanzZXfaYkLUkwKlSyEj0kC1BvMILQvKSG0j7WRzCBiEDpZCMV2vM+NIWsQXn/wUoLnEJZ5iOYGkWcYkKdQuF1CumfF45VIeammGOFx3yYN4QpnqwvqlvxHGV3xgcf5eYqfKL+u99AmUXrtoyWIc8zj678pvvb5vd3rg1TetJ90iVKzhdMaJKaFCgZQSPPQYpYpKdA+jILSASV2g/BKNXDld6PIM4ZKBuFhkxkDz/Z8CJ63LKBsmkeVjjlVUgw/FqZ5sPV1lG8Uzz2+e+JKip9Sft3D2/o9tDFPr/3esuOKj9J7uGPP8WeTD1LB87bEvH4e1SKQNicxL1SmBNrvCum90a6wKLCHOyh2WFIkyh//TwxC/zGcbLgUjmQNDcKNwksJN04MlfzxHwrz7BRu10uhsrgS+T5bQkTkSuZwr+tKb4qvc8MRnA4U2Nbu1Hao+KEhoPBsm8LH8Ou5H5XbJM6P01Dpkzxrv+e93VBLhNMmJIZ6Hl2xDNrvpQPKlyiq9qO4uUYRp14ShEbgsHO1n1KGa72EKFdKhEZBSt7YTuVVgDyth1xhQkUCrmChl88qftbbE5fTJGmKH8M8ufaHRuCpHy9Rep2fePsYVuJo/2dG8UNqjmCWGInRoUIl0H73yh62uKJaXUL7QmV2r+/G4UiMQPDjbkhmELoXJYQbhN0/TrMG4QjzCXkKhdtOobL4tisTQMkcWcV3xcx+T8KV15Xf06ySO/y4G04Y25vSa18SZrGtNMwjaPeKH1KeID4TJCGEiuXbrnimhDrHwyaU0wxD/70JNjQMb4FKFJ40b1+c+vVhyVDOGDx/nkdPK5ErUKhY5ZTf4V7fU5TZUr2HlwB5+0zZHdpPWBMqvIc3pvQxPD+Q5+8zpfgh1SKQdk8SUlbBSA06RgnBdtYozDD03xRY+0yh9d9LjmwpEhoO2w43Lu6RZwT2fB3L5hEKt0MFSpQK0qYrHzAD0DGUM2sEDldq29a5iTcPti2OJw3uE8b0pvTapgXHFd8BJXm0f59hCoXwuSHkFm+GaYhEQXWuV25DBcZYUGr37m4cicKTguCcEMn9heyzncJtp1ChXOEcJYbgUH4SY1B+LGWftk3J/Zz4WHidNZcqDe8Nss+GLNW5/v9zQ3mC+NyRBO3vGabJto6H3tqUV38TI1GKUbihcMxLE992hec8u1/835+TPCtOa6FQ+Rze7Mk2iuz/fdu8eLBtBsM57Iv/G7RPf1NeHvLnQJZynv37HFM9QvlcEfKPN/NSQ1FHisYBaR+GwKYpuLYthTLbyT0EKJvWQilljFMertubEZgCh9ukIlNwbXsoQ2IpxwNAqTQ+57+O6hHKfwWhL/FmpdS2i7pV7A3ObpNCvi+k8HiWdHqJIur8ZJ8fZ1/eNn9jQLlp3jP+m6msML6gUkLX4s0s36r9byRlFTj3/xeKXjt9YQStSIHRtJi+UOrWoij6fwS/mvrJNBR+AAAAAElFTkSuQmCC"/>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data:image/png;base64,%20iVBORw0KGgoAAAANSUhEUgAAAMEAAADCCAYAAAGH0ZakAAAAAXNSR0IArs4c6QAAAARnQU1BAACxjwv8YQUAAAAJcEhZcwAADsMAAA7DAcdvqGQAAHSJSURBVHhe7Z0JuF3j1cd3JolEIiFzRRASaixSQ6JFQw2hqhFEW1UfSgdUqam0CFWqfK2aqX4tNat5rHkeah5jrAiJkEEkkeF8/986e+377n32me499+ZS63n+591nj+9e07vecXeI6qBCoZCc36FDh0K8WZWqPkQ3XkpYVpt9hZ5CR2GxMFv4QA+bKXyq7bJU9iG6cRclX1K6qdIthDUEHtZJWCTMFF4U7tJDHlQ6WekCpSVU8hBYIpDjzYTvCqOE/sJSAmziuLOKN5gqPCD8TbhPh2dzirbziQcsXrx4OaX7Kv23MI8bViPO43xtch3XlxeDDi6rk/YTXhQWcoOQtthiC3JYDgvHjRv34ty5c3lQL/0vJd1jKR0cKzyVfQCHa8G66667UNfCge11GTJNk3auooOXCQmL+vTpk3Mz+N2h0L//gEKvXr0yxwzzhH9cdtllKyttIt2Pt/i+8E7x9tncF2+cB6d//OMf+p9c8x/he9ptymKkmw8QLhLmc4F2Ga666iql4U2Tm8Qo7n/kkUe4zGjEiBEcm697nS/003aR9Gdt4WEBI7MbvPzyy8lNsg846aST4u3isVtuuSV+RDGDxx9/PLd6QFhT/7WnqLYbC8937drVTlpuObSQC0ofElJxX/G4k5/D/bivNjvgIiD0usO8ecgsiqZPn25pHm299dbxFlTRK9k92fCHWA5kqWSjuKeEije8/fbbsXpDlnr27BltuileyMjuyUbH2AXMFT7xndANN9wQb4XkN04yafTAA/db+vHHH2v7AeOX/uJA53B/f5OpHTt2fPXcc89dGP+Pxo4dq5PRgyyVvoG/2aWXXhrvibjPq9o3rfhXpAd3U4I7eI9chPTOO+8oV6ECpPHJJ58UnnrqKW0XBQ5xH2Efoas9ANJ+NGwN4Xrh0+KpafrSl74U3DwqHHfccYUbb7yx8Prrr2cf8KlwnTBCf9OvrZ1dhV0FnOOi4iVpWrBgQeHtt9+O/xXVVTKI/9kDFsXXc5/kLVJP0oHllfxQ+PHhhx8+ZPDgwR3RmFdffTW68847o8ceeyyS7CIdiyZOnGjXOPEMJbiTM4ULdV6+HehErGqgHnaY8IqQy7oscV58/mH6O1Ao1Y6QOEHoqwv2EG4WpgkLhMXanxD/ReznOOftod19hZIHlH2iTu4mDNPmlsLXhOECZbwHEpTxrwj3Cv+Sur4mFF1Ghiq+FrniYdpEVoOFPoIHEh8J7wrTubmAIuRSZd4FFLMhPB83VPbGzab4zWrOGFSNVfC+u4AwYZPr/Xy9Aaz6QPhE23m+xyj3AXEueymlsEHgGwvIInmAgBweFhD280pn5bGt5AG6aWdhFW2OE74toEk9BLy0na/j3IhczxHQqmuEK3X4dSFxrCXEzaXf6yv9S6zvue4kJM7hXG1yDdd2jm+XJh3opBPWFS4RZnFxljitAmZdffXVf9e16+hUVDpNOvAl4Y/CzOLtivSd73wn72a5UJQ4Q9efISCvJtIOvCyx1ZtC4iJ0KAN35x0KBx98cLA/AXJ5Q/gu91RaJN1rJe24SjCH99BDDwUXNd00izXXXMsKLajpfIvkrxBWEuzm8H5H4XVOvPjii4OTszdNbpLsu/fee7ksIY698cYbr+l+2+lvJ9iztDYOV2qC9RvMnz8/uUn25gp34u3isUsuuYRLjdive80UfsG9eUBP4XcCUYidAC29dPfkBuEDnAjq/JhTMVP2gLnCydw7CdYowaAXXnjBUmmEpeXoww8/jLdMSSxVRBm99tprti2yG9oPT1+4sGiAa6xBNS+KBg0aaGmWMOaiQTc5Ac8ctMoqOAEj3sbMf5Ewq3Pnzgs93ITefRdXE1J406abQ6+88ko0ZMgQQ0xUNHGGC8k97gG/0xRKiG6++eaEx5Xw9NNP2/m63lJI93tLyU5CYtGr6S1u1IEFdkZMeiO7MO/GYNttt7XzOMeJewg3CKvanSH9WVr4kfBufF5CBF/Sa7uJ37hjx07x0fTNId1jskDFdGm7OaT96BrWfKHwsZ2ZQ2+99Vbh00+L0Q0PLl7aRFzLPbS5kmCCSqSlHZQDG2rzKF38DVWrllY4aRpy1113Rddee22EEqy00kqR3qh4UUC6Fr2+U5godj8ulJYLOokK5WbCtQLWmIqN8ohzRJzLNZtpV1PlUZTWNxEnCBSVE4SxwlChq3LUpOwi7q2EovMtgYrHJTrneSHV8FLyAEgXdxSIiUYKYwRYN0gIy+QpwuPCHcJjujFxUknhn/sAJz2E4q+nUswauGbA7/d0w/eU0qhSthyu+ICQeKt40ygvt3lU8wMqkR7OfcgAwHp9246JUGmITAFCUNsOjjWbmvUScEzoogwgFlqD+un/AKVgOWEZgfiZF+IZZJSM41A/FnD37+v695VSp6S8m6v/C4SauB9SPaImQ12V9la6grCaQBFCuqJA8wkvhEKjg9w7vL85GAG9Q9lnCbzA28KrAi2MpO/oRWYoJQrmxatSxZdQhjlO5jEKipV1hJG6+br6T3xC6I00jOOQ0ppI1/tLkVEM7CNd/qZ2P63tx4Rn9J9aJ80MlI6cWx/pZnjaPnJm6wuUG8SgL2gfoWJJhbESzZgxo6DqcUFeWZHL0ipbOvoLWK2J/926dVs8YMCABXvttdeMp5566oX4eTyX4LqPkB9g55FOpizqrotHCISvfxW46SyhpCU1pEMOOSTJXD3gRXbbbbfC9OnT7T48J34eTKOWQOi7mra7C5WlrRMw2N66YCPhKG3frdSq6touoX//+9+5mWogCIimKXojH0cKX9VjlxVSrjghDgioD2Xhb5U+IcCNkroVp+ejGIpUR1Q49thj7V6PPvpo4dZbb/XKeB6wGZodKPFOFEYLqFf6RbSDhiyi75Ha/rXSR+MXSPT+nHPOKXlA165LKc1mMET6/LxzNtlkk/gJafIGshj+Io8ss8wyxyhbG+qUZYQm1dIfggza32mm89Ye0/8HH3wwvJlh8uTJhWWW6ant0kwVkT4/H+lrypHidTu/Z8+e2Mn7AhHrXjpE3GcdCS4SXoIgBrf5JaGHxNtJCJtto7POOosXjk499VRrbc0nntlEI0eOtGscC+NaSpZU38o95vvk4XDjFKKUUXRQLK/7FUNAbbgqbSKcIrxwzTXXWIWuf//+xoXiaU2U5WIaIbfT1zkNHTo0Pp6+Vs+OzyjS6quvbufJ/dp/HadyiKckn+SX8isdk0IrrLBC9K1vfSvq1KlTNHXqVKuz6cT4aJHYVytx7uDBg6M77rgj+uMf/2j/VVXgSPGEMrRo0aLopZdesu1qlVYjZXIZvdVXVX07SemzvXr1ssZ9PRAGpIgGZFUpUhzMR1oiTcg7t0OhR49lCu+919QK7+eHpLx9IjwjTBRwQqhXkbSDdpnVhANOO+00Ancalis2W40dOzaViZbCSTag/7kvQBPZB8Kt+ruvsIrQVC3SH8qIZSdMmEDv7G8FuiGp/ZUNLVSrt3AiL0P1YNy4cVblhb75zW9qX5MNOJEPEfmhe/NEAXughTOtk7vssgvWTyf5VlKZ/9VJzwlzhIoxEu4WWnbZ3iUZLI+ocNtttyX9GqgR+0CWeL6IF3hWOF27xgi0+5LfUuJAfMLmugD7eET4SKgYMzndeeedhVmzim2c2I4M00KTjz76yPbJLRdUTbdt6LDDDrOM09+bRzw3fj75QAJfF3Ct+S/gpBM66kRc7jrCAQJNjK8LGFXV5t08oimGNh8cBY9YdtllrXe2HPGc+Hk8l+eTD/KDSy3xqLl+Tiey30JxpSMESjxGNdB0wIiGbspQfhDWAiL/Sqj9MTKClvr7BIZhvKznWctYzIgUVXTW8ct0iV+GfqENBJomeBlKdmpyeIikVb8e0n3JEBmnbYSa3mSBzFMpekKgf4nMU20tybxTTQ+OXwZ7oTOFaijhCVVTXoaXs34oPaiHziGe8eopROoZIIWbhPZ0XXh/FU2pZJ4q6pvCNJ1DWVVTja453LMXEoi3GDyznB40QNs0GNGm43XtpbU/MUAd92qo161p75mi/TQWfKhtqqFIpO6qaN0vkUfKCPZBhgFSwJ7Yp/woRyJtY9ioDhEd4KXIcN2tG1lqyEtkSXkuuS/vEm82lBopBUp8pGDbMfft/sXNxIBpLEMCpEtOAnHmXG2IDzB2+h1pLKPNiWN+fzJPpmlnwnUywgODZdtUipdUWjfV/QKecaVkkgoTw3woLzBkQhW64XkRPFP4AlT08UJULekKxpin6lpaAHkhXq51DVkPI+OUA9ZUKdDSR60K0JjGC4RNll4AoipIwJsteQEawt6IQaufNV/qBT4VOLcmqukFlGnOQ1WoiMNtMry6QMlNz5WVCQJqBOdD9XFyNUISqI+XB68LLwvUdt5AKkp5ydySOEtVX0AZhotwvbe26Y2gIFtXoFBDAtTBSzKuh6furWs9M9kXoY6CBCjQaKqkF4MqHu2uSKOioVd8ATIvoOt9dSPGC22gdAOlcB+dR12aFVroHrwImaMQg+PYxEva/YTSJ5QiFcbD0nhc9iXKPlQ38MyjMnB9E2EjgVZudN30XDevK+NZ0jNcItgHtkHL9yPCQwKhxtRKL+FGlqJM5tcSNtMNPEKF8931v7NQU+bvvfdea9ZZfvnloy5duljXHpeCTp06dejatWvnPn36dP/KV74y8IILLlhz9uzZPAuspXNwFoQvtTGKExWPU5deQdhWoNJzjzBFYKxu1VbuK664QhX6HnC2XsDleautttqUiRMn3vP8889TwdlGYEAHfR7VX0In0TndT/i6tmmmvEsg84wvrZj5gQMH5mWqKlZdddXC2WefbffgGSKexTP/JdAU+TUdohZZucleJ1gtTel6Sg8UaAJ8RyjL+UWLFhWWWoo21vzMNQeqfi4+/vjjeeZ/BAYu/lRgzE5uTS0hnYDqDBV21Ym08TMUjypfbuYHDx6cm4EGAXWaIxt5+ZJLLmGk8niBvGGbpaT8UMrS9D1aJ50gMPKYynZJ/bj2/gUKoiaoZlrYY489CqNHj46PVwVxEgUeg8SOGz58+Cg9vrR5HuLNhGE6+AOlVLARX8nAyY033jjvQTHSGS4Huq0gWjLA/vvvr/159zMQIxF2XCnsKVDyp6Wge+E26eEZJWD5dJDMFlKq48O0S5Gf0cqICh9++GFh6lTiuSLRXLPiiivasQCUEdTm6CRhTOumv/zlL9O9PfrTRXnFbe4m/EN4W0hxn9NKkZexENXPZfwI7bJZmjBhgo4n11NaE25c+vjjj2MLTDZp8kj6QwchI+4PFe4TUrrPKVkMGzZMaX6m8s5vQvrcTp2ogZr7tDRL8XWLVBCSJ8qjnwtrCjauAtXxYI3ee5pOLExQCWgiorQMSS7Txmy99hpBZB7xvEqUPk6z+3nnnReJs/GeJirm36jD/fffj94TONKI0Fv5KpbO+mFsXn/hW8L/CaiP9W7mTf+ABgygwEpzsgnp88H48eNtcHl6f/q6PKJt1c9XnhhhzehHXOr2AkMnOpIjSl6K6t2FawSGwy/M6z/2MX7ZhzchfT7IUrkenTlz5tjw/JAUUsTn2gvQhkrpjIdkoPtgndLJX2CIQAc5Je+0efPmYfnWtuk3oMRlqCUPyj68CU0ZBwreLCNZKh5PX3vqqacWLr300viMIvl9DjroIG9HnSpQMn9PWEGndA4LBJTdFL5bt27Ryy+/HM2cSfU1io444giLIIkm33yTRrTaiMizVvrb3/4WqaCK/6XpD3/4Q7xl+SPPwPIavoDRuHHjbDrBOuswVqRIJ55IH3WRVPDEW9XpvfcYcJWm/fbbL95K09Sp0yIVcPG/KLrvvvvircpU8gJ0p66//vrR/PkUgOkOOalPxFC98pT2WBBejDkV1AkU70fnnntufCRNDCYNh/t9/etft/Swww6ztCyhR9InswGJ0GxArtJsgA7qkJgjttD6utL6m0baDvJReh3hdDja2M91Ur5suLlAHrHXIdrdOfRCzOf4p0Cjq70APTAh0YEB5WUgjWyGQ+Sd34ER5Elh5uEEw32cdAwvhIfEU+IxrTRGhWh4JcPoyicbbbQRrQVW/5QESBJigDE0fvwulpYn9weuUtn/pYTj8EJT/t/SzAhSXoqQgsYxWjPIp5XCvCAHcDkfyoCtjX7SpElKSumqq66KpErxv1qofKadrrzyiuiWW26xbWca88cyRGhtzTB6UZ+5y0tZKN1DWF9+/lf6S4tAaqRLHhVnH+arQz1YaimqukV65plntK+oaiGRFxHDax8SjhAYRkdbVJH0h7iCHhji7WvXWGONd3VS7mAp6IMPPrB05ZVXTmWmflgJaz2bEP9BtkQmLwJ5ulqgEBuq3VbIuBulGY+YG+V749lnn6W1zMJpDmaJAo3pZ6+//nq06qr0NjWHCpFC6eiee+6JevTokej/ySefnCoP4jygLrQZUYq+I9jgQiFFXLV6v3796Oq8ScDiy0oBUoRo6emnnx5zL4/LpSAegh5++GFLfTzRN77xDfsfEnkQiIEYYc+gQsYFNr2hk84lKqU5ZSvhDwJDEqiVVe0z/s9//mPpT37yk6SPuDTjNJ+sZrUwn74CFc+NCrvssku8p4l4dpwH8vJ7gTfM78XXThq0GOo/XNhLuEIgfK2pMYvqIL32ToxmfPLJJwuvvPKKBYIQ27wA1DQ/ISqZLgPxTBHPZnzq5UrJE6Mg6UxJXFvKx+kAb8aYAJrNmUrG0HWaE2k6r7kpEaLSw2iw7t27R337Ukcqks8SeP/9920sk6QXH2kiPZ8X8xYJ2kcZacPUNZrgGc2e6H8qFooPUFBgzP8WnhQwHDOa+MY10XLLLRepRLXMM6dlxx13NEPFQEeMGEEmK2WefPBMnk0eyAt5YoJfynhLOKrrqR5RpaTqRlP65treSOnK8hC9pk6d2mngwIEdlllmGQuXgdyqTaaZNm2aRZHhvG8mza655prRRRddFK2+Oq3y5UnP8MzTU/OG/j6i9G79p7l9irZLJnLmqoRORjKMuCX0XF/4mi5kNBVlBd1LdalTLaR7u9qQefSe4QdMcX1S/xmSkDu9smwmdAMbZqCLCJrW0y4GrTJ2gpdgZDwNATrcshfRvck4wNfTK4PaMG7ift36KR1mDY4S1XGq+HBd7GMlUCf6Cejg4GWG6Ya4M/wx0kjZUq2k6+EohehcbVNQMX7iKYFw5jkBtSmbeagq9+KXwCZoBaB3hqoafWTU/+jco1s16ZXUedWYArfJOJmiV4Ygks4+5q/SR8ZQ/ld1GoM/0PmymYdqEr9uBoeJl8gsdsGLrKmbr659dPzRi8IAEF6EcJLzs/f2jKPnZBwvQyaZ2IZ7xF3SvYTK8FJVO/igml4A0kM4lyoaakO5wIvQ3UowxEsgDRqeeBEqDmFXK5mHk9RTyThuCq7TG4naEPhjqEysoF5SUxcrVPMLOOkF4C5cxkshEbhPvxl24vNz6KlfSpmw++s8N1LKGJubIzCPi1o/UoDjxPpkvCrXQ6r7BZz8RZTCbaTSUw+H+3SGm3ELoQTMWJUSOyMFwKQipFJ3xp2a/QJOygz34GVQGV4Ir4ThJwatbRsvpISxENgAQKVaPM2rxS+QJfKqpNx9PVptGDX8BRpFSDDeDPNYT35DRtk2WmD/2hktUSEEGge8uwLzcTPCtHzbj4fXZAlmG2C4zveBYQTTNkyPVP99P/DzQ6G1KeW9SKuRGODMg6EMF4HB+C7KeqYW09LC4E3qXpTtAGdNO4TDBCVkBeECcObS/OXAYROc0MBISgTGMBLWyqLcZ/Q4QjIBCW0qlFYVgl4sYXoMSjlnOL3GFN2UglQ2AEU8sJJRSEYT6nzGRnO9RY9CXt5dCFbw6PxEAALhAAOUKEkJAQBtSoD66hyd7yUs4QOFlgu0VYXScCHoRULGU0ozvxltJo6CuTCZyhFBIDGUp+xbVucyuAPmE5q4FXi066iU79AaAMx0YcBkmO2CoDJFnEag6Sn7aIflHJoLsRiud6G034JZmTXGK8W9wDg0mDgPpsNkgljAoLD+OocOQfZjAQiHiiDXuNtxjQ+ZHuY3L+8hc3w7FAruxl0U1kFADLOpltN+hRAYRAkYFQoYr47AsCLcGTMFTCBKGyKMFglBGeJ6AKPQVnw5WgzjGfvIgH1qD1R/SBGAa32o7aGbSZiu61uUv5CUj3JCgaFmJQIuy60DQVCDeVfZYHoctRpq8lgJ5yHEhlhHs15SGUqYr23cDRqMG8G1UFWD6cwABVTfsADqpmg8jKedxhlv94KUtikpvzDO4QKhPEAgWAjtnVgDVUra+gH1Y5aAwGpm6xYU9FhWs4VR94vroaatSnEZVsUUfHQJTKfiz1BlBAHzXevdv7u2N1TTKxENzfSHM2KGPnBGJtBHR/stHZo0m3bq1KlAA7W23Uq8HHHrQBgIgLZbGilo8MVS6Mtjwl0iDKVcXzPVzAQ9hHNhnvt7Wuid+TAd5gNaYnA7MB8/7+6moYxnmAcLXl599dXWC/bJJ5+Qx/hoi8lvBDPdXX3SsWPHGT169Jg6aNCgyaNHj35r++23f/Ob3/zmfyQ8LIUh4FgPbsqFUVOGamKIXg4GegMLoaMzH6bT9DVUD2RwDK4o1Hzz8y1h/P333x8dffTR0SOPPGIa3dqEhWy00Ua2OOwGG2zAsl+FAQMGLO7Zs+ciHUssQ6/0vt4X90STHbMimBdL+UF5QiHOuVZBVFqRKjJHNw21n7geBsNoNJ82R293RCAUuAio2cxfuHBh9L3vfc/Wmi2/mkHbUa9evayfDGGwwt96660HQyk70AYyCMOxAvoMmGfJmntvK6UQJ6KibKlqFWWZFAsAZlK5QrNhsjX66ob0KCIAhIFQiIY8vKyL+Wj5aaedVttiAu2DYOZiWcWClVdeee6ee+4588ADD3x/mWWWwRJozKYVHuug/DCrEDsQBFaRK4hcZrkAlFJTJeqhgGU2Foyn/4OUQphuVgpm1374X1UAe+yxR3TJJZfE/z6TBDMBVoHboSywGWgSxmvbbLPNKyeddNKkYcOG4a4o0BGEu6eyFpEQAhDw/6xgMUhgigLLWx4inCvcIbwkMFiSWQg1LdMkjfeMNwNkvLmIbCA0IzZefPFFywvjclhFYPfddy+stdZadk4z4VEU5QT1Ciad3S6cLRwsMDxqnX79+g085JBDmKENXysrKSdwonjKBazWzGz+HQQEcJ7A5BumgLDqBQupMOitrAAYRBEuAFMb8hjZSES2IAajfSEmO4SL1zOo8J577insvffedm4N8AgKf4o1MFmOFRjPEX4uIIi1BSqrPe66667KgtBBhugwwoVhOl8WmLbF5KGzBCzgZaGqABiTze1qQx6j2gZrrPHlZP2M559/Plk7M48YqaOQVNflvUNKELgfemmxiD8LPxO2OfPMM1m5Hb4S4OC6S0kHmLXF1JvlhFWFLQRWAz1duFngYwDugnIFoAI2L4MlkM8sdOlSbUWtcsi/Zz7yri8F034ghkK98ALrulWnN998s/Ctb31L1yfPc0HQHkV09Jxc0I2qJJ4mVv2PwCInTGti3hPBjtWbUqSdzL5hgRNm4HxVmCDwvYcrhScFlmhl6ZeSMuC6664LM5MLluRDmyZOnKj/+cyojPz71o68ezZh5ZVXsQWNIdaMrpUyU0usjBB7GFzHaLzHlfKlkmOF8fq/gVJmS9CwSQXWyKShHaQWjqr0JtannYdaL+EnkREhqM+WTkJQxuUzIYFhXOWI45MnT7Ymg5tvvjk66qij4yO1kr9fS6nyPRgfveKKQ20M6cYbb2x5rkZUHmfNojsioQ6qSXu9yodAEEE6H+Er5S2WYD2G+l8UgogC2esEDJDqJTDLiMqZN7pxYwtDBavAqPqOAPmbS4zPpgLGgmRPPfVUMwVQneTebPE08hKCseOKfuKzoMr3YxDjtttua9t+j0r0pz/9Kd5qorPPPhv+wCer4Ao01cN83BDb8BdlT3hppIMekuKKWK/yu/rPko98uoOVsLwsWETkwCWVsOuuzKUt2DKOkK6LJzTlu4LyyL9/iHARtnLEcNf0dXnPagJzZaFqbik7i5nJwRB8ivnFoois3MW0DualM8UDV88owMQl0Rpq0ohTYK5J/5EU4L8dGzVqVDI7ptwsBBrT/BhmDU2ZMqXC3MHmE1OdBgzA0iuTFMAGj9ZKxx9/vKVYVzli3hauKyTauQJyXho/A9i+kO/sqEo0A9Pc+/DDD0cK5ay2u9tuu8VHi8S4ft0wUlU+3qNqdDzvhcX1JX3bbiQ988wzNc0twyWqohb/s3evSEwOJb+q8cZ7SukHP/hBvFUkysXw3QMyBc4gRVWFgGbT7n799ddb4cpy8RMmsP56E2233XY2jDlLnA+FEyMaTYz13meffeJ/pcTEDBSoPiUo8qlce9a6666bvBvEcO5//vOf8b9mEOYgUEsmPGVuHcsm7imcohvfuMcee7C8KHPZ5p5wwgk8OeUHmfNZjjzmZgnIzp276Px8H1wZ6ee1DHn3LwXLTULZea4Q81/De6qATUJbJ/GKMoEKLXyDf0xkYYlW+Ap/4TNtcsXaMz/8YadAwcxX37532WWXnSxTZyKtVdLOO+881CIlBF9LuRzdfvvt8VahsNNOO+ma/JeuDU3PrR959yuP5557zipuvkKlEytSZu/tk3lCEr+8YCagIbC5TrsJdFjZm8CHvpdUXQFB0FzB7DqKdyoUTME+TmA69lOqZNFmTiMVNUJ7+H777adTK5OuTb4sgjV067a0rs1/8fqQZkQ+8q6rDpomoKwVPPbYYzqefkbeypp6Z4gWBSq2TKZ7UrsvF34t7KL/rFVPwyj1BQrqIukPTRbeZsQyCkzk5xs7F3388cd895NOCzopCAcWjxzJBJHaiAax2bPpDy+6Jz6ckvfy7QFDh65k+YW5enfLM3TNNdfoeFoA4fS0kHQdxIo/LE3B0qYsT0Hj50HCNjpldaUM92FkipXJXjDj27wvlR4jH2UwrW/fvjaqQMAdLejZs+diWh21XRPRXUjBSBTDF4Zee22SoiYGW7QvWnvttS1v1JxXXXVVOkZsP4X+t7/NZ82aiJpy3oR5hKDE25DofaM67WOZ4CethXgUlDnp+jQhULgooQuOcZmchBDe69+//zt6ID1E3IQbzlPM7y6pZiJU7dOnj03+YnodIx68vtEe6Pjjj1O4+7QtM06dgqYWaatNfz3//PPjs6Jok002gdFJ6J1D8IX+BRQWfsF4XLnzkFEbzDaynjahlPQA60u4+eab6TNmKtROwi+Fvwj3KUzFvDAzzK3qDNQ84qudPhmZQm2FFVZQxktdQ1tgzJgxNmE0O8mU1Q/0vimo7hAfzSf4ITCxFP7wTTZW8GGNFr6gyZoyzBCnj8Y6d3TPfNJBbJA2D9qL6L7kG0msMPCrnXfe+W+6wYMCs/j48IkJQijbqVOJaNLwsoJ0yy2/YYxpbdDLxro0EMynh82J5mm9awp8x6QS8f6iUABvCHxomIV8jhKIdwl2iDwJSxnYXFJhy1LHyy+/fKltttmm16hRo1ZUFERbB9HSrwQEwQOwiA8FHlyxd60ayb3ZegNO/P/+979nS30pL0I+M2sHH1devnDkkUcmFvjss88mSw9ArDSkcsvOdWy55Zbx0fLEe4t4f/gAP7CA+wU+dMP3YoiGRgrUCxinhQBKKsi5EolPpCLBCAqaY2mgYWwRoyzo6Kd+zgg7RmAwEsNaWHW8qoQrESPjFNKaX6aFFqLJgeYSKUb0+ONPWME5a9ZMa7dZtGixFaD48G7dlop69eptheqmm24S7brrrtF66+FRi62jfK2XwnfZZXmdIvFN6PTHp4ujP7ztqBKJDwgLv+59zIyswPfTSMbkTb6+zFxIG/6ibQrq3HFIZZmmixEEcSwTN2iC9REXLCjHpE3S7IgLfJ2e0zJhhMT0cppO+NYHjXUwkYKRRcUgeIGgaN+SW7PGQoWZ0dChQ0vacjiXwpdvh4RNEjSF0yxDJFeNdA+3Fo8mfaQFIysQAENeGPrCMEmmQ3K84kCwiszS8ziOIMKxR1gAE7Bp3cqOPaLjB+4gwIYKo15CKCxow0pUKmhNAE6El3/+858rdkZlKWA+jCTEpBuTuhOazvhUGA+oU9mYI71+GI42ZSBDVZkUC8LnHVgnhbaZX0DVG2FgEYzCQzhYBVbjnUANE4Z8qrkgxpwCVpmg0+Zf//pXdN1115UsyMDqQri0r33ta7Yo1Ze//OX4SH2kdwyZH4afaD/MZnAw3zsmYOGbdhbOa5sJKVhL1TGpNTNHNzX3pBRNR+PpeWP+AbUWhIEgsAqcOWNVcVE+Kg9r6jBjxowO//73v20wLwzUf2MergFQCcKV6J463aRnbsdHTxO3MyyR1THoq4CxNDfjqhpNyoMz3/0+Ph3XQuWL2N9HZ7+pfPJtFyzC6wGpylg1qktD9SCzCiFxUXoQ3Xb0RyMMhIAwfF4C7su7RxGeCQNAStsV6T2c8c58mInmw3wfd4rvh/kIgUUHWOSU+fuJ6xFqHpENNYsRemgiDG1TILtlsGQEbokCfIj+0yDIoCeE4WWGF+AIZImXHcqfMx2thYFe4LrPx7fTh4rrwef9R//5wDC1Ydd8K3iFupjv1KKXV0YSYQg2SEApZQJMxzqwBoRCSuFNmeGDB1wg7q4SKxFMMqSNJOXPGeSMh3EAd+OMR+thLj4fF+PNDqT4eyyCOW6c2yzNz1JDXjQWBoCRMJWwlmjKRhoog4S3/bUvHEZDuYF1IBCfz4DLwkoAwjVLieFUS55DhjjD0XSApgMYCONxIzAercffo+FMh4LhuBpreBNgPOdyjbf9NGQmZy0vVDMFwgC4KhOIwDAPn8nJ8A8EgFUArIZ9oUAoQyjUU0LRPbyDvFK+jTGiPKZTuOLjQ8bDYLQbzQcIAh8/U/egRRmN92m0znju2zCq9DItooBZAAuBkVTbWW6I8ZgMMoPpWAsCcPAfcByX5QJBoCC0kCyFGg/TPKqB8TATphJeAgTg4D8Tylm6hdCSa7gW4Rnjgfa3WOvzqNWEkKVAKGizLamgbYSCtmMtAIYDmO9AAH48dFWVhODaj+sAMBUhOBAKsOPKC1bC4oqElebjhVZjepbaTAhZCoTignENt3V6SIH285+UfXaO/uNvSvJe3G2Fr1mD/tPcziJELhRbwyLe5rhbTatqejVaYkIoR2JSKBzPn23Hx4zEsGTbSccTJsYMdUDJ/yXF7HJU8iLtmUIhVKL2xuRK1C4FEFgClE1rpVD7LW2PgmkXAggYnkK8P+X72SbNWoMzV/stLV5SLBfiYyXwa5YkpV6irUn84fnAIxwrcLXfF6Fif1IIx/Br8siZ64UssMYz3SuMdjzUtIJ4SQqi3Iu0GgVMBxYFxcy2eoO2CVOTVPs8DEUQLoxKAnAGe9RDNES4yZI4lmqfLY+jbW/ZNEEA/W9TYbSZAPSyKcYLMNOYrmNMkKBZg/jfK2JhXcArZaE1QJ5/Z5ozE+Z7xSysF1glTc9ijaKkLiAgKLeONhVEqwsgj/HaBzO9MuaVMJq/qQ3TjLGMtplWxDHO4Vzgrim8J5QwTeTaD3OtHUj7WduOVk1qxtR+SWmi8AoaAmJsFcJoU0H4C7QKxYxyjQ0Zj3bDdBjuTRFh00TYTuQCcHfEvULmOxnDBJiHRsNME4AQtgmFzRLeTOHtQFhIVhAtagWtRq0igJjxxnxto7W4GRgJ49F0xtfAaJurFYMmbOACgPkA98T1eWWAp84gF4AVuLrGheDNEC4AmqIBjXMGnU+XI8cRFGsTMZ6dsiKxCG03XBANF4AybYwX3MfThwAjvdkaJtN0TSspn1gmdQFw3BvlEFae7+f+5fINg1wIJggBIQBvG/IGOhOA8kGLqK9thzDYz3E+3YzQEGBSRjRaCA0TQMx4Y762YZi5GmWY4Xyu7TRHe9M0a98x6tiZD+Pd7ZjL0XHagrKMr5ZnF4IJQvcgBA1dkrsjBMF6RAy+hfneRA1osnarMIsQcE0Nt4ZqL1MTKZPOGAsnlTkiGrQYVwKDl9c+ujPpqGH0Bcv3o/mu9aG/D319JcZn/2cZkhJEDBdEWC6YNShP05UnmM83jb2Dxq2CpmtfctOtoSFCyL5E3aRMcQ9jlrZDrYe5MNl7x+g79i5LLCF0NzUzXveumGc9t15BhG7JO2vopmS9OlJ6zFi3boZu7eUDlmT30naLhFDxZaqRMsT1MMtcjv6zXDIFLAymOxKm01c8SPsZ6sI+1/rQz+cxviqzayU915lUThBePrg1TNMl3lcM/EMBlBVYg5cNLS4Xmv2CykiW+TCUMBJ3M1D/6ah3hJ31aL37eRjvBWxDmV6OlK9QGAgBJiIILx+sbBDcEuisZ406RkrYKo4CY0QRWIuF0KyXVUYS5msb9wHzbdiK0kHaxzgixg+RwnxcEcLB12fdTZswPkvKY1YQoVvC1VBPgNkIgcUqGCFHOkWXLrkhK3p4ivl6KEztrW2Yj7YzZohBXDDfxwy5y4H5obtpc8ZnSfl2poVuycsGLxfQfJjPgC3GDmERJgRdTrjabCHU9fJ6WDnmh6PnANoP89F8r1ThchJ3AyltdWL8KeNOGRrJOFRWVCFlnCnDIgEjqVljonv37m4NMNNdEpUzLAEhMHLOhy4iBBs5p+1mW0LNTIiZD9DgSkMXsYAs88PKVKtoPd8M5uuzN954Y/TSSy/ZXAIYD7MXLlyYzMRXfi2FwmwwN0GCKDAeVYJY3KtXr0VDhgxZMGrUqLmbb7757DXXXHP6oEGDEAIW4MMXEYjNIdO9cFsIDQuqOUStiREB82Gix/jE9zAfbYf5DOSF+T5uFLfjUQ7XwfeGMJ4Bv3zGlIU5WIiD2ZxoeAMJ5gE02qOkWbKS6csuu+x7EsZ/tt566ze32267t9Zdd13mv5oQBNyRFcxKixKvQrUKwH22ab5SohlnfrkR1K75DXE577zzjq13yndp2XaNbkVyIfCgBbKKuWuvvfbsjTbaaPr6668/ZbXVVnt7lVVWeXPAgAHMHzBL0CtawSwgBFxR1UxWZUqs/V7JgqlEM0Q2znymrqyohxH9EGo2jPksuHHUUUeZpteyalYjiMkeW265ZbTFFlvw/UWbCdqnT5/FEgANc1YmKGVyGuEpbuiNGD6PgOiJ87CcquVBRcbEzKeR3ZbRV4pbIdqB+TCeiRwIgegH5nO8xcxnftmPfvQjW5oG/90WxBwFvl7O/IQddtjBJoFAeueUJQgwl+iIKAitwAKYzuSWwH7Gl+K2qpYH1QQAE83vC3SU4F4ocGH+qnGKMHBHWEaLmE8B+otf/MIK0SVNREbMY2N+2oQJEwr77rsvnw92IeBm0HTcDquAsKj4a6Tah2VQiWPl3qrlQVkG6WYcc9fjhS4+Ho2H+cwnw/cT8VAmcA7n1s382267zTQ+8zHzdkV8/0DuiUXFF8ktLhg5ciRRDz6fyOgtvS4CmKSUaU3s8/DUy4NcK6gkABiZneJKQQvjmVmJ9mMNRDw0L3icr2fVxvy33nor2n777W2lr88IuTtapHJhvoTw8fHHH/+hUlwR2sMX7RECC4tbeaBtc0VKc60AJpeQLnbtx53gVihYYTSuxidi4I5Cn18X8/fcc0+bevoZYj7Eu4FOCn2XkuV2V1TUa3nRHnvsMWDKlCl4Axod4RU8Q3mt5h/ztIRyBSDiAroS3f3gYvrpvz1AoMDFKtzt1Mz8hx56KOrXr1/017/+FUHHez9TlAhBMP5IGL0vvfTSvnJRA4YPHz7gggsuIFDhE2LGH3ipNJc3JTtjSSE1KlxIkZvhenA7vow+rgchJK6nFubzwQhCypZT1UcZscQOs+xZ4YXy5bHHHrMac4PIXJFAEwQtqDRXEAXhhl5R2Dpp/Pjxb5988snTpHCErtZUobSy1onptn610j5KhwmbafsHSk8UWD75MeFtYaZQ04IfrB2x0koruf+sE2S4JYj4NErhlFNOsUWdPv3008KkSZNswQ+5jULXrl3tnGYAn+4CoDCmeeJR4XJhovB9gS+RrzJ69Og+N910Ezwt53GKpBOI+W3ZGyH8hgGrcbGK1L8EX8G97ALiIV188cWEb3kvUAF5jGwpooJqsLbOnNMDDzxgKd83OOusswqq6dp5dQAhEOsTlhL/Ez+Hy+fvIPARclx3D1kiQU1589VB135aOFcRRgtoPyvMXi08KbwjzBI+FSquO4SWcdvakce4RiIq9OzZq3DFFVfEOSwU7r333nirSKyDdN555xUUINj5NcBbTqmc0VD3uHClcKKAFYwSiBh7r7rqqpWtQAeRUHcxdoCwlsBadAcLfMED7a/5AxIV1vovgzyGtQ5YnvOMM86Ic1ooXH/99fFWmljE8Mc//rGuyctvArcCashUwMKPSBwkbCewYHb/yZMnM9qPArmUdMAqXeJpL2GowLKYrKvM0vmoDEvAh9pflvn1fZ4kn0mtDRYjPP300y2/vMoNN9xg23k0c+bMgiKbQrdu3XRt3juUWMFjAmXBccIElUEbifkr6jm+3lCpG9JOOllo72HICCsFbiX8WPiTcJvwomCLwwq52s8ansOGDcvLYAmav0isI/++ReSdXwqEoMLR8g6Tp02jL748UYBfffXVNM7p+tQzs2UBazHfKvzxZz/72QELFiwYI3YNF1KrL0KhP7LwUwdtdIO2qWQR/wPC0YoxPy2XQ4YMsbWoK1Hv3r2jESNWb2YjW/jOlaiWc8S1xYujXXfdLXr33XftO2avvML6TOWJlSRZjZFloFkIvWdP2GIELwC8scrroEGDej7++OPLysqW7dSpU0+xi/nTPsQyXQ4gkZjxyypTKysdrXQv4XcCy+U/I7wnzBFytb+4gF+KQyXYeOONC2eeeaa28zWyMvLvWR1590pDYaK5IXD//ffHb1Sdpk+fruuTZ2EFCxTWzjnnnHOm6F5PC9cKBDDfF1gOGdeeckOhJBCCj2qj0wXxYgXhMJJc7WdtUTpJKtEuu+wS3XnnndERRxwZ76mHeL/mUvVr77//AVtKjddimc5aKdN4CE86nnDCCZ322WcfeEUzhPPRB6Cx34dbpgRgFysDPoqZk7nILwxHM6SY/9WvfrVq8/GBBx5oL3jsscdmPzNSA7WE+U7V73HwwT+3/mPWKnriiSfivZWJNfAy1EGxPjyylgTBlm1QWpaPiQDEeBvXqW1OQuORHheF/bp+vhFNC1TvK9EBBxwQyQ/aok3nnHNuvHdJUGUhsD4dX46FWKC2FmJlryxJgDAWXrkVwEN4yahBE4BS8ySCMZ4NGM+J2B/Llo1Qyqct1hBo/0/afXSxCeHUU0+NDj30UDbLEtbB11mhiy/+S/SDH/zQtmun2rWfVRa/853vWEMfa8v9/e9/j+Sj46NOKeMtoeHDV7OPSWAJ4kHV7yqwmjBN6k6MqJg/f/6ijh07EpLSPkSTNH6KqIhmX1ZgpBOfURTUGxaGBbC3/Wwp7C+cKdwpvCqwnmay4i7fc9HFFbHOOuvYMvJOG2ywofbnF4LlkX/vLK666qr4KWn685//nHN+3nOKICx99dVX7VpvpqhEYrSua7o3Xy6ERwJrkE4XaLYhhP9fnb6v0q8rpYWBlgZ4XtRmNoA2MQ2AywFYBi2d7rM6MNaG7wBXIgoy/CN9rBBLUNbf7s87VSeat3feeef4X5r233//6Iorroj/VScxKPrLX1jpObJ17yoRLovzQ8ICRcYnAZ7BP/gIs5OZPgJKb+eZAHTALwIuBIefbARTMdFK9MILL1hh64ur8sksyoBGEyMX/INE5WjcuHH2UaFaie8rQ/QFVyJZd7zVRD//Oe1vRvAL3sI/hGCA+fH+hJ8mAAghQGwK7PcTE7AarVdWwuXiQ6K9f+DAgVa5cbr77rvjrcYS35+phRhP1ESVLev119+wNUp5v0qDvS6++OJ4q4koE2JyxjjvnJ8261+pK32TACA3CxCf4LAVb088kQa+yD6uhpvR+fbf6Rvf+IZ9txgKTbjWsK5eouZdC6U/lWWvU5Z8/VLGjFYKmanThMR4IkZSBBTyz2E8jnlrlBJAJRo5cqSl+Llf/epXJeEn97z1Vpo/ihR+Jr21BlXx+cZaiLWsayX8OuNKoXLX4f/DrzRBv//97+OtEnKGJ0IIqSYBsEot4y932mmn6MorrzRNzxKfiQoXWl0Yt/VgJfVXvmqjY445Jt6qTHmfOCxH5Nc/FOfvkKWzzjor3mqiepZNDqmqANBkYn4Wxb766qujc889t+T7XfS7MpospMDKbORx/VSiLCVEgclq6pUIV3jmmWfG/2ojZ3w2ynHKajuusLnfYqvKGYboUT2/6aabLGMMoMpSXiEb+sMuXagUNp7QVj7axhDGPKJ9irxny6pqRKsn5Ku6h4T7oZwICaVsLlUUADE260ETRkITJ04seRk+Gxiu5e/EF/QgLGHgQEaytA5hjZRPNPbxGUfyzMLfP/nJT6IVV1zRGNZE1a2K/Po3D4Lm5oQYLJylMWPGxFvNIDGUON86YmRyfPZ7O+EX+v8XMfZBhZOMgJilkGyBXAk2iQQSiAE6tZTC77qIGTo3v/ZZHennNR959y4Fn0jRO1vnS/bd6HDK1n6zn0gRryA+Jk3PIbx7ULv/opSBDfB2Df2n08s6ZvIswG7Mx9EU0xeI6aEzzjijxCeecMIJNtUnj/hmsUcKVJiaT9W1tpGE1vPxU8Lu7Lvxnc4sD+BLBTJeQr4tCyNNKBEAJwUHrWPCO9ahI444ongkJiKeww8/PP5XSryIt5dTWw0jpLan2oVIBQzfnzdQ+Ic/TDcmUr70789ozRJKGB4DqZn3cNK2kQnAd8TpYtV2Fyt0S9wNlQ55oOQiiDb+akyl/IAY5j14cNGvNo9gYHMtob7rxo/no1NRifbzfYRsvaDct5uhWJnhIW4ghPHUeR66ILtAFy4aPnw4cZhj0YQJE1wYRhRUv/3tb+N/5YlCEEJQFJItp3qYWb/Q5P8tn7hOb0h0IgwPiYHFfEwoh5zBznx4SJsGMCEgHPc2CMD+CMZ8XchUHFrbwAJJfeEHH3yQWINgrY8eqlUivh/vXZU0VGWq6s0kZ2weg8vtr43WWuvL1ghH00kY2VHrz37FmzpRBQqZDx8Zvmj8hMdKE37SOBRKzC7QNhfQfDl/3333RXLs94tqjnt17ySEpa3Ep/00llrG9JDoMiXP2ZbbbBBB2Ouf1goJJpIILgCYzs2ouRo/dQqLBRovY97bhT4e1D+RO14pn3S9XFpLSxqNOUxYXrDKKqtUHAuaJb6yx5gbiK+eEuaJWe0OjGdSRdM+CBfSaaedpuOJ9Rv8fbIkvkEegv5HeET4u8AX+XbWKesJrKORjJDzMoAbmwXoAJJibZyP77jjjo+VKZ92aaZz/vnnc27NxOfE77nnHttW2SIfO8622xvRvkNZFQ4woCPpkEMOif8ViQoeY4jKkPPRtF8ajubTwQxsvSGlKW9ipAPhkPRVhS2E/VTNJ8i9RaBPc1rXrl2rjgnNIzRLYZ1toz19+/bTw/M1cUlgxx13tDFBfKw0JLpVYY9Dtfv4SCnBExG88S9084Xzm4TThP8RvqbTwu5IU/7EAiQtmIp0kNInKmRmP/300zRj4nrMCnbYYQeOk5m6CM1iNJkyYdpz2WWXNqhAbjnRTELnCr18YYPaBRdcED3zzDPxvyJVGwEigjfu++EZEzMSHoq/iQXAb6VNpIP0VdrI6ClTpjCad6yA/fFhXnzIJO33j39WHJZejsJRyAyMzdPGtgSfbXetv+46PidfJNWCdbxJ88Ghhx4aH80neBLzBh5N0q67lTKngtHlNEHw5fP+Al8TKa1AaWfihvr168c0JL7cvLdwqnC9fHk4PJGCpi435HT33XdbyuVHH320MWJJAOb7wFxPIdqAVIvXOU3MV50gPppP8EIET/g2vQ9LZEjnKcIPBWYZmfvRdv4cAe1kZESXAw44gPE/zAFbX6Cbn7GEf5UG8AlcHHnyLWJt103UqJ98km/nF+k3v/lNm0dGMPiWW26x5/Opd72LbUOMX9X7JpDiWSNcJYIXAtrv36Xnc7gXC0cIOwtfEYgwmexefpbM5ZdfjmlQB2cKKoOzaGfdXzhj7ty5FCjPCe8LLbICtCwUgqr0BVV84pfOZ1pjEBUURheef/55e+7DDz+cYu6uu+5q5zj4PrEqYPHRfIIHIngBT/AQzwo3Cn8Q9hO+IYRD01PuJ2UKZEwJhQiVLwoRGj8+POmkk6YrAmLmNwVKGJZaJpTWRdSiqcgwtI/L+WYwBd5mm7VGRQ0qqNDvYnOTn332WRtMTPsW45u8t46Gxcsuu8y2IfbT/sNIu3IUv7vzzAteeMQqW6y0SAoPUzwTypPu2enggw9eevTo0f3GjBmzxq233rq1pHeAcIaAZJEwfg5/12wrcLrxxhtTWkYz+GqrDfcXE/I0uVYQ3XUsjBo1KhnpxrN4ZkjZuWyK2gpPPPFEfLQ88e6i0PdTTt4goP0/0iljhNUF+lryC98s6SQbqqgLGMfOtBo+hz5eOFr4q8AH7ycJDL1rVr0gS0QdzMeifIBwC7ilTTcdVVh6aVtGLEYek7MonstkvLFjxybDI6mL8AyvjzixCEfT/SP7DDuzJqsR7yzi3eEBvIAnzPij8+VIYZywoeCfQk9i/5BKCgOdxD4TglIKZPoWV5A5DdM+JmuzUAfNnDSEUyWkzCCo1ykd8guXGgmXRHeg/LSNy4EY4EUX46233mYDZ997b0o0b978eNAUPGv6NC7XrrPO2rb+BGDsEucxa4euybBNh8FXjPJg5S0nWm9xhXldrCGJDy4wYnpaDnA7tNaxfhCjBBi9xhI2rCHEWqO+klbJoh25DNMFSIrSGi6QG5YbXlH/Yb5/Ap1IicKaodecR8NeaXjVDKLCwzvyjWE6PMJKG6M0GOnAyGfO6dSpY7T88n1t6lP37gzw1luqwkfrJd80Zjs7lpXWTobWhO37tPCyGlctpOdSiQJUrGhmYBg27WX+HXpmyyMMhOJrB+UuW1NOAGYFAoNJbdi6LmZFLF8nCGSXqqF9uqYlC2olaqdoJG0yaCXdo3SUoPHeGQSD0WZaMKdNm2aj2hAEoyWynSocP+igg6zz3oma+f/93//VPK5HPECDw0AlWbJGgPEMQWfJGkYDsAA453Bu7pI1ZZmlGyAAaseM6mU5YrTdV8oyK9D+IdpPmOCrpqCqyfjH1iAmTzDQq+iCis0cMJFGv3KPxRIYzReO58Sqvvvd70YXXnhh2euypHeFgWgxroeGNrSbqZVMTWV2IgKgL5NOkHDRJparKWE+VEkAHAMwlRK8l26C34fp1JQBwmC5MoTDGA6bASK0qhBqISzhwQcftK5TOtidsAp6t9B6hFYr6Z1D5uN6fD1RRiHD9Nf0ygiBFbRYSYtywSZhaLvE9ThVZJJuxHEvkHEzuBsG+eB+KAf84/+4Il+4CSHgH9pMCHQh4qYYg3rNNddY03I4OhsroTzZZ599oiOPPLJmjXcKmI/rgfkMfPUVdXE9SBiwzcBS3FLV1bKgqjnRsxNXpJTFWmmTZTX0oUqxAMAwZQTDFCcvlBsqBFwOZQKFMIUnA3Ppbbv++uuj++67z8oBJx5JBMQIB5jOXDaPquolvWOW+RS6VEphNK6H9eLe0GksW8a60gim5vVDaxEA5wCPinA1aDuuh3AUATAw3hfv6z137twef/nLX7p+8MEHnaSZJgTMHV+N70UjHdQ4ddg0mOiGZmtSRrzh65mPgDsJI5aQcClEQNRYR4wYEY0fPz5S/N/ssZoh6X3zmI92E93g51l8CPdDxIPJwXxfG8ia7rVdVvuhmrQzFgKuiBl+tGcw85vRXYw1QQgIAFdEaGpCELAErMbKhIULF3ZgIC2x/HPPPWcRCbE54SQRDAxHw3EnTggLBgM0GCYDmhIYkUCkA/Nbg/RuznwYiTaHzCfkxN0ggLfFCzT/A6WzlfKBB66p6HqcahIApBtzLm4FhhLfUbuj8HUhIAAXApGRCyFxR4Ly1DblQnNJ7wTTymm+rxUK8wGaP0WvRGFMoUu8D/Orr4wVU13MUN5gIpYQLuTqQqAcQAAIA/eUFQKCQxDIoF0KIWA+jPdoJ2Q+bgamw3z8P7E+jW587AfN93i/ot8PqW5G6EGJEJTiaCkTEAKREEJAAKRZIWA1VlkTeC5yaBeCCBjvzIeRaHOW+TAdAZASAaH5hKN8HrFu5kPNEYAxT8gKgYIZIeCCEACFMpaBEIiOCFE5l2usXIhhkiBta4oZD8E09/cwkvidUJNoB+aj6RS6MB4XBPOtwBUS5gtVC90sNevFs0LQQ9FuE4L+025E7w+CAAiFghkhcA71CVySW4OVDUKbCUJ5cyaRwjjXelwOTQcwFuZT4MLsycraZF1mH23Qf2O+/iduR6ib+VCzX1gPzwqBvk60HJeD1lMvwA0BhMC6o/QK+QosCM2jpMQtAUhpw0nPhkEh3NcT5eByaDrAn+Na0HyYj+sBxP3sY5kBPgjKN8VaxHyoRS+qTDjT0GIYaUvdKDNESMsp7a8UQSAAswTtQwgIKbQGBIEQQotI8qZrmpVPPSdkijPdNR7A+ETr9Ri+CQPzXfPf0773tY+mBZqVafuhXPA4v0XMh5r1YllSxsyfK4WBMJOVQeiAhtEU0LggmM+yvmyzjzLDrYGygeu8fMgKwvNZa36dIc70kPHu52G++/qwG5HuObQdIQD/iBvncX7ySUOl3LNF1BABQMog94JpNFvASDQbDYfJLghck0GZpyKHEEJrKCeIEquIyf9nNTBkejnGu6/HpaDdtF7iYhxYAhEQwuFcdznO/Owzm0UNEwAUCwGYO9F/swYhKwjAEjhuCex3a+BcygcvqPMEUYnKMR63gZ+Hma71MNg0X0AApFnGE+UgNO4FWuRystRQAUCBEEwQ+k8BTX8ogqA+gLbTy0ZUBPNdAC4EjnOeC8ItwoQqIAQom3dnijMeuMY74/HfaL0z3wUAiHpocOK4fcpWeQ4/7sz9G8p8qOECcAoEAcPQYm/Mg6kwmM+WU1i7ZSAUtvOEkA1bXQhZCjU/q/Uh8wHMxv0Q9fAfq+Ac+5izUiynIQVtJWo1AUCxECBnmpcPaDWMdfeE6wEw3rfdHXGOR0rujsSPdGSk+5qGCjAfxnmE4/4eBjsQhG+bmxEQVKjxJszWYrxTqwrAKRaEwwQhYBF0d+Ke+CofvW4wmwiKCQzOfD6PS3gblgd+r5BSAtA1jHFxC8CPMzrZfTruhZQZKzAdYSE0Z7zdS/tblflQ9iValfSyzjhA2IowaOJGGDAXLQdoPEKxlabifdnCOI9CF2RWAHNhsrYRBmCb/UxGMTejbb+uzRjv1KYCcNKL+3NhpAkDaD8MNutwiBkIx/fTucN5ufmGcaJECPrPwE9jcgDbrzRkequ7mnK0RAQQUszMEM5g13RjerAfGGm/bWt/yDzXYEbrOZMNvl8gNcT7lhglL9MeKMNg3072xccTxmfJBREwNWF0DGiJMz2k3BdpT5QRSr3UrpidR+1eAO2Z3CJjWhK8TJSrvStae6YvjKAC5XjAvO3c4xkDMZKiluwrR7q+RKkzip63Xfb4F0ZSnmoWyueVAmXNS5NtzoPyUo5DxVObrsu5d0LB+Qnp/DxFtX063Y+R2nZ8vik4lJf6uXEabidpcO//SioRxOeZ0It4My91JDVCKQfa5NXwbGrnODg3uNaPkSYKHx+riXSJKaauCRXWapPxMZsfFu9LapwiUquNZlI7168VSB1QKo3P+6+gmoXyWSTJ3d8vTEOklFmCp+mcbWb9sG1tVOE2x8ogMYgAfm/In1krhQrqSpsofADauPJAgyPtYtltG70db9s99N/v7c90QJbG53wuqR6htHuSYP19wtSgY4m3juGKDZLG2Bh0RVSDn+vXh8bgqT/P8wF5WolCBQSuoK70ofJbg2+cAvqXqsHPdXiDsd/bSg7tyxoGZOnnyShqEUi7pVqUPlZ09/KusHh35oSy7f10Sap9dA/RL+edo546GHpg1yv17iU3AjcAUvKSMgKdb2kl0v1ChQOujK6krrAor3U1xakruXVDxbBuKR2nP9C6qbRt3Vaexsf9ejMM/feSg5LClthQ+rk0iqoCaW+ELOLNMA29LiFOKpwRQg/uiuyKTkc0EyCSVMd8G+X3oRp+DcqfGIH25RmAw/MEse15roVCRXPlI3UkhiAkRqCUDnKU2ftkSW34h/bTac72PLYzqRlIfA1wgzLD0DlmFKT673nwPHk+LdU5/v8zQfUIZYmRmO/5DFNTMh1zxXOFN0gQSUe/tt2rm4ILNiojhM6xkRk6z9IYXJOUAjrHDEDblZQ/yVsGTuF2OQqViO0QofKBlDEA5dMNwRXaFdyNwIbn6BzSPPh5XnqEpUYqjBKspFAa5g2yVMf8f7ulWgSyREgM97yFaUrxxWAPRYB7eFf6EmXX/nAoEqlvA1d8V/7kfkK9im9hT847NIcSZYJsT3EfqGoQQmgMbhCm5DFc8RlO5UOqkuFVIbTfS4zwfl4K8azPpEG0RDitQmJmqDgOUzYdc+VDGT20MW8tBpvS65xQwQHTSVB+H4lq0D4/15U+VHwPnbKK70ofKnwIKJtWovCcWhQkpVRxmoUbRGgUoUHklhDih40l1LYbAwsxzNE+thlRG+43o9AxjMjvwf0sdBLywiZHuzOGWgTV6iRmZhXHlEz7kwqtUrx+VvHNi2u/KXsMRv1mt135s17f71Wi9PFzs0rvKUTq21C47ZS3r7mUpzjhvkTJ4tSVzxRR7+PNonlG4UpcrnTACBjpTJra1n057gaUGIT2E5KFdYkwP5D3dyxxaqSQ6iYxx59P6jCl0zFTfG0Th1vLjbY9Zgd4+B76Hw55D4fA5ym/e3w3pqynd2/v+QjzBWVTI+Uj9b8tSe+fVST/H6aOUBHdIEKjcG/uylzOGEAyDUCvz8xSNxAboa6U0MnqEtpODELbZpRCmC94aOmSoCUiPDEkVCZH0qqjbbw+SmqKH8O9vSm5zmO1NZ+MExqAlwKu+O7xgXt8e4ZgBhfD8hCnkOcrIT0r9b89k3iSVapE4eI0NAiHhTKClxAosJcQbhCu7GYIYgkGwCxf0nB+DOdgOF66uEFQfwjDJc+X5U37LW1LalOh6uWzCgY81vc296Riq9Qrsq74KDzKHs46C5XfPT+K7zG+Kb6uDTvHskoPIE8/UwpfK+n9QwXzbVfA0ChMSXV61iAoHVDobMmA8icz9XQtCz74DD1KCqtoK7WKtVJamqz04TlKl6gxtImg9cKhkjkS5RfcQydeX0wg1HElR+F9yiUpy3tREnDMK75huIPyZ0OdUPEhz4eR7pFs/7eQeBYqWqKAopRBxAhDJguXxDLqAmYM2kbx3RiYrurTVkkpMTieLR3cwJaoMbSq4PXSfn9XOJBSfr1kOKvSQ55Q8UN4CRB6fld+D3myip/r7fU8//8FxST+u8KFKUA5swbhoZLXHcKSwUoEASMIYQYhWIVaj0tmtmpfWWPQPs9Pq1CrKYJezBXPURL2aJuQx5Xf4/pQ+X3SPfBSgfM83g9DnlD57XlxClmqZ/n/zxwtXLjQVvvka5KsZc6KoCwkz5KrrAjKaqC+WCVLcAMWrWSJVgevz8qiLGBJClhtlP2eso9VQvkICiuTLrXUUnz5hS+9F4TFffr0KQwYMGDR4MGDF+k4ShuGSl5vCEMkNwBWksgag4dKXEMzrRmD/ufWGbSvVYyh4UqhFwgVzz0xMM+P8utliPlRYq/EuocPlT9cdYLwh/Ao6/lD5XelJ4UsH7qu4e/YSEKpH330UVuIn9VYWbQZZWf5W5Sar96j2BiB3j++qs3JH+ypKacMZnGXLl0WyYAWdu/efYEM5lOl83v06DG3d+/enwwaNGjO6quvPnu99dabtfbaa8+U4czo2rVraAzAjEGw/ge9oxuDh18YA891g0CmDWVEQxVEL8D9HCijt/Gb8us/yms9t0pZiitUflf8lPILeP485Xev70bmz21Xis/6zY8//nh02223RXxNCKVHyVm/HyX39fs/QxQahCsn8FApWzIQJlnJILHMUqkyo3///jNXXnnlGZtuuumMXXfddcYaa6xhlWnOk04QUnFdtgLtz7Hn6n/DDKEhyqKM+n1ITSm1DwXNVnjx+h72uNdn0adQ+UEl5c96fscSVX7Ck3vvvTe66aaboieffDIJU1B0QpPPE8Hmbt26FVjdfvnllydMsm+7rbjiiotXXXXVRX379l0oLNA5nyq0mi/vP1ch2ByVFHNUesxSyYHS+2JbgK+U8H1hD5U8TKLyjDFZyaB9HiK5MZCXFhtDi5UmNgBH1vujvNbaI6DU7vlReJQ/ZQC6hmOUEBhLu1V+vqhy1113Rddee619AoGF5AlbPg/KTt2AT/2MGjUq+upXv2qL3EvJ7XMOLIDP53+oU/hXDCQrV0Lz0DFgBAqLF/eSAYXGw4eVZ5TejABIjGYUuqWFSfpvYZL+W4ik1CvPoSG0uFRokfIoU6Eyejs8yuqhD8pPEybNmSi4Kz1L/YVG4KGPt/hgOO1C+QlX8Ox8KJGvlmEAfAfk805UkGEvys7HKzEAxfqRKsWRQpnoy1/+crTmmmvad06+9KUvWYkQi6OSMeDVvZ8BY/CKc2IIAdjHMZidhEhCWCqAFhtCs5QoVn6I1EIfZcLCH21T8cWL03bv3t+9va916UbgsT/nYQAoP8bjyg/aVPnx6Hwt9B//+Ef0wAMP2KdCqJh+QZUJI+nZsyefSSlgGHxTfsMNNyzIUAiXFum4G4PXFzCGsFRwQ/B1SD+UmD+SDs1UyvKYVioISSuSwP2SUkH7m2UIdSuTMhMqJAaAktr4faXe6oM397g/VH5W3PUSwA0g8f7cQ9eHyh8aQKsp/yOPPBJddNFFpvxvvvmmtcR8QS0mV0j7yq0MZPHgwYMXjxgxYuHIkSMXjB49+tP11ltvnirKPlrVwyM3hHBhXi8VCJE41/sXsuERQE/qMoa6lEoPdYUEKKiFP9qPAeDFMQAf14Pyo+yu/G4I7PfKbzb2zwt9Gq78fACKj/LxeUpabMp9besLagglxiC4olqpILF+2qtXr/kKp+YOHz58joxi9jbbbDNTRmJrs+scwLLgZgzaR+UZY6EEoVSwFiSleC3uyb15Tl2lQs3KlTGAJP7Xw2ycj7at8qv/Fv5oX+j9vQRwA0jCn/h69/7ck/tjBA1VfuL4s88+m6/w2/dew+/4fUFtQqacATw88oqzN6fOVh1kluoeHw0bNuyjDTbYYPrYsWOnq6L+ofZjDJQK1oIUn09YZUO3lTbLEGpSsjIGQNwetv54+MPHjM0AdJ4bAP85BvIqv+79vQRoiAGg+Keffnp05ZVX2icB22dsz2vmySp8/fRxWANonfFeX+oynwHyFyENSwU3BK80h/UEKw30ntNlGNNXXHHFD7/yla/MGD9+/MzNN9+cinUyME/blC5eT+AZNRlCVUWrZAB6AEMeUOrEAAQU3r+4EZYAnONt/2XDH0hps4mhAoQ5Z555poU6S0bxW/QKNROsouWG4Q1DhqwQbbrppvb599VXX92O0VH30UcfWZ8FTuD555+3Jl0q+5JbfJclQqagMdwQUF43BEqFEkPI4KPOnTvPXGGFFWYrlPpk6623nrvjjjt+qko5iw1wP2DP0P+KL1tRWnUYgMf/rvhuBG4AXgHOi/+5d4vDH3plTzzxRGu/R/itT83OaitRUc6dOnWOBgzoH2200UbR7rvvHkk57DP/ITH2iMYAHIY8a/TWW29ZMzD7+IAuRtMGRuIPcK8dGgJenRKB2D9rCOEnhKg0W4VZsGbU5ZZb7lMZxYJ11lln4ZgxYxarxODePKMsVZSkGOEemlYglDb51I9SH+qMknvsj/LXYgAof1gCNMsAGHrwv//7v9G5555rrTqtS+1N6atRQaFSp6h///4qHbaM9ttvPzMMOrucaBB4+umn7av966+/fry32HCAI2EcE0bxr3/9y7783wotZ24IrqhuCIRHXiKUMwQ3Bm89ckPgOguNgOqAi3fZZRdKg7KGUFayUnBT/hiUApQAcBBlthJAN7YSQMdc+d0AMAo3AEIgjIYKMPfAmPy+zTIARk/++te/jv75z3/aQLPG02dN4atRwdrx+bz53nvvHY0bNy6Sx4yPFY2BUoBOsNVWWy3eW0qElgwPef3116O77747uv32260EaWHnYZ4hAC8R8kIjN4I8Q6AE4ZpPjz322AXSE+7FfX25yRLKlXZsAMA9tjeDYgBhJZgPgvLxT5SfTyBiACBrAMwNLjEASGnNxLicE044wQTW+CEKnzfFzyNKh87RiBGrRQccsH80YcIeKWMgLKLe8LWvfc1Kh1oIOTBshOvuu+8+M4zHHnusOXUxFLScIWQryx4O8UnLlCGofjRbpd4nP/3pT+cNGTLEhlpIzdwQcusH5YzAFFWpGYAuJASyViBt0wfAOB9KAA+B/PufbgAYSF4luG4DgMl/+9vfopNOOil66aWX4r0tpfag8LlOKUOtlc9iqLT66iOiQw89NNptt90YEGdHCHcIfRgrxLih5hD3oLTmPnfccYcZBoZSA2UNIQyNQkNA4VF8DMAMYfPNN58u5f9whx12mNWjRw8vEWg14nofZmGrbihNUQmXdZEpqWAGIDAUwie/oNjeCmQGoP39tN9DIfaHBuDNoNwnqQNASisSY3b+/Oc/R2eccUb0xhtvxHubTzQjDho0SEX/LKtLtO1gt1oUvh5qlHEUpPxLR1ttNSY6+uijo5EjRyIcOzJp0qTolVde0bGtrAWqpYQMH3744ejmm2+ObrzxRpsEVIbyDMFbjVBsFJzK8IejRo2avueee04bO3bstIEDB4YlAoaCwRAWcR2lAffhniVhUYqbUmb+u7e2eoAu8KEQKLZ1hAlJCRCD/14PIFSizpDXD6DbVTYAWiyo7P7+97+3illLaY011oi+973vRc8++6yYf5MNb24barTil6PGGAQjRY866kjjVffu+K9iXYF5ENtvv32yrxEkfbIJRPfcc4/V7d599934SEKhIVgFV5iv0mqe6jNzdt5551mjR4+e0bdvX6sfSKWm6Z4eGrEPQ8BYMATGGiUVZYF7psKirBGYASjNhkEoNQaAl0fhAd+hd0PAACgFsi1BoQEAswLSPPr73/8e/eY3vzEGtZS++c1vRr/61a9MeIcc8gsb64+BtT61lfJnqeXG0KNHdzMCVShtODXEfAhCmi222KLmekKtxIhchmyTZsiZaJ5bSr/wiCOOoNlzvkqlsKLsYREGYJB6fSCdxRAYeJeERQKlCUaAEqRai0wxIV0IFx3sD1uEUGg3BmsZCgBn2JeEP3pAVvlNQtqfK6kbbrghWm+99aLvfve7LTIAQp6f/exnVndg2DO9qfvvv795nNY3AHdeS4pa/vw5cz6JLrjgwugnP/mJxfQQ843HjBljMmpkS5x0y0pn+ixyyPWkg5S+4/jx4zttsMEGnbXt+oie+QxFdA8dNOi+iS5qO2mRVJpyxiGFO8wAdLKfSBwPUGp7qGAP1X9T/DhlH/AKMHUIHugPtftCSlP08ssvG4N33HFHa69uLjHm/eCDD7bWDeoQI0aMsGHQGMCjjz7WyvH/klb+LLUsP9TF/vnP66IDDzzQ6gWSpRmCKpxWmlLpbQQhEzo2K0wvNb1ZYYUVOmy22Wauk+hUYgjKmzfXuyGgk2YESq1ZXjAjUJrSx1jPjZKNmDjBH+bLIBISJdYn+IJYvtaPhz6c44ZT0QDwKAcddFD0la98xYYv6z7xkfoIT7/PPvuY1zrttNNscgf3euWVly3WfPbZ55p979qo9ZXfxwZlWFgDNT9vKPptt91uYRFDLCAm1DCJhlK1EUTfwv3331/RQfHOMoAOiv1TeimEJQJwR+y6SSMORsI5Njxf8BEPrpcJmRHooCkriMkWwtX/pDQQsCoPixyJ9xf8XO6ZGICQoquuusoqq3hs4s3mEm3Zp556anTWWWdZ178TnTm//e3J0d1339MGJUBjaZVVVjEPTOhBWMi4H1qyGByH4yB0oMRkGPiECROsGbMyNT+PXiIwBss7w1ZaaSVTzEb0ztPJRjhUibp27dphp512onUKPXK9ckNI9FJAF90hA9dNC4eUZ87FqVPfTXQ93i6S/lhlWErTVeghLCcMFlbT/g2EMdreVfiJcJxwtnCVcJfwlPCaMEX4SJgjzBcWCvbtK+j9998v0H3N41qCwYMHF6644oqCSpCCwqn47kWSByuocl0YMGCgzqX235rIz1+9kGAK2267beHRRx+N36J2+vTTTwtXX311gVlcefcuIi/vtUPhSOHaa6813kIyyMJNN92U/G8OzZ8/v6DKru6fl98mjBw5siBHgBotivUJvfpY+FB4V3hVeFK4U7e9XOmZSn+tdH+luyjdUlhfGCYM0r4+ShnuQ+lAyWCFgP3EZFYhoSSWIphxAG27pw+9vllYDLfU8Hqj888/30Y2SnnjPfUTdaKjjjrK2q5pspNRRcOGDYuPimMKe6gTXHjhhbV2zLSAkFHLidGf8IaecNro6yV48u1vf9vWLaIljLCplFqW18mT31Vl+YKkAkunGnUEBtk1lyjNCIMrEe92yCGHRL179w51iZQoxXUt0UvJH72kPuppqJumn9qHensJkOinFw9GwQn+1x5aAX6cNLkuhsWTVKiI2ynaQ+Ili7evTmuttZb1PjJkgtiUtXvYFwqd1p+HHnooeuqpp9u4I6x5xEC24447Ltprr73iPc0nxgVRBzr88MOtkaCRJH2InnjiSRsKAV+RGXUDDI9j9RLXML+jWkvTJptsYs4uoERZYh0N9TBRduUv2Y4R6qfdI9brhDihhOKT0jFT002ygLL/IxXT1uxJfBsSQ3vppkdY1ZhINn7xi1+YADbccMN4bzHupxIcEp1gDOr6rEyVHDp0aKSQoGZHUI2oQGNQdHqVUstKA/hNp5l3NKqiamODqK/US/Qc0x9UyVHh3H784x+bw8tQqGdZmEFIp9wwEuV3fYYyOm0GlWsEGfKHJIAy+xKisvvTn/402nXXXVNhCf9ptmQkI2FRtUqxYlHrpDnllFOScS1OCAPvFxJDf2nSW9jYob6tRggaxW0kEaaAUkqJqG6iksyQ6unT6ZcyBbDOtHodDoZDi1O1kQDjx4+v1UGEOpinl4as4mepoVJ4++23raeWFgXvnOKFGGF48cUX21RHlLpaxxUtP7RJb7nllvGeNNFaEhb7lCh4q9avCzSOGI5MXaCRRItLI4aaZAn+cl/ANrT88svXPaUTJ8jw90pEC9TEiRMbHtZVooYZAR0frFhG2y80duxYm97IolUwjGl/tVSMKQZvvfVWG9tejjB4F4YTE+crdLw0mCo6lpoIr3jEEUdE11xzTbynZcSCvjSvlnrnlucVYqINSu98pxTLyqASUQf45S9/WbEugFwPO+wwM4S2pBYbAbEdLTIoPS0IVGgY73/ddddZ6EPpsN1225kXqESMS6G0+NOf/lQS/mSpWOqlCc/Rlt6jEUR4QZhIw0Fz295pw6d0pQSmdGktWry4kCrBMYBajYAQlYo7dbtyhEzhAzPg8uTbmtQiI8AAGPC27777WnMfFR5KAm/uozkT4VBMVyLmwLLi2/e///14T2XCYPCkTjCNeyyzDEOZ2ooaIyhKL5pJmdHFsGWaI6nbhO8XEoqH8TBGH6XBa+I9PV5PU+OUqVevnjYBxxWU8DOn4ppLjONiCmwlwmHSWtboelIt1Own4oH22GMPm+zCgCsUnondziQESelQbSIMY/yJjTPNYRUJYWSHRBNyrbzySm3MxMYpGd6ShoD/+Z//MYPAqdA4QAsbq0jgWBgTRS8xrTO0smE8+coPNS5vyJQ1SJmvHBoByy5WI3q+f/SjH1WcgonsMBKesSSoWRpD3EkxTucUXd9UeEOGsJ95rBhCJUKo1CUQcj2EMLKjTSkJNthggzKtI61JjVO2kKjjUBGlY4n+D1bTwNHU1iLT2DzREocR9uvHqPkomRBTzQhoqNhzzz0rVtYp1Sn9mtNZGBMxmQEK/weoSBWNQFZfcsMZM2YU9tprr8Jmm21WuO+++wpSZD9mREcWJQCrvFUivB31BgyhXsJj0GMZKgSCovK96qrDEm/VdtTWzytH5KPxecHpEKr5fIIXXnjBVqeoVOri+QnXMOByRB2OSIJRxHVSqJNQ+D+EketxbCQlRBd06gD/45OTNMZiVXwX//a3v12sSs7iww8/fHGnTp3C44U5c+YU9OKF559/nv9liVWLmWI3fPjweE99BPM23njj1PBrFJ+hGTC07UsDyBVwSRhE6z0XRR81ahMb8cs2JRTOJxy0mCXqOcxdrtQcyr1oHaM1sA6n5boG+Ta9bp7mItDjUL+N+J8y5eCgXwS4Ec0Ci1QRWiTLXbT22mvb/xj2oHnz5i3ee++9CzRvxpQ8KCQ6WVghrtLSHrUQFUKYHZYGzCKjnjJy5Ib1MLYVyJWyNfPQ+s+AhyutNDT64Q/3trgdoimWMVv545SKYRxNteecc068p5QwAIZ4HHPMMc0xANfJRC8FnzoJbGI90L1LPgCY0XGj0AhsRCNEqv/hQ7jZQhnBAr0AD2HicvIwjqtesPiqq67yzIUPSh5GGHP99de3JP5LSM8370QrSdhLTCnz85//3ITXPqiRytrIe1UnKue0/DEFEsVl0CJxfrkSnNZClJuFj5t0rZSYS0JLUC1N2ugjSQDXMVd+00eB5jSDdIOUr2ACNwZbaUJw/YYsdSMIdyYP4WKlKDzrt/hDmK/J2vBMXrZ9KvYWKkRauKjYkOzX+z2NGDD3xz/+0SqvjSJaiVhVLeyDwENtu+22NuLUK3Lth0Ilbg7ajrp2XSqaMGF3a60ivKTJlnb+bbbZxgwiS7TWUQrTSFLU21LyQYP0a5QrScoQN0zppuAGgA6ii+ilIdZNkDhq7eML/WFolBiDvU38JznAydrmIqwIa3Llt09skjoU/88/4IAD5otJ/sCsIRT08gVWj9hll10aHqbQjEgrBaManTA4BukdeeQR7dAQ2j9hAOPG7SL+HWlhECWtl+DZMVsQpQNjfejrKUdcx3AalnbJM6I8QhFJYuQZgCm/dCrRR4f28e0Cc9TosVIrDZS6XiaUzY09TCdbKSBwcWhpPIChg+CT2bNnf8JqX1OmTOEY5+UaAp1gFKutQcqjtVTQyxz2SNKRI+OMTjrpxGTlhC+oOsFH5HXKKb8zB0OIQzP2ZpttltuOTyvg6NGjK84P4DrWG6JUQV61UGwAthnDDSDr/dFJBjElesk+XQ4wBNNJ9Fn/3RD8nkaJEWQOUmxwkZUCOsYDw4d9rMhn9rHHHvvxgw8+mDxYMMsTEkPYaqutCmeccYaVBvrfarTOOutYsY3AfJguxS/t1Oedd2603nrrNrwU+rxR7969o0MP/UX0u9/9zjoxGS/E2CY67GgmDQkeM82TYTL0X5QjHBTLM7JkSzMo0UchVQJIlhiA6aN0lJ44h+ljfJywPaWPgt1Tx/P1URf4TDKmnzFpeVm97ABhZWFt/R+tdMe5c+fudfLJJx8qpfudLrtIuE64T6BzgAEsTDv6aMiQIXNefPFFn2rJFLlkumVr0dSpUws33HBDQTFqvKdIElRh9913Lyy9dHe9PAz4Ag4Ugg/sSeFtyibEdFimVX78Md/XTtPMmTMLtATGipQLms9VEtt0zHoJPRGhLwsE9Icpu8yzZAovU3mfFu4RrhXOF04Sfi58X9hO2ERYUxgq9BN6CUy+t5VQhJQ3LHGNOoHSwYxBL8lFPqufWfw9n3766d777LPPco8//rgvvUjQTUobWrIQr7zw0n/961+7jh8/3qdjcl+ep9u2vkumqZaJ62FTLJ6NyT5MxGd4txgTH/lvpYJ5f4a7MHkJfkne9iEPRozSKpQlZvgR1vDRj3JEPYwlNBk1UC/p+aEx4b0JYbBMj0bw9uHCW74eKeA/X73k22b2kT/9t9JA25QgCDx3PdIU6QJqxlgLBtBNisICvH3nzJmzwsSJE1fv3Lkz7ZtbCbsJPxZ+LfxJoFZ0m/CoKj4v/vSnP31bIdM0XT9LmCt8Ktjke0j3bHWaNGlS4ZZbbrFe7pBUhykcc8wxhSFDVhSjSz3j5x9RoVu3pQtbbbW1LVggORlf3nvvvcKNN95YePfdd+1/SHj/gw46yK6thG9/+9sFVZTjq+qjWDV8Uj368okwU0CP3hZeFB4RbhUuFf4oHCMcIIzXLVgQYkNhuPAlgRXTWZCL5VeYh5yaTuyU65E5WQnHbJK9lKmLPHpXeQhKA4YO4u1Z74PlF71EcPRZe+21e0v5eiqu5FxKEV+Wxed8Wl1EFtnqJYLyb9MuqSgzUjFs3WD5Pzp1/va3v9t4p6IcWz1LS5BYSKu7VXIPOuhAG2ZCvYlZfnSCeU98lihV8f4MiSlH9CAzDJ455c0hySk0Jq8DWPwvEN/j1ZmMwJct+b4xJUAIX4N0lo7bZ161zbUVF+OFykpcNzFl/fWvf93xN7/5DeGMr/HCmAQGkbAuqS/OCywsEi1/00039dlwww05zggrDMfXgeE+bW4IED2ZzFajb4FJ+qExMA+C5j2WgGei/oIF1KU+L8ZQNGwqttts8037SAeVWZqRCXkYAMlcYWbzZTuvCBkJkxgKXY5ojGBuM5XpWodWZ6mCASAIa5CRmszWaQwPQNmBh0GEQIDvFmAAVGI43wxA8EoxdZjcMKiSEXSQAXSQAaCsKC4cwpt7/QBD8BLBDGHw4MF9L7zwwr5bb701/8st0x6WCDxfeWu7Zhs6fehcoymQnk8fDgBhKAz4uvTSS6Pbb79DJcXbQW/0Z8kois6uZ89eKv3WsTb/ceO+kyxOwDBoWnTo22QEb7bjilWimQvMUO1yRFs/w9//8Ic/pJa+qZfqNACvB3hdIFUCCB/rXK4p+S6BULZFqKJk3RAUTnScPHkyYZGXCIkhSJl6DR06tM8PfvCD5Q488MC+8gz+sQ5fqTo0BEoRruc+YIkYghOKwOoHCJFVGsLSAe/IDDkq0qxmx3nFObXwsb0ZRFG2fHiDkm6dddaOxo7dQaHJWHs3WIuBE/L5+zK8JEsskcPKgPT6cn4eofybb765LZ1P02lLSHriyg9Q1tAALARS3vHseQZASiWY0MhKAP1HQEmzqPZVNQCoqjR1Q1NSwVqMVOnpMm/evC5Skm7yot379euXlAh6UPjtYuoH/s2CvNAoW0ewvOgeba5hCJwWEea/UjoQOoRTPFXBsmmi9EEwVom50+++O8WGC6seF58FtUXWm2TZpctSNsmGVp3Ro0fZNFbGU9HiA/FeDDln7gXjgOhLCd/LiVifIc3Uj4ojX0qJ8InFk08++eRmf8HGSTriL0GKkoJwdIKVAAJ1AJZYR9Hx+FkDoMWjRQYA1SQ13diMAGib4dcosLUeadu+YKO0l1K4j+K7IXiJEBoCgaOXCNyHEgFj8GcsEUNwohmVWJiQAI9JbzMKlI2XmVjCeQzXwIBeffWVaPLkKTaqlXsQRhVHn7SM8O4oILH38ssvZxVQ1nJlCAPjphhNyzGIZ2LIDHRD8ck7jQFUfrOEYbOQMcp/0UV09eQTBsV6oJzXiJ536YgrpCmogLImnWBCygCEsARwsM/qAIKHQM0yAKhmZdMDXEmtCVWpfcRDafglG5QcZUfx/aN+oSGA0BAoETw8StUThCVqDE6sZ8S8BZQbj0sbOEO2Uby8UZCUDkx5JLSgTvHmm2/ZNvfhGEpKWMXE9eLbFb9M37370mZsjIPCu6t+ZQqO0qN87MuWTtyHsA2DZJI9FVNCFC8J8oj6AEMYFOaWnZiP0THZieXuFebWPNanEkkPXBlJAUrqBoDyugHQCoRyuwF4CQC8Uswx+gEIlWyckNKa6wBZqkvJ9CBXUAuNlGIIlAgoMxJCud0QwlLBjEIgZOqt8/2LNmGFGY0CVuIIRRURkbYXUt6tlKA+gUJjFCgpCopRoEDULfC+dY6ULCHCGUBlnrkTbDNYDaPCCFFUxvdUUlLyS1MwzcTE+oRyeUReWebmO9/5jk3cp27RKFIeQgNAQQHK7wbgQyDw6lSC8fKhAbjysw8D8OERZgBKCaNsvJu26zIAqG4F08MSQ4hBJwTK64bABxLooEDRMQRvPTJD0DG+esl+jufVE9ptqVCNCEfw+BgJsThKC2EQGAmKm43JxQuLw/HqtNcTSkEYFBPqUXIUMqy0VyJKCIyEHl1GfjKBCe+fR9yTHnXa9vnCTyPCnZD0bqHyuwFkwx83AMIf4nvifDcANwILf3SMsTAe/3OdGYD2u/LXbQBQsxRLGXHlBOGq1RYeCSg2nh5Ft0qzgAFQcbZtAUPI1hP4BgLjlvIqzZZXHbf0CyoqPApOiw+jOVm1gxUrCLvyCMPyFSwY+8/w50aEOlmS/PKU3wxA4vPKbxj+ePxPCeAtPq78H+m/DYPQNudaBVjw+B+DMuUH+l+XAUDNVihlyhUTwEkzBmXCvmyjlAozym2tR/pvpYL2uRF4aMR+DCHsT/BSITSG8Hn/NcaAohP3U8KwagMVXtZxouMPxaf0KUfUDQhxGMnJ4gesAeWV6NYgyTKr/MCUX8DzZ70/1kpsj/dPQiD9N+WP93nl13qBldoEL6XcMwl/gPb58+uiFimSMuPXk7rXtvBIGcIYUOhspRlgCAadh2H4fs4DXMO1lCzlQiR7tq73PHxmSO9rIRCxPuEPnpvKLWEMYRQVVlZ0oPWJFpxKik5IQ4Wa0InWLJpI6f2l9YhlaNqC9D6ufK74wJXfQx+P/fH+KD+g+RMvb0ofgFLBKr8C56H8dICh/NzPvb8bAHrgeaibGqJAylyomFYqCCguCmx1BZ2Dl/em1LC+EKaUGBzzrxCGLUhdpDidZ86c2UmVxMQYeLaIil0HinZAJc+3IY6HFP7PHtP9zPt6GsL3+XkoJ0oMUGhAZZnWIVqTmHKIUlOZZT/t8Sg7wLNzj0pEJdvrEvRsM8YfRWdVDUIaUlqRlhQp//4CpI485bfQR7wmnKFFB+8O3Psnqc4h7nfvn4r9Be7ZEO8fUloDWkDKuCmlQ//tgwlKvVRAmVFqMwbB6gs65iGRw0uFMERKjEFKSEddZylVx48++qiTQoQOqoh2mDRpUgeUb+rUqR3wqIQQeFhSvC6tKygt23peSrkbTXqnxAhDUEFGsYnNaQoFeGuaXlFmenFJAZVhmkU5v72R+OeK54oPXDlLlF9IQh/BvTyKj9J7KOSGwXmc702f5v2VeutP8kz9J20xNcwInJTZ0BisVNC+cG6CG4N9blP7vPKM4meNgf094/MoGQiRPEyipAnDpKR0EIx0XbKdJd3PjALjcCPBk7PPvTrbICSug7g1CgpQbuBNpKSURn7880B671DhXBFR+tDzAw97mPtLHO8VXxQ8Uf4Y/KdFCO/PecA6vrSP2N9bfhru/UMqqyQtIWXe70vqCgosRNJxKs7eyYZyg9AY3CB8mxKDeQ1+rlee7cPh2l/OGJL303nJ9hdUG4mveYoPEuUXW/HSoefHABjzgwGEyu8G4Nvu+U35db7PCeY+Hvr4c9wAkGOYp4ZQqyqGXipURhB2slGBxqP70AsPkzxUyhoCIETyJtVUmCSEFWg3iOzzjfS8ZPsLSpPkECqZK73DFD9GubDHPX8Y+oQG4CGPxfx6HNdRaviqEKleX4f2kbYKtboy6MX8Ga6IIDEGge/MWp1BqRsDSm4Kr33Lal9SQug/FeusMYRhkodKbgx5BgFZqvv5//9aEj9dwcLUESq+Kz+Kn4Q9QqL8Yic9von3139CHbbdMPD6pvxKfbyPeX79b1Pld2ozBdDLhsrnKCkZlHqYRM8zdQFalAiFUHoPmRzso+QISwYPlSgZHKExuEGQQp4XIz0r2f68kngZKpYrHOQKSBoqP0rq8JAn9Pxe6fUQxyBWYhA+xofzmBuQhD1Ky3p+AVl4vlqV2lzgenF/pisfMGPQS6OoxPgoLoqMQrtBWKikY6RuEF4iAAyBY6ExZA2CEgJgAGEJ4SmAPDXSs1P/P0skfmUVyf+7soWK78poyilkFT9UfhQ/DH3cCEzplaL4SUuPwLW+DlDJWJ8Abab8TktMuGJCqHAOlBGYsuocFNdLBxQaBfdwidYljMJLA0+BlwzZ0sHrDxaGCV5CZEuJLCBPjfTs1P/2QOJFVnn8vytYCJTPFd+Bgnq4g+JnvX7o+d37+6A3Nwrz+ED7fUlEX+3BjcufHeanzZXfaYkLUkwKlSyEj0kC1BvMILQvKSG0j7WRzCBiEDpZCMV2vM+NIWsQXn/wUoLnEJZ5iOYGkWcYkKdQuF1CumfF45VIeammGOFx3yYN4QpnqwvqlvxHGV3xgcf5eYqfKL+u99AmUXrtoyWIc8zj678pvvb5vd3rg1TetJ90iVKzhdMaJKaFCgZQSPPQYpYpKdA+jILSASV2g/BKNXDld6PIM4ZKBuFhkxkDz/Z8CJ63LKBsmkeVjjlVUgw/FqZ5sPV1lG8Uzz2+e+JKip9Sft3D2/o9tDFPr/3esuOKj9J7uGPP8WeTD1LB87bEvH4e1SKQNicxL1SmBNrvCum90a6wKLCHOyh2WFIkyh//TwxC/zGcbLgUjmQNDcKNwksJN04MlfzxHwrz7BRu10uhsrgS+T5bQkTkSuZwr+tKb4qvc8MRnA4U2Nbu1Hao+KEhoPBsm8LH8Ou5H5XbJM6P01Dpkzxrv+e93VBLhNMmJIZ6Hl2xDNrvpQPKlyiq9qO4uUYRp14ShEbgsHO1n1KGa72EKFdKhEZBSt7YTuVVgDyth1xhQkUCrmChl88qftbbE5fTJGmKH8M8ufaHRuCpHy9Rep2fePsYVuJo/2dG8UNqjmCWGInRoUIl0H73yh62uKJaXUL7QmV2r+/G4UiMQPDjbkhmELoXJYQbhN0/TrMG4QjzCXkKhdtOobL4tisTQMkcWcV3xcx+T8KV15Xf06ySO/y4G04Y25vSa18SZrGtNMwjaPeKH1KeID4TJCGEiuXbrnimhDrHwyaU0wxD/70JNjQMb4FKFJ40b1+c+vVhyVDOGDx/nkdPK5ErUKhY5ZTf4V7fU5TZUr2HlwB5+0zZHdpPWBMqvIc3pvQxPD+Q5+8zpfgh1SKQdk8SUlbBSA06RgnBdtYozDD03xRY+0yh9d9LjmwpEhoO2w43Lu6RZwT2fB3L5hEKt0MFSpQK0qYrHzAD0DGUM2sEDldq29a5iTcPti2OJw3uE8b0pvTapgXHFd8BJXm0f59hCoXwuSHkFm+GaYhEQXWuV25DBcZYUGr37m4cicKTguCcEMn9heyzncJtp1ChXOEcJYbgUH4SY1B+LGWftk3J/Zz4WHidNZcqDe8Nss+GLNW5/v9zQ3mC+NyRBO3vGabJto6H3tqUV38TI1GKUbihcMxLE992hec8u1/835+TPCtOa6FQ+Rze7Mk2iuz/fdu8eLBtBsM57Iv/G7RPf1NeHvLnQJZynv37HFM9QvlcEfKPN/NSQ1FHisYBaR+GwKYpuLYthTLbyT0EKJvWQilljFMertubEZgCh9ukIlNwbXsoQ2IpxwNAqTQ+57+O6hHKfwWhL/FmpdS2i7pV7A3ObpNCvi+k8HiWdHqJIur8ZJ8fZ1/eNn9jQLlp3jP+m6msML6gUkLX4s0s36r9byRlFTj3/xeKXjt9YQStSIHRtJi+UOrWoij6fwS/mvrJNBR+AAAAAElFTkSuQmCC"/>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32080200" y="11774958"/>
            <a:ext cx="10363200" cy="7017306"/>
          </a:xfrm>
          <a:prstGeom prst="rect">
            <a:avLst/>
          </a:prstGeom>
          <a:noFill/>
        </p:spPr>
        <p:txBody>
          <a:bodyPr wrap="square" rtlCol="0">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	This </a:t>
            </a:r>
            <a:r>
              <a:rPr lang="en-US" sz="2400" dirty="0">
                <a:latin typeface="Times New Roman" panose="02020603050405020304" pitchFamily="18" charset="0"/>
                <a:cs typeface="Times New Roman" panose="02020603050405020304" pitchFamily="18" charset="0"/>
              </a:rPr>
              <a:t>example demonstrates how the similarity </a:t>
            </a:r>
            <a:r>
              <a:rPr lang="en-US" sz="2400" dirty="0" smtClean="0">
                <a:latin typeface="Times New Roman" panose="02020603050405020304" pitchFamily="18" charset="0"/>
                <a:cs typeface="Times New Roman" panose="02020603050405020304" pitchFamily="18" charset="0"/>
              </a:rPr>
              <a:t>between </a:t>
            </a:r>
            <a:r>
              <a:rPr lang="en-US" sz="2400" dirty="0">
                <a:latin typeface="Times New Roman" panose="02020603050405020304" pitchFamily="18" charset="0"/>
                <a:cs typeface="Times New Roman" panose="02020603050405020304" pitchFamily="18" charset="0"/>
              </a:rPr>
              <a:t>two </a:t>
            </a:r>
            <a:r>
              <a:rPr lang="en-US" sz="2400" dirty="0" smtClean="0">
                <a:latin typeface="Times New Roman" panose="02020603050405020304" pitchFamily="18" charset="0"/>
                <a:cs typeface="Times New Roman" panose="02020603050405020304" pitchFamily="18" charset="0"/>
              </a:rPr>
              <a:t>character strings </a:t>
            </a:r>
            <a:r>
              <a:rPr lang="en-US" sz="2400" dirty="0">
                <a:latin typeface="Times New Roman" panose="02020603050405020304" pitchFamily="18" charset="0"/>
                <a:cs typeface="Times New Roman" panose="02020603050405020304" pitchFamily="18" charset="0"/>
              </a:rPr>
              <a:t>is represented using the </a:t>
            </a:r>
            <a:r>
              <a:rPr lang="en-US" sz="2400" b="1" dirty="0" smtClean="0">
                <a:latin typeface="Times New Roman" panose="02020603050405020304" pitchFamily="18" charset="0"/>
                <a:cs typeface="Times New Roman" panose="02020603050405020304" pitchFamily="18" charset="0"/>
              </a:rPr>
              <a:t>Levenshtein </a:t>
            </a:r>
            <a:r>
              <a:rPr lang="en-US" sz="2400" b="1" dirty="0">
                <a:latin typeface="Times New Roman" panose="02020603050405020304" pitchFamily="18" charset="0"/>
                <a:cs typeface="Times New Roman" panose="02020603050405020304" pitchFamily="18" charset="0"/>
              </a:rPr>
              <a:t>Matrix</a:t>
            </a:r>
            <a:r>
              <a:rPr lang="en-US" sz="2400" dirty="0" smtClean="0">
                <a:latin typeface="Times New Roman" panose="02020603050405020304" pitchFamily="18" charset="0"/>
                <a:cs typeface="Times New Roman" panose="02020603050405020304" pitchFamily="18" charset="0"/>
              </a:rPr>
              <a:t>. Each entry denotes the dissimilarity, or distance, within different parts of each string. </a:t>
            </a:r>
            <a:r>
              <a:rPr lang="en-US" sz="2400" dirty="0">
                <a:latin typeface="Times New Roman" panose="02020603050405020304" pitchFamily="18" charset="0"/>
                <a:cs typeface="Times New Roman" panose="02020603050405020304" pitchFamily="18" charset="0"/>
              </a:rPr>
              <a:t>For example, in </a:t>
            </a:r>
            <a:r>
              <a:rPr lang="en-US" sz="2400" dirty="0" smtClean="0">
                <a:latin typeface="Times New Roman" panose="02020603050405020304" pitchFamily="18" charset="0"/>
                <a:cs typeface="Times New Roman" panose="02020603050405020304" pitchFamily="18" charset="0"/>
              </a:rPr>
              <a:t>computing </a:t>
            </a:r>
            <a:r>
              <a:rPr lang="en-US" sz="2400" dirty="0">
                <a:latin typeface="Times New Roman" panose="02020603050405020304" pitchFamily="18" charset="0"/>
                <a:cs typeface="Times New Roman" panose="02020603050405020304" pitchFamily="18" charset="0"/>
              </a:rPr>
              <a:t>entry (4,4), you can easily observe that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distance between GEO and GEO is 0. (no </a:t>
            </a:r>
            <a:r>
              <a:rPr lang="en-US" sz="2400" dirty="0" smtClean="0">
                <a:latin typeface="Times New Roman" panose="02020603050405020304" pitchFamily="18" charset="0"/>
                <a:cs typeface="Times New Roman" panose="02020603050405020304" pitchFamily="18" charset="0"/>
              </a:rPr>
              <a:t>dissimilarity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entry (5,3</a:t>
            </a:r>
            <a:r>
              <a:rPr lang="en-US" sz="2400" dirty="0" smtClean="0">
                <a:latin typeface="Times New Roman" panose="02020603050405020304" pitchFamily="18" charset="0"/>
                <a:cs typeface="Times New Roman" panose="02020603050405020304" pitchFamily="18" charset="0"/>
              </a:rPr>
              <a:t>) would denote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distance </a:t>
            </a:r>
            <a:r>
              <a:rPr lang="en-US" sz="2400" dirty="0">
                <a:latin typeface="Times New Roman" panose="02020603050405020304" pitchFamily="18" charset="0"/>
                <a:cs typeface="Times New Roman" panose="02020603050405020304" pitchFamily="18" charset="0"/>
              </a:rPr>
              <a:t>between GEOR </a:t>
            </a:r>
            <a:r>
              <a:rPr lang="en-US" sz="2400" dirty="0" smtClean="0">
                <a:latin typeface="Times New Roman" panose="02020603050405020304" pitchFamily="18" charset="0"/>
                <a:cs typeface="Times New Roman" panose="02020603050405020304" pitchFamily="18" charset="0"/>
              </a:rPr>
              <a:t>and GE. </a:t>
            </a:r>
            <a:r>
              <a:rPr lang="en-US" sz="2400" dirty="0">
                <a:latin typeface="Times New Roman" panose="02020603050405020304" pitchFamily="18" charset="0"/>
                <a:cs typeface="Times New Roman" panose="02020603050405020304" pitchFamily="18" charset="0"/>
              </a:rPr>
              <a:t>Using the formula </a:t>
            </a:r>
            <a:r>
              <a:rPr lang="en-US" sz="2400" dirty="0" smtClean="0">
                <a:latin typeface="Times New Roman" panose="02020603050405020304" pitchFamily="18" charset="0"/>
                <a:cs typeface="Times New Roman" panose="02020603050405020304" pitchFamily="18" charset="0"/>
              </a:rPr>
              <a:t>above, </a:t>
            </a:r>
            <a:r>
              <a:rPr lang="en-US" sz="2400" dirty="0">
                <a:latin typeface="Times New Roman" panose="02020603050405020304" pitchFamily="18" charset="0"/>
                <a:cs typeface="Times New Roman" panose="02020603050405020304" pitchFamily="18" charset="0"/>
              </a:rPr>
              <a:t>we add one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the entry directly above (5,3), </a:t>
            </a:r>
            <a:r>
              <a:rPr lang="en-US" sz="2400" dirty="0" smtClean="0">
                <a:latin typeface="Times New Roman" panose="02020603050405020304" pitchFamily="18" charset="0"/>
                <a:cs typeface="Times New Roman" panose="02020603050405020304" pitchFamily="18" charset="0"/>
              </a:rPr>
              <a:t>3+1=4, </a:t>
            </a:r>
            <a:r>
              <a:rPr lang="en-US" sz="2400" dirty="0">
                <a:latin typeface="Times New Roman" panose="02020603050405020304" pitchFamily="18" charset="0"/>
                <a:cs typeface="Times New Roman" panose="02020603050405020304" pitchFamily="18" charset="0"/>
              </a:rPr>
              <a:t>add one to the </a:t>
            </a:r>
            <a:r>
              <a:rPr lang="en-US" sz="2400" dirty="0" smtClean="0">
                <a:latin typeface="Times New Roman" panose="02020603050405020304" pitchFamily="18" charset="0"/>
                <a:cs typeface="Times New Roman" panose="02020603050405020304" pitchFamily="18" charset="0"/>
              </a:rPr>
              <a:t>entry </a:t>
            </a:r>
            <a:r>
              <a:rPr lang="en-US" sz="2400" dirty="0">
                <a:latin typeface="Times New Roman" panose="02020603050405020304" pitchFamily="18" charset="0"/>
                <a:cs typeface="Times New Roman" panose="02020603050405020304" pitchFamily="18" charset="0"/>
              </a:rPr>
              <a:t>directly to the left of (5,3), </a:t>
            </a:r>
            <a:r>
              <a:rPr lang="en-US" sz="2400" dirty="0" smtClean="0">
                <a:latin typeface="Times New Roman" panose="02020603050405020304" pitchFamily="18" charset="0"/>
                <a:cs typeface="Times New Roman" panose="02020603050405020304" pitchFamily="18" charset="0"/>
              </a:rPr>
              <a:t>1+1=2, </a:t>
            </a:r>
            <a:r>
              <a:rPr lang="en-US" sz="2400" dirty="0">
                <a:latin typeface="Times New Roman" panose="02020603050405020304" pitchFamily="18" charset="0"/>
                <a:cs typeface="Times New Roman" panose="02020603050405020304" pitchFamily="18" charset="0"/>
              </a:rPr>
              <a:t>and add one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because R≠E) to the entry </a:t>
            </a:r>
            <a:r>
              <a:rPr lang="en-US" sz="2400" dirty="0" smtClean="0">
                <a:latin typeface="Times New Roman" panose="02020603050405020304" pitchFamily="18" charset="0"/>
                <a:cs typeface="Times New Roman" panose="02020603050405020304" pitchFamily="18" charset="0"/>
              </a:rPr>
              <a:t>directly upper left and diagonal </a:t>
            </a:r>
            <a:r>
              <a:rPr lang="en-US" sz="2400" dirty="0">
                <a:latin typeface="Times New Roman" panose="02020603050405020304" pitchFamily="18" charset="0"/>
                <a:cs typeface="Times New Roman" panose="02020603050405020304" pitchFamily="18" charset="0"/>
              </a:rPr>
              <a:t>to (5,3), </a:t>
            </a:r>
            <a:r>
              <a:rPr lang="en-US" sz="2400" dirty="0" smtClean="0">
                <a:latin typeface="Times New Roman" panose="02020603050405020304" pitchFamily="18" charset="0"/>
                <a:cs typeface="Times New Roman" panose="02020603050405020304" pitchFamily="18" charset="0"/>
              </a:rPr>
              <a:t>2+1=3. </a:t>
            </a:r>
            <a:r>
              <a:rPr lang="en-US" sz="2400" dirty="0">
                <a:latin typeface="Times New Roman" panose="02020603050405020304" pitchFamily="18" charset="0"/>
                <a:cs typeface="Times New Roman" panose="02020603050405020304" pitchFamily="18" charset="0"/>
              </a:rPr>
              <a:t>Because the minimum of </a:t>
            </a:r>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computations is 2, the entry for (5,3) is 2</a:t>
            </a:r>
            <a:r>
              <a:rPr lang="en-US" sz="2400" dirty="0" smtClean="0">
                <a:latin typeface="Times New Roman" panose="02020603050405020304" pitchFamily="18" charset="0"/>
                <a:cs typeface="Times New Roman" panose="02020603050405020304" pitchFamily="18" charset="0"/>
              </a:rPr>
              <a:t>. We </a:t>
            </a:r>
            <a:r>
              <a:rPr lang="en-US" sz="2400" dirty="0">
                <a:latin typeface="Times New Roman" panose="02020603050405020304" pitchFamily="18" charset="0"/>
                <a:cs typeface="Times New Roman" panose="02020603050405020304" pitchFamily="18" charset="0"/>
              </a:rPr>
              <a:t>compute the rest of the entries in a similar </a:t>
            </a:r>
            <a:r>
              <a:rPr lang="en-US" sz="2400" dirty="0" smtClean="0">
                <a:latin typeface="Times New Roman" panose="02020603050405020304" pitchFamily="18" charset="0"/>
                <a:cs typeface="Times New Roman" panose="02020603050405020304" pitchFamily="18" charset="0"/>
              </a:rPr>
              <a:t>way</a:t>
            </a:r>
            <a:r>
              <a:rPr lang="en-US" sz="2400" dirty="0">
                <a:latin typeface="Times New Roman" panose="02020603050405020304" pitchFamily="18" charset="0"/>
                <a:cs typeface="Times New Roman" panose="02020603050405020304" pitchFamily="18" charset="0"/>
              </a:rPr>
              <a:t>, starting at the entry at top left corner of the </a:t>
            </a:r>
            <a:r>
              <a:rPr lang="en-US" sz="2400" dirty="0" smtClean="0">
                <a:latin typeface="Times New Roman" panose="02020603050405020304" pitchFamily="18" charset="0"/>
                <a:cs typeface="Times New Roman" panose="02020603050405020304" pitchFamily="18" charset="0"/>
              </a:rPr>
              <a:t>matrix</a:t>
            </a:r>
            <a:r>
              <a:rPr lang="en-US" sz="2400" dirty="0">
                <a:latin typeface="Times New Roman" panose="02020603050405020304" pitchFamily="18" charset="0"/>
                <a:cs typeface="Times New Roman" panose="02020603050405020304" pitchFamily="18" charset="0"/>
              </a:rPr>
              <a:t>, until we arrive at the entry on the bottom </a:t>
            </a:r>
            <a:r>
              <a:rPr lang="en-US" sz="2400" dirty="0" smtClean="0">
                <a:latin typeface="Times New Roman" panose="02020603050405020304" pitchFamily="18" charset="0"/>
                <a:cs typeface="Times New Roman" panose="02020603050405020304" pitchFamily="18" charset="0"/>
              </a:rPr>
              <a:t>right corner </a:t>
            </a:r>
            <a:r>
              <a:rPr lang="en-US" sz="2400" dirty="0">
                <a:latin typeface="Times New Roman" panose="02020603050405020304" pitchFamily="18" charset="0"/>
                <a:cs typeface="Times New Roman" panose="02020603050405020304" pitchFamily="18" charset="0"/>
              </a:rPr>
              <a:t>of the matrix, which tells us the </a:t>
            </a:r>
            <a:r>
              <a:rPr lang="en-US" sz="2400" dirty="0" smtClean="0">
                <a:latin typeface="Times New Roman" panose="02020603050405020304" pitchFamily="18" charset="0"/>
                <a:cs typeface="Times New Roman" panose="02020603050405020304" pitchFamily="18" charset="0"/>
              </a:rPr>
              <a:t>total </a:t>
            </a:r>
            <a:r>
              <a:rPr lang="en-US" sz="2400" dirty="0">
                <a:latin typeface="Times New Roman" panose="02020603050405020304" pitchFamily="18" charset="0"/>
                <a:cs typeface="Times New Roman" panose="02020603050405020304" pitchFamily="18" charset="0"/>
              </a:rPr>
              <a:t>Levenshtein distance between the two </a:t>
            </a:r>
            <a:r>
              <a:rPr lang="en-US" sz="2400" dirty="0" smtClean="0">
                <a:latin typeface="Times New Roman" panose="02020603050405020304" pitchFamily="18" charset="0"/>
                <a:cs typeface="Times New Roman" panose="02020603050405020304" pitchFamily="18" charset="0"/>
              </a:rPr>
              <a:t>strings.</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3398" y="8633054"/>
            <a:ext cx="4114800" cy="292941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8700" y="20193000"/>
            <a:ext cx="8178800" cy="6410411"/>
          </a:xfrm>
          <a:prstGeom prst="rect">
            <a:avLst/>
          </a:prstGeom>
        </p:spPr>
      </p:pic>
      <p:pic>
        <p:nvPicPr>
          <p:cNvPr id="20" name="Picture 19" descr="C:\Users\Zach\Dropbox\MC2EyeTracking\snapshot3.png"/>
          <p:cNvPicPr/>
          <p:nvPr/>
        </p:nvPicPr>
        <p:blipFill rotWithShape="1">
          <a:blip r:embed="rId6">
            <a:extLst>
              <a:ext uri="{28A0092B-C50C-407E-A947-70E740481C1C}">
                <a14:useLocalDpi xmlns:a14="http://schemas.microsoft.com/office/drawing/2010/main" val="0"/>
              </a:ext>
            </a:extLst>
          </a:blip>
          <a:srcRect l="641" t="6181" r="1271" b="690"/>
          <a:stretch/>
        </p:blipFill>
        <p:spPr bwMode="auto">
          <a:xfrm>
            <a:off x="16687800" y="8148828"/>
            <a:ext cx="12037431" cy="9585719"/>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12" name="Rectangle 11"/>
              <p:cNvSpPr/>
              <p:nvPr/>
            </p:nvSpPr>
            <p:spPr>
              <a:xfrm>
                <a:off x="32766691" y="6863873"/>
                <a:ext cx="8228215" cy="1414811"/>
              </a:xfrm>
              <a:prstGeom prst="rect">
                <a:avLst/>
              </a:prstGeom>
              <a:ln w="28575">
                <a:solidFill>
                  <a:schemeClr val="tx2">
                    <a:lumMod val="50000"/>
                  </a:schemeClr>
                </a:solidFill>
              </a:ln>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mtClean="0">
                              <a:latin typeface="Cambria Math" panose="02040503050406030204" pitchFamily="18" charset="0"/>
                            </a:rPr>
                          </m:ctrlPr>
                        </m:sSubPr>
                        <m:e>
                          <m:r>
                            <a:rPr lang="en-US" i="1">
                              <a:latin typeface="Cambria Math" panose="02040503050406030204" pitchFamily="18" charset="0"/>
                            </a:rPr>
                            <m:t>𝑙𝑒𝑣</m:t>
                          </m:r>
                        </m:e>
                        <m:sub>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𝑗</m:t>
                          </m:r>
                        </m:e>
                      </m:d>
                      <m:r>
                        <a:rPr lang="en-US" i="0">
                          <a:latin typeface="Cambria Math" panose="02040503050406030204" pitchFamily="18" charset="0"/>
                        </a:rPr>
                        <m:t>= </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0">
                                  <a:latin typeface="Cambria Math" panose="02040503050406030204" pitchFamily="18" charset="0"/>
                                </a:rPr>
                                <m:t>&amp;</m:t>
                              </m:r>
                              <m:func>
                                <m:funcPr>
                                  <m:ctrlPr>
                                    <a:rPr lang="en-US" i="1">
                                      <a:latin typeface="Cambria Math" panose="02040503050406030204" pitchFamily="18" charset="0"/>
                                    </a:rPr>
                                  </m:ctrlPr>
                                </m:funcPr>
                                <m:fName>
                                  <m:r>
                                    <m:rPr>
                                      <m:sty m:val="p"/>
                                    </m:rPr>
                                    <a:rPr lang="en-US" i="0">
                                      <a:latin typeface="Cambria Math" panose="02040503050406030204" pitchFamily="18" charset="0"/>
                                    </a:rPr>
                                    <m:t>max</m:t>
                                  </m:r>
                                </m:fName>
                                <m:e>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𝑗</m:t>
                                      </m:r>
                                    </m:e>
                                  </m:d>
                                </m:e>
                              </m:func>
                              <m:r>
                                <a:rPr lang="en-US" i="0">
                                  <a:latin typeface="Cambria Math" panose="02040503050406030204" pitchFamily="18" charset="0"/>
                                </a:rPr>
                                <m:t>                                     </m:t>
                              </m:r>
                              <m:r>
                                <a:rPr lang="en-US" b="0" i="0" smtClean="0">
                                  <a:latin typeface="Cambria Math" panose="02040503050406030204" pitchFamily="18" charset="0"/>
                                </a:rPr>
                                <m:t>                   </m:t>
                              </m:r>
                              <m:r>
                                <a:rPr lang="en-US" i="1">
                                  <a:latin typeface="Cambria Math" panose="02040503050406030204" pitchFamily="18" charset="0"/>
                                </a:rPr>
                                <m:t>𝑖𝑓</m:t>
                              </m:r>
                              <m:func>
                                <m:funcPr>
                                  <m:ctrlPr>
                                    <a:rPr lang="en-US" i="1">
                                      <a:latin typeface="Cambria Math" panose="02040503050406030204" pitchFamily="18" charset="0"/>
                                    </a:rPr>
                                  </m:ctrlPr>
                                </m:funcPr>
                                <m:fName>
                                  <m:r>
                                    <m:rPr>
                                      <m:sty m:val="p"/>
                                    </m:rPr>
                                    <a:rPr lang="en-US" i="0">
                                      <a:latin typeface="Cambria Math" panose="02040503050406030204" pitchFamily="18" charset="0"/>
                                    </a:rPr>
                                    <m:t>min</m:t>
                                  </m:r>
                                </m:fName>
                                <m:e>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𝑗</m:t>
                                      </m:r>
                                    </m:e>
                                  </m:d>
                                </m:e>
                              </m:func>
                              <m:r>
                                <a:rPr lang="en-US" i="0">
                                  <a:latin typeface="Cambria Math" panose="02040503050406030204" pitchFamily="18" charset="0"/>
                                </a:rPr>
                                <m:t>=0</m:t>
                              </m:r>
                            </m:e>
                            <m:e>
                              <m:r>
                                <a:rPr lang="en-US" i="0">
                                  <a:latin typeface="Cambria Math" panose="02040503050406030204" pitchFamily="18" charset="0"/>
                                </a:rPr>
                                <m:t>&amp;</m:t>
                              </m:r>
                              <m:r>
                                <a:rPr lang="en-US" i="1">
                                  <a:latin typeface="Cambria Math" panose="02040503050406030204" pitchFamily="18" charset="0"/>
                                </a:rPr>
                                <m:t>𝑚𝑖𝑛</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0">
                                          <a:latin typeface="Cambria Math" panose="02040503050406030204" pitchFamily="18" charset="0"/>
                                        </a:rPr>
                                        <m:t>&amp;</m:t>
                                      </m:r>
                                      <m:sSub>
                                        <m:sSubPr>
                                          <m:ctrlPr>
                                            <a:rPr lang="en-US" i="1">
                                              <a:latin typeface="Cambria Math" panose="02040503050406030204" pitchFamily="18" charset="0"/>
                                            </a:rPr>
                                          </m:ctrlPr>
                                        </m:sSubPr>
                                        <m:e>
                                          <m:r>
                                            <a:rPr lang="en-US" i="1">
                                              <a:latin typeface="Cambria Math" panose="02040503050406030204" pitchFamily="18" charset="0"/>
                                            </a:rPr>
                                            <m:t>𝑙𝑒𝑣</m:t>
                                          </m:r>
                                        </m:e>
                                        <m:sub>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−1,</m:t>
                                          </m:r>
                                          <m:r>
                                            <a:rPr lang="en-US" i="1">
                                              <a:latin typeface="Cambria Math" panose="02040503050406030204" pitchFamily="18" charset="0"/>
                                            </a:rPr>
                                            <m:t>𝑗</m:t>
                                          </m:r>
                                        </m:e>
                                      </m:d>
                                      <m:r>
                                        <a:rPr lang="en-US" i="0">
                                          <a:latin typeface="Cambria Math" panose="02040503050406030204" pitchFamily="18" charset="0"/>
                                        </a:rPr>
                                        <m:t>+1</m:t>
                                      </m:r>
                                    </m:e>
                                    <m:e>
                                      <m:r>
                                        <a:rPr lang="en-US" i="0">
                                          <a:latin typeface="Cambria Math" panose="02040503050406030204" pitchFamily="18" charset="0"/>
                                        </a:rPr>
                                        <m:t>&amp;</m:t>
                                      </m:r>
                                      <m:sSub>
                                        <m:sSubPr>
                                          <m:ctrlPr>
                                            <a:rPr lang="en-US" i="1">
                                              <a:latin typeface="Cambria Math" panose="02040503050406030204" pitchFamily="18" charset="0"/>
                                            </a:rPr>
                                          </m:ctrlPr>
                                        </m:sSubPr>
                                        <m:e>
                                          <m:r>
                                            <a:rPr lang="en-US" i="1">
                                              <a:latin typeface="Cambria Math" panose="02040503050406030204" pitchFamily="18" charset="0"/>
                                            </a:rPr>
                                            <m:t>𝑙𝑒𝑣</m:t>
                                          </m:r>
                                        </m:e>
                                        <m:sub>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−1</m:t>
                                          </m:r>
                                        </m:e>
                                      </m:d>
                                      <m:r>
                                        <a:rPr lang="en-US" i="0">
                                          <a:latin typeface="Cambria Math" panose="02040503050406030204" pitchFamily="18" charset="0"/>
                                        </a:rPr>
                                        <m:t>+1</m:t>
                                      </m:r>
                                    </m:e>
                                    <m:e>
                                      <m:r>
                                        <a:rPr lang="en-US" i="0">
                                          <a:latin typeface="Cambria Math" panose="02040503050406030204" pitchFamily="18" charset="0"/>
                                        </a:rPr>
                                        <m:t>&amp;</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𝑙𝑒𝑣</m:t>
                                              </m:r>
                                            </m:e>
                                            <m:sub>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−1,</m:t>
                                              </m:r>
                                              <m:r>
                                                <a:rPr lang="en-US" i="1">
                                                  <a:latin typeface="Cambria Math" panose="02040503050406030204" pitchFamily="18" charset="0"/>
                                                </a:rPr>
                                                <m:t>𝑗</m:t>
                                              </m:r>
                                              <m:r>
                                                <a:rPr lang="en-US" i="0">
                                                  <a:latin typeface="Cambria Math" panose="02040503050406030204" pitchFamily="18" charset="0"/>
                                                </a:rPr>
                                                <m:t>−1</m:t>
                                              </m:r>
                                            </m:e>
                                          </m:d>
                                          <m:r>
                                            <a:rPr lang="en-US" i="0">
                                              <a:latin typeface="Cambria Math" panose="02040503050406030204" pitchFamily="18" charset="0"/>
                                            </a:rPr>
                                            <m:t>+1</m:t>
                                          </m:r>
                                        </m:e>
                                        <m: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𝑗</m:t>
                                                  </m:r>
                                                </m:sub>
                                              </m:sSub>
                                            </m:e>
                                          </m:d>
                                        </m:sub>
                                      </m:sSub>
                                    </m:e>
                                  </m:eqArr>
                                </m:e>
                              </m:d>
                              <m:r>
                                <a:rPr lang="en-US" i="0">
                                  <a:latin typeface="Cambria Math" panose="02040503050406030204" pitchFamily="18" charset="0"/>
                                </a:rPr>
                                <m:t>   </m:t>
                              </m:r>
                              <m:r>
                                <a:rPr lang="en-US" i="1">
                                  <a:latin typeface="Cambria Math" panose="02040503050406030204" pitchFamily="18" charset="0"/>
                                </a:rPr>
                                <m:t>𝑜𝑡h𝑒𝑟𝑤𝑖𝑠𝑒</m:t>
                              </m:r>
                              <m:r>
                                <a:rPr lang="en-US" i="0">
                                  <a:latin typeface="Cambria Math" panose="02040503050406030204" pitchFamily="18" charset="0"/>
                                </a:rPr>
                                <m:t>                             </m:t>
                              </m:r>
                            </m:e>
                          </m:eqArr>
                        </m:e>
                      </m:d>
                    </m:oMath>
                  </m:oMathPara>
                </a14:m>
                <a:endParaRPr lang="en-US" dirty="0"/>
              </a:p>
            </p:txBody>
          </p:sp>
        </mc:Choice>
        <mc:Fallback>
          <p:sp>
            <p:nvSpPr>
              <p:cNvPr id="12" name="Rectangle 11"/>
              <p:cNvSpPr>
                <a:spLocks noRot="1" noChangeAspect="1" noMove="1" noResize="1" noEditPoints="1" noAdjustHandles="1" noChangeArrowheads="1" noChangeShapeType="1" noTextEdit="1"/>
              </p:cNvSpPr>
              <p:nvPr/>
            </p:nvSpPr>
            <p:spPr>
              <a:xfrm>
                <a:off x="32766691" y="6863873"/>
                <a:ext cx="8228215" cy="1414811"/>
              </a:xfrm>
              <a:prstGeom prst="rect">
                <a:avLst/>
              </a:prstGeom>
              <a:blipFill rotWithShape="0">
                <a:blip r:embed="rId7"/>
                <a:stretch>
                  <a:fillRect/>
                </a:stretch>
              </a:blipFill>
              <a:ln w="28575">
                <a:solidFill>
                  <a:schemeClr val="tx2">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55375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138</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Aharoni</vt:lpstr>
      <vt:lpstr>Arial</vt:lpstr>
      <vt:lpstr>Baskerville Old Face</vt:lpstr>
      <vt:lpstr>Calibri</vt:lpstr>
      <vt:lpstr>Cambria Math</vt:lpstr>
      <vt:lpstr>Times New Roman</vt:lpstr>
      <vt:lpstr>Office Theme</vt:lpstr>
      <vt:lpstr>PowerPoint Presentation</vt:lpstr>
    </vt:vector>
  </TitlesOfParts>
  <Company>LSU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 Belou</dc:creator>
  <cp:lastModifiedBy>Zach</cp:lastModifiedBy>
  <cp:revision>82</cp:revision>
  <dcterms:created xsi:type="dcterms:W3CDTF">2013-07-18T22:09:30Z</dcterms:created>
  <dcterms:modified xsi:type="dcterms:W3CDTF">2015-04-28T23:30:40Z</dcterms:modified>
</cp:coreProperties>
</file>