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5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1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07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7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9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0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2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9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6989A1-5ADF-4EBE-A623-1ABA214683F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546ED0-BD7E-44BA-96F2-546EBEAD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Visual Scan Paths of Professionals and Novices using </a:t>
            </a:r>
            <a:r>
              <a:rPr lang="en-US" dirty="0" err="1" smtClean="0"/>
              <a:t>Levenshtein</a:t>
            </a:r>
            <a:r>
              <a:rPr lang="en-US" dirty="0" smtClean="0"/>
              <a:t> Distance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orbel" panose="020B0503020204020204" pitchFamily="34" charset="0"/>
                <a:cs typeface="Aharoni" panose="02010803020104030203" pitchFamily="2" charset="-79"/>
              </a:rPr>
              <a:t>Zach Belou, Justin Clemmons, Rebecca </a:t>
            </a:r>
            <a:r>
              <a:rPr lang="en-US" sz="2000" dirty="0">
                <a:latin typeface="Corbel" panose="020B0503020204020204" pitchFamily="34" charset="0"/>
                <a:cs typeface="Aharoni" panose="02010803020104030203" pitchFamily="2" charset="-79"/>
              </a:rPr>
              <a:t>Gravois, </a:t>
            </a:r>
            <a:endParaRPr lang="en-US" sz="2000" dirty="0" smtClean="0">
              <a:latin typeface="Corbel" panose="020B0503020204020204" pitchFamily="34" charset="0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Corbel" panose="020B0503020204020204" pitchFamily="34" charset="0"/>
                <a:cs typeface="Aharoni" panose="02010803020104030203" pitchFamily="2" charset="-79"/>
              </a:rPr>
              <a:t>Norwood </a:t>
            </a:r>
            <a:r>
              <a:rPr lang="en-US" sz="2000" dirty="0" err="1" smtClean="0">
                <a:latin typeface="Corbel" panose="020B0503020204020204" pitchFamily="34" charset="0"/>
                <a:cs typeface="Aharoni" panose="02010803020104030203" pitchFamily="2" charset="-79"/>
              </a:rPr>
              <a:t>Hingle</a:t>
            </a:r>
            <a:r>
              <a:rPr lang="en-US" sz="2000" dirty="0">
                <a:latin typeface="Corbel" panose="020B0503020204020204" pitchFamily="34" charset="0"/>
                <a:cs typeface="Aharoni" panose="02010803020104030203" pitchFamily="2" charset="-79"/>
              </a:rPr>
              <a:t>, Jessica </a:t>
            </a:r>
            <a:r>
              <a:rPr lang="en-US" sz="2000" dirty="0" err="1">
                <a:latin typeface="Corbel" panose="020B0503020204020204" pitchFamily="34" charset="0"/>
                <a:cs typeface="Aharoni" panose="02010803020104030203" pitchFamily="2" charset="-79"/>
              </a:rPr>
              <a:t>Wojtkiewicz</a:t>
            </a:r>
            <a:r>
              <a:rPr lang="en-US" sz="2000" dirty="0" smtClean="0">
                <a:latin typeface="Corbel" panose="020B0503020204020204" pitchFamily="34" charset="0"/>
              </a:rPr>
              <a:t> 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6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43668"/>
            <a:ext cx="10018713" cy="3124201"/>
          </a:xfrm>
        </p:spPr>
        <p:txBody>
          <a:bodyPr/>
          <a:lstStyle/>
          <a:p>
            <a:r>
              <a:rPr lang="en-US" dirty="0" smtClean="0"/>
              <a:t>Importing the scan path data from spreadsheet into structural array</a:t>
            </a:r>
          </a:p>
          <a:p>
            <a:endParaRPr lang="en-US" dirty="0"/>
          </a:p>
          <a:p>
            <a:r>
              <a:rPr lang="en-US" dirty="0" smtClean="0"/>
              <a:t>Converting the coordinate distance of fixations into character strings</a:t>
            </a:r>
          </a:p>
          <a:p>
            <a:endParaRPr lang="en-US" dirty="0"/>
          </a:p>
          <a:p>
            <a:r>
              <a:rPr lang="en-US" dirty="0" smtClean="0"/>
              <a:t>Comparing scan paths with Levenshtein Distance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8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10687"/>
            <a:ext cx="10018713" cy="3648501"/>
          </a:xfrm>
        </p:spPr>
        <p:txBody>
          <a:bodyPr/>
          <a:lstStyle/>
          <a:p>
            <a:r>
              <a:rPr lang="en-US" dirty="0" smtClean="0"/>
              <a:t>Scan path comparisons between more trials</a:t>
            </a:r>
          </a:p>
          <a:p>
            <a:endParaRPr lang="en-US" dirty="0"/>
          </a:p>
          <a:p>
            <a:r>
              <a:rPr lang="en-US" dirty="0" smtClean="0"/>
              <a:t>More advanced statistics on scan paths to compare </a:t>
            </a:r>
          </a:p>
          <a:p>
            <a:endParaRPr lang="en-US" dirty="0"/>
          </a:p>
          <a:p>
            <a:r>
              <a:rPr lang="en-US" dirty="0" smtClean="0"/>
              <a:t>Similarities between character string scan paths and DNA sequencing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8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52599"/>
            <a:ext cx="5135431" cy="428759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Navy pilots and undergraduates scan naval radar maps for a target icon</a:t>
            </a:r>
          </a:p>
          <a:p>
            <a:endParaRPr lang="en-US" sz="2000" dirty="0" smtClean="0"/>
          </a:p>
          <a:p>
            <a:r>
              <a:rPr lang="en-US" sz="2000" dirty="0" smtClean="0"/>
              <a:t>Goal of the experiment: To find the target icon as quick as possible</a:t>
            </a:r>
          </a:p>
          <a:p>
            <a:endParaRPr lang="en-US" sz="2000" dirty="0" smtClean="0"/>
          </a:p>
          <a:p>
            <a:r>
              <a:rPr lang="en-US" sz="2000" dirty="0" smtClean="0"/>
              <a:t>Eye tracking software was used to analyze the scan path of the participant</a:t>
            </a:r>
          </a:p>
          <a:p>
            <a:endParaRPr lang="en-US" sz="2000" dirty="0"/>
          </a:p>
          <a:p>
            <a:r>
              <a:rPr lang="en-US" sz="2000" dirty="0" smtClean="0"/>
              <a:t>Our goal was to compare the scan paths of professionals  vs. undergraduate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84" y="1906250"/>
            <a:ext cx="5078301" cy="39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0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pic>
        <p:nvPicPr>
          <p:cNvPr id="5" name="Picture 4" descr="Screen shot 2015-04-28 at 2.09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2995" r="990" b="414"/>
          <a:stretch/>
        </p:blipFill>
        <p:spPr>
          <a:xfrm>
            <a:off x="6988429" y="2202869"/>
            <a:ext cx="4514595" cy="3192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4311" y="1752599"/>
            <a:ext cx="52642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originally received the data in an Excel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line in the Excel file is a new fixation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inputted this data into a nested structure of arrays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Array of Pilots: each element indicates a new participant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Array of Trials: each element indicates a new trial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Array of Fixations: each element indicates a new fixation point on the map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636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Path-String Converter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271" t="31401" r="18095" b="15845"/>
          <a:stretch/>
        </p:blipFill>
        <p:spPr>
          <a:xfrm>
            <a:off x="3659381" y="1752599"/>
            <a:ext cx="5873673" cy="4629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36894" y="3713231"/>
            <a:ext cx="1466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Path string: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“GEB”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509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Levenshtein Distance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19707"/>
            <a:ext cx="10018713" cy="4868214"/>
          </a:xfrm>
        </p:spPr>
        <p:txBody>
          <a:bodyPr>
            <a:normAutofit/>
          </a:bodyPr>
          <a:lstStyle/>
          <a:p>
            <a:r>
              <a:rPr lang="en-US" sz="2000" dirty="0"/>
              <a:t>Compares two strings or nucleotide sequences by analyzing the similarities within each sequence of bases. </a:t>
            </a:r>
          </a:p>
          <a:p>
            <a:r>
              <a:rPr lang="en-US" sz="2000" dirty="0">
                <a:solidFill>
                  <a:srgbClr val="00669A"/>
                </a:solidFill>
                <a:latin typeface="CourierNewPSMT"/>
              </a:rPr>
              <a:t>- </a:t>
            </a:r>
            <a:r>
              <a:rPr lang="en-US" sz="2000" b="1" dirty="0">
                <a:solidFill>
                  <a:srgbClr val="000066"/>
                </a:solidFill>
                <a:latin typeface="CourierNewPS-BoldMT"/>
              </a:rPr>
              <a:t>AG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G</a:t>
            </a:r>
            <a:r>
              <a:rPr lang="en-US" sz="2000" b="1" dirty="0">
                <a:solidFill>
                  <a:srgbClr val="000066"/>
                </a:solidFill>
                <a:latin typeface="CourierNewPS-BoldMT"/>
              </a:rPr>
              <a:t>CTATCAC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CT</a:t>
            </a:r>
            <a:r>
              <a:rPr lang="en-US" sz="2000" b="1" dirty="0">
                <a:solidFill>
                  <a:srgbClr val="000066"/>
                </a:solidFill>
                <a:latin typeface="CourierNewPS-BoldMT"/>
              </a:rPr>
              <a:t>GACC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T</a:t>
            </a:r>
            <a:r>
              <a:rPr lang="en-US" sz="2000" b="1" dirty="0">
                <a:solidFill>
                  <a:srgbClr val="000066"/>
                </a:solidFill>
                <a:latin typeface="CourierNewPS-BoldMT"/>
              </a:rPr>
              <a:t>C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CA</a:t>
            </a:r>
            <a:r>
              <a:rPr lang="en-US" sz="2000" b="1" dirty="0">
                <a:solidFill>
                  <a:srgbClr val="000066"/>
                </a:solidFill>
                <a:latin typeface="CourierNewPS-BoldMT"/>
              </a:rPr>
              <a:t>GG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C</a:t>
            </a:r>
            <a:r>
              <a:rPr lang="en-US" sz="2000" b="1" dirty="0">
                <a:solidFill>
                  <a:srgbClr val="000066"/>
                </a:solidFill>
                <a:latin typeface="CourierNewPS-BoldMT"/>
              </a:rPr>
              <a:t>CGA 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- -</a:t>
            </a:r>
            <a:r>
              <a:rPr lang="en-US" sz="2000" b="1" dirty="0" smtClean="0">
                <a:solidFill>
                  <a:srgbClr val="000066"/>
                </a:solidFill>
                <a:latin typeface="CourierNewPS-BoldMT"/>
              </a:rPr>
              <a:t>TGCCC </a:t>
            </a:r>
            <a:r>
              <a:rPr lang="en-US" sz="2000" dirty="0" smtClean="0">
                <a:solidFill>
                  <a:srgbClr val="00669A"/>
                </a:solidFill>
                <a:latin typeface="CourierNewPSMT"/>
              </a:rPr>
              <a:t>- 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- -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669A"/>
                </a:solidFill>
                <a:latin typeface="CourierNewPSMT"/>
              </a:rPr>
              <a:t>    </a:t>
            </a:r>
            <a:r>
              <a:rPr lang="en-US" sz="2000" dirty="0" smtClean="0">
                <a:solidFill>
                  <a:srgbClr val="00669A"/>
                </a:solidFill>
                <a:latin typeface="CourierNewPSMT"/>
              </a:rPr>
              <a:t>T</a:t>
            </a:r>
            <a:r>
              <a:rPr lang="en-US" sz="2000" b="1" dirty="0" smtClean="0">
                <a:solidFill>
                  <a:srgbClr val="000066"/>
                </a:solidFill>
                <a:latin typeface="CourierNewPS-BoldMT"/>
              </a:rPr>
              <a:t>AG 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–</a:t>
            </a:r>
            <a:r>
              <a:rPr lang="en-US" sz="2000" b="1" dirty="0">
                <a:solidFill>
                  <a:srgbClr val="000066"/>
                </a:solidFill>
                <a:latin typeface="CourierNewPS-BoldMT"/>
              </a:rPr>
              <a:t>CTATCAC 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- -</a:t>
            </a:r>
            <a:r>
              <a:rPr lang="en-US" sz="2000" b="1" dirty="0" smtClean="0">
                <a:solidFill>
                  <a:srgbClr val="000066"/>
                </a:solidFill>
                <a:latin typeface="CourierNewPS-BoldMT"/>
              </a:rPr>
              <a:t>GACC</a:t>
            </a:r>
            <a:r>
              <a:rPr lang="en-US" sz="2000" dirty="0" smtClean="0">
                <a:solidFill>
                  <a:srgbClr val="00669A"/>
                </a:solidFill>
                <a:latin typeface="CourierNewPSMT"/>
              </a:rPr>
              <a:t>G</a:t>
            </a:r>
            <a:r>
              <a:rPr lang="en-US" sz="2000" b="1" dirty="0" smtClean="0">
                <a:solidFill>
                  <a:srgbClr val="000066"/>
                </a:solidFill>
                <a:latin typeface="CourierNewPS-BoldMT"/>
              </a:rPr>
              <a:t>C - -GG</a:t>
            </a:r>
            <a:r>
              <a:rPr lang="en-US" sz="2000" dirty="0" smtClean="0">
                <a:solidFill>
                  <a:srgbClr val="00669A"/>
                </a:solidFill>
                <a:latin typeface="CourierNewPSMT"/>
              </a:rPr>
              <a:t>T</a:t>
            </a:r>
            <a:r>
              <a:rPr lang="en-US" sz="2000" b="1" dirty="0" smtClean="0">
                <a:solidFill>
                  <a:srgbClr val="000066"/>
                </a:solidFill>
                <a:latin typeface="CourierNewPS-BoldMT"/>
              </a:rPr>
              <a:t>CGA 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TT</a:t>
            </a:r>
            <a:r>
              <a:rPr lang="en-US" sz="2000" b="1" dirty="0">
                <a:solidFill>
                  <a:srgbClr val="000066"/>
                </a:solidFill>
                <a:latin typeface="CourierNewPS-BoldMT"/>
              </a:rPr>
              <a:t>TGCCC</a:t>
            </a:r>
            <a:r>
              <a:rPr lang="en-US" sz="2000" dirty="0">
                <a:solidFill>
                  <a:srgbClr val="00669A"/>
                </a:solidFill>
                <a:latin typeface="CourierNewPSMT"/>
              </a:rPr>
              <a:t>GAC</a:t>
            </a:r>
          </a:p>
          <a:p>
            <a:r>
              <a:rPr lang="en-US" sz="2000" dirty="0"/>
              <a:t>Comparison of genes from different species can: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Expose mutations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Shed light on function of specific gene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Reveal possible evolutionary trends            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703" y="4044518"/>
            <a:ext cx="3526209" cy="22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1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Approximate String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7731"/>
            <a:ext cx="10018713" cy="4153469"/>
          </a:xfrm>
        </p:spPr>
        <p:txBody>
          <a:bodyPr>
            <a:normAutofit/>
          </a:bodyPr>
          <a:lstStyle/>
          <a:p>
            <a:r>
              <a:rPr lang="en-US" sz="2000" dirty="0"/>
              <a:t>Finds matches for short strings in longer texts, where there are low levels of dissimilarity (Fuzzy String Searching)</a:t>
            </a:r>
          </a:p>
          <a:p>
            <a:r>
              <a:rPr lang="en-US" sz="2000" dirty="0"/>
              <a:t>Wide range of applications: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Spellcheck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Record Linkage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Spam Filtering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Music identification from small snatches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Natural Language Translation Software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133" y="2914650"/>
            <a:ext cx="43719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3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Levenshtein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315871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Background</a:t>
            </a:r>
          </a:p>
          <a:p>
            <a:r>
              <a:rPr lang="en-US" sz="2000" dirty="0"/>
              <a:t>Russian Scientist Vladimir Levenshtein develops in 1965</a:t>
            </a:r>
          </a:p>
          <a:p>
            <a:r>
              <a:rPr lang="en-US" sz="2000" dirty="0"/>
              <a:t>Used in spell check</a:t>
            </a:r>
          </a:p>
          <a:p>
            <a:r>
              <a:rPr lang="en-US" sz="2000" dirty="0"/>
              <a:t>Used in DNA</a:t>
            </a:r>
          </a:p>
          <a:p>
            <a:endParaRPr lang="en-US" dirty="0"/>
          </a:p>
        </p:txBody>
      </p:sp>
      <p:pic>
        <p:nvPicPr>
          <p:cNvPr id="4" name="Content Placeholder 6" descr="levenshte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413" b="-210413"/>
          <a:stretch>
            <a:fillRect/>
          </a:stretch>
        </p:blipFill>
        <p:spPr>
          <a:xfrm>
            <a:off x="3358662" y="1810778"/>
            <a:ext cx="6270008" cy="61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4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06940"/>
            <a:ext cx="5203093" cy="4989395"/>
          </a:xfrm>
        </p:spPr>
        <p:txBody>
          <a:bodyPr>
            <a:normAutofit/>
          </a:bodyPr>
          <a:lstStyle/>
          <a:p>
            <a:r>
              <a:rPr lang="en-US" sz="2000" dirty="0"/>
              <a:t>Strings based on grid </a:t>
            </a:r>
            <a:r>
              <a:rPr lang="en-US" sz="2000" dirty="0" smtClean="0"/>
              <a:t>coordinates</a:t>
            </a:r>
          </a:p>
          <a:p>
            <a:endParaRPr lang="en-US" sz="2000" dirty="0"/>
          </a:p>
          <a:p>
            <a:r>
              <a:rPr lang="en-US" sz="2000" dirty="0"/>
              <a:t>Uses insertion(1), deletion(1), substitution(2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Use minimum value in each </a:t>
            </a:r>
            <a:r>
              <a:rPr lang="en-US" sz="2000" dirty="0" smtClean="0"/>
              <a:t>cell</a:t>
            </a:r>
          </a:p>
          <a:p>
            <a:endParaRPr lang="en-US" sz="2000" dirty="0"/>
          </a:p>
          <a:p>
            <a:r>
              <a:rPr lang="en-US" sz="2000" dirty="0"/>
              <a:t>Bottom right value becomes minimum </a:t>
            </a:r>
            <a:r>
              <a:rPr lang="en-US" sz="2000" dirty="0" smtClean="0"/>
              <a:t>distance</a:t>
            </a:r>
          </a:p>
          <a:p>
            <a:endParaRPr lang="en-US" sz="2000" dirty="0"/>
          </a:p>
          <a:p>
            <a:r>
              <a:rPr lang="en-US" sz="2000" dirty="0"/>
              <a:t>Trace back tells us similar parts</a:t>
            </a:r>
          </a:p>
          <a:p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494394"/>
              </p:ext>
            </p:extLst>
          </p:nvPr>
        </p:nvGraphicFramePr>
        <p:xfrm>
          <a:off x="7322024" y="1642137"/>
          <a:ext cx="4040190" cy="471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90"/>
                <a:gridCol w="367290"/>
                <a:gridCol w="367290"/>
                <a:gridCol w="367290"/>
                <a:gridCol w="367290"/>
                <a:gridCol w="367290"/>
                <a:gridCol w="367290"/>
                <a:gridCol w="367290"/>
                <a:gridCol w="367290"/>
                <a:gridCol w="367290"/>
                <a:gridCol w="367290"/>
              </a:tblGrid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  <a:tr h="429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sng" dirty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991600" y="3639687"/>
            <a:ext cx="276225" cy="30380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344025" y="3639687"/>
            <a:ext cx="9525" cy="30380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53512" y="4001637"/>
            <a:ext cx="276225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3853" y="3993662"/>
            <a:ext cx="319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+1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7825" y="3581542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7953" y="35939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+2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1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pic>
        <p:nvPicPr>
          <p:cNvPr id="4" name="Picture 3" descr="C:\Users\Zach\Dropbox\MC2EyeTracking\snapshot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6181" r="1271" b="690"/>
          <a:stretch/>
        </p:blipFill>
        <p:spPr bwMode="auto">
          <a:xfrm>
            <a:off x="2993682" y="1369989"/>
            <a:ext cx="6999966" cy="5159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394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410</TotalTime>
  <Words>478</Words>
  <Application>Microsoft Office PowerPoint</Application>
  <PresentationFormat>Widescreen</PresentationFormat>
  <Paragraphs>192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明朝</vt:lpstr>
      <vt:lpstr>Aharoni</vt:lpstr>
      <vt:lpstr>Arial</vt:lpstr>
      <vt:lpstr>Cambria</vt:lpstr>
      <vt:lpstr>Corbel</vt:lpstr>
      <vt:lpstr>Courier New</vt:lpstr>
      <vt:lpstr>CourierNewPS-BoldMT</vt:lpstr>
      <vt:lpstr>CourierNewPSMT</vt:lpstr>
      <vt:lpstr>Times New Roman</vt:lpstr>
      <vt:lpstr>Parallax</vt:lpstr>
      <vt:lpstr>Analyzing Visual Scan Paths of Professionals and Novices using Levenshtein Distance</vt:lpstr>
      <vt:lpstr>Introduction</vt:lpstr>
      <vt:lpstr>Data Structure</vt:lpstr>
      <vt:lpstr>Path-String Converter</vt:lpstr>
      <vt:lpstr>Levenshtein Distance Examples</vt:lpstr>
      <vt:lpstr>Approximate String Matching</vt:lpstr>
      <vt:lpstr>Levenshtein Distance</vt:lpstr>
      <vt:lpstr>Example</vt:lpstr>
      <vt:lpstr>Interface</vt:lpstr>
      <vt:lpstr>Summary</vt:lpstr>
      <vt:lpstr>Future Work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Zach</dc:creator>
  <cp:lastModifiedBy>Zach</cp:lastModifiedBy>
  <cp:revision>12</cp:revision>
  <dcterms:created xsi:type="dcterms:W3CDTF">2015-04-28T18:47:39Z</dcterms:created>
  <dcterms:modified xsi:type="dcterms:W3CDTF">2015-04-30T03:10:14Z</dcterms:modified>
</cp:coreProperties>
</file>