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7" r:id="rId2"/>
    <p:sldId id="280" r:id="rId3"/>
    <p:sldId id="270" r:id="rId4"/>
    <p:sldId id="268" r:id="rId5"/>
    <p:sldId id="258" r:id="rId6"/>
    <p:sldId id="256" r:id="rId7"/>
    <p:sldId id="283" r:id="rId8"/>
    <p:sldId id="284" r:id="rId9"/>
    <p:sldId id="285" r:id="rId10"/>
    <p:sldId id="271" r:id="rId11"/>
    <p:sldId id="272" r:id="rId12"/>
    <p:sldId id="281" r:id="rId13"/>
    <p:sldId id="282" r:id="rId14"/>
    <p:sldId id="286" r:id="rId15"/>
    <p:sldId id="278" r:id="rId16"/>
    <p:sldId id="264" r:id="rId17"/>
    <p:sldId id="265" r:id="rId18"/>
    <p:sldId id="266" r:id="rId19"/>
    <p:sldId id="267" r:id="rId20"/>
    <p:sldId id="276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ary P Bradshaw" initials="ZPB" lastIdx="1" clrIdx="0">
    <p:extLst>
      <p:ext uri="{19B8F6BF-5375-455C-9EA6-DF929625EA0E}">
        <p15:presenceInfo xmlns:p15="http://schemas.microsoft.com/office/powerpoint/2012/main" userId="S-1-5-21-3824313373-2723184597-4176374887-3946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>
        <p:scale>
          <a:sx n="90" d="100"/>
          <a:sy n="90" d="100"/>
        </p:scale>
        <p:origin x="24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1A5F-8EF3-400B-8FFA-D93B8D19360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BF567-8063-4124-81D2-58DC8F2D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2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99EDC-CD3A-4DE1-A15C-B96AA35CA081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2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99EDC-CD3A-4DE1-A15C-B96AA35CA081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9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53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0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8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52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31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5234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0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9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6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5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1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0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DC4633-7A84-49AC-A02E-A38B9466928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64F22-3279-40E5-AAC8-58AB38162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0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37555" y="1236134"/>
            <a:ext cx="8825658" cy="3329581"/>
          </a:xfrm>
        </p:spPr>
        <p:txBody>
          <a:bodyPr/>
          <a:lstStyle/>
          <a:p>
            <a:pPr algn="ctr"/>
            <a:r>
              <a:rPr lang="en-US" dirty="0"/>
              <a:t>Infant Suck Detection Interface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15355" y="4785847"/>
            <a:ext cx="8825658" cy="861420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>
                <a:solidFill>
                  <a:schemeClr val="tx1"/>
                </a:solidFill>
              </a:rPr>
              <a:t>By: Amy Adair, </a:t>
            </a:r>
            <a:r>
              <a:rPr lang="en-US" cap="none" dirty="0" err="1">
                <a:solidFill>
                  <a:schemeClr val="tx1"/>
                </a:solidFill>
              </a:rPr>
              <a:t>Abiti</a:t>
            </a:r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cap="none" dirty="0" err="1">
                <a:solidFill>
                  <a:schemeClr val="tx1"/>
                </a:solidFill>
              </a:rPr>
              <a:t>Adili</a:t>
            </a:r>
            <a:r>
              <a:rPr lang="en-US" cap="none" dirty="0">
                <a:solidFill>
                  <a:schemeClr val="tx1"/>
                </a:solidFill>
              </a:rPr>
              <a:t>, Zachary Bradshaw, Joshua Brock, Brandon </a:t>
            </a:r>
            <a:r>
              <a:rPr lang="en-US" cap="none" dirty="0" err="1">
                <a:solidFill>
                  <a:schemeClr val="tx1"/>
                </a:solidFill>
              </a:rPr>
              <a:t>Dellucky</a:t>
            </a:r>
            <a:r>
              <a:rPr lang="en-US" cap="none" dirty="0">
                <a:solidFill>
                  <a:schemeClr val="tx1"/>
                </a:solidFill>
              </a:rPr>
              <a:t>, </a:t>
            </a:r>
            <a:r>
              <a:rPr lang="en-US" cap="none" dirty="0" err="1">
                <a:solidFill>
                  <a:schemeClr val="tx1"/>
                </a:solidFill>
              </a:rPr>
              <a:t>Heewon</a:t>
            </a:r>
            <a:r>
              <a:rPr lang="en-US" cap="none" dirty="0">
                <a:solidFill>
                  <a:schemeClr val="tx1"/>
                </a:solidFill>
              </a:rPr>
              <a:t> Hah, </a:t>
            </a:r>
            <a:r>
              <a:rPr lang="en-US" cap="none" dirty="0" err="1">
                <a:solidFill>
                  <a:schemeClr val="tx1"/>
                </a:solidFill>
              </a:rPr>
              <a:t>Margarite</a:t>
            </a:r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cap="none" dirty="0" err="1">
                <a:solidFill>
                  <a:schemeClr val="tx1"/>
                </a:solidFill>
              </a:rPr>
              <a:t>Laborde</a:t>
            </a:r>
            <a:r>
              <a:rPr lang="en-US" cap="none" dirty="0">
                <a:solidFill>
                  <a:schemeClr val="tx1"/>
                </a:solidFill>
              </a:rPr>
              <a:t>, Hugo </a:t>
            </a:r>
            <a:r>
              <a:rPr lang="en-US" cap="none" dirty="0" err="1">
                <a:solidFill>
                  <a:schemeClr val="tx1"/>
                </a:solidFill>
              </a:rPr>
              <a:t>Leiva</a:t>
            </a:r>
            <a:r>
              <a:rPr lang="en-US" cap="none" dirty="0">
                <a:solidFill>
                  <a:schemeClr val="tx1"/>
                </a:solidFill>
              </a:rPr>
              <a:t>, Miles </a:t>
            </a:r>
            <a:r>
              <a:rPr lang="en-US" cap="none" dirty="0" err="1">
                <a:solidFill>
                  <a:schemeClr val="tx1"/>
                </a:solidFill>
              </a:rPr>
              <a:t>Robicheaux</a:t>
            </a:r>
            <a:r>
              <a:rPr lang="en-US" cap="none" dirty="0">
                <a:solidFill>
                  <a:schemeClr val="tx1"/>
                </a:solidFill>
              </a:rPr>
              <a:t>, </a:t>
            </a:r>
            <a:r>
              <a:rPr lang="en-US" cap="none" dirty="0" err="1">
                <a:solidFill>
                  <a:schemeClr val="tx1"/>
                </a:solidFill>
              </a:rPr>
              <a:t>Sima</a:t>
            </a:r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cap="none" dirty="0" err="1">
                <a:solidFill>
                  <a:schemeClr val="tx1"/>
                </a:solidFill>
              </a:rPr>
              <a:t>Sobhiyeh</a:t>
            </a:r>
            <a:r>
              <a:rPr lang="en-US" cap="none" dirty="0">
                <a:solidFill>
                  <a:schemeClr val="tx1"/>
                </a:solidFill>
              </a:rPr>
              <a:t>, </a:t>
            </a:r>
            <a:r>
              <a:rPr lang="en-US" cap="none" dirty="0" err="1">
                <a:solidFill>
                  <a:schemeClr val="tx1"/>
                </a:solidFill>
              </a:rPr>
              <a:t>Zhaoxia</a:t>
            </a:r>
            <a:r>
              <a:rPr lang="en-US" cap="none" dirty="0">
                <a:solidFill>
                  <a:schemeClr val="tx1"/>
                </a:solidFill>
              </a:rPr>
              <a:t> (Mary) Wang, Jerome Weston</a:t>
            </a:r>
          </a:p>
        </p:txBody>
      </p:sp>
    </p:spTree>
    <p:extLst>
      <p:ext uri="{BB962C8B-B14F-4D97-AF65-F5344CB8AC3E}">
        <p14:creationId xmlns:p14="http://schemas.microsoft.com/office/powerpoint/2010/main" val="377674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2645816" y="244253"/>
            <a:ext cx="590465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>
                <a:latin typeface="+mj-lt"/>
              </a:rPr>
              <a:t>Solving Inefficiencies</a:t>
            </a:r>
          </a:p>
        </p:txBody>
      </p:sp>
      <p:sp>
        <p:nvSpPr>
          <p:cNvPr id="113" name="Shape 113"/>
          <p:cNvSpPr/>
          <p:nvPr/>
        </p:nvSpPr>
        <p:spPr>
          <a:xfrm>
            <a:off x="1457684" y="1247469"/>
            <a:ext cx="8280922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Problem: Original method of suck detection is slow 	       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                 because it performs a brute force template matching   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                 through the entire signal sample by sample.</a:t>
            </a:r>
          </a:p>
          <a:p>
            <a: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dirty="0">
              <a:latin typeface="+mj-lt"/>
            </a:endParaRPr>
          </a:p>
          <a:p>
            <a: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Our Solution: Obtain suspected suck positions. Then perform 	           suck detection only on that small subset of 		           containing initially estimated suck positions.</a:t>
            </a:r>
          </a:p>
          <a:p>
            <a: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dirty="0">
              <a:latin typeface="+mj-lt"/>
            </a:endParaRPr>
          </a:p>
          <a:p>
            <a:pPr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Problem: Original algorithm performs template matching with 	     every possible suck width at every position.</a:t>
            </a:r>
          </a:p>
          <a:p>
            <a:pPr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dirty="0">
              <a:latin typeface="+mj-lt"/>
            </a:endParaRPr>
          </a:p>
          <a:p>
            <a: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Our Solution: Calculate an initial estimate of the suck width and 	           only perform suck detection on a small 	    	           neighborhood of the estimated suck width. </a:t>
            </a:r>
          </a:p>
        </p:txBody>
      </p:sp>
    </p:spTree>
    <p:extLst>
      <p:ext uri="{BB962C8B-B14F-4D97-AF65-F5344CB8AC3E}">
        <p14:creationId xmlns:p14="http://schemas.microsoft.com/office/powerpoint/2010/main" val="23976323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ctrTitle"/>
          </p:nvPr>
        </p:nvSpPr>
        <p:spPr>
          <a:xfrm>
            <a:off x="1548756" y="0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sz="4800" dirty="0">
                <a:latin typeface="+mj-lt"/>
              </a:rPr>
              <a:t>The Proposed Algorithm</a:t>
            </a:r>
          </a:p>
        </p:txBody>
      </p:sp>
      <p:sp>
        <p:nvSpPr>
          <p:cNvPr id="116" name="Shape 116"/>
          <p:cNvSpPr/>
          <p:nvPr/>
        </p:nvSpPr>
        <p:spPr>
          <a:xfrm>
            <a:off x="4504258" y="1719263"/>
            <a:ext cx="1861395" cy="1270000"/>
          </a:xfrm>
          <a:prstGeom prst="rect">
            <a:avLst/>
          </a:prstGeom>
          <a:solidFill>
            <a:srgbClr val="C00000"/>
          </a:solidFill>
          <a:ln w="25400">
            <a:solidFill>
              <a:srgbClr val="0070C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/>
            <a:r>
              <a:rPr dirty="0"/>
              <a:t>Pre</a:t>
            </a:r>
            <a:r>
              <a:rPr lang="en-US" dirty="0"/>
              <a:t>-Pro</a:t>
            </a:r>
            <a:r>
              <a:rPr dirty="0"/>
              <a:t>cessing</a:t>
            </a:r>
          </a:p>
        </p:txBody>
      </p:sp>
      <p:sp>
        <p:nvSpPr>
          <p:cNvPr id="117" name="Shape 117"/>
          <p:cNvSpPr/>
          <p:nvPr/>
        </p:nvSpPr>
        <p:spPr>
          <a:xfrm>
            <a:off x="4504258" y="3492500"/>
            <a:ext cx="1861395" cy="1270000"/>
          </a:xfrm>
          <a:prstGeom prst="rect">
            <a:avLst/>
          </a:prstGeom>
          <a:solidFill>
            <a:srgbClr val="C00000"/>
          </a:solidFill>
          <a:ln w="25400">
            <a:solidFill>
              <a:srgbClr val="0070C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/>
            <a:r>
              <a:rPr dirty="0"/>
              <a:t>Finding the Initially Estimated Sucks</a:t>
            </a:r>
          </a:p>
        </p:txBody>
      </p:sp>
      <p:sp>
        <p:nvSpPr>
          <p:cNvPr id="118" name="Shape 118"/>
          <p:cNvSpPr/>
          <p:nvPr/>
        </p:nvSpPr>
        <p:spPr>
          <a:xfrm>
            <a:off x="4504258" y="5295900"/>
            <a:ext cx="1861395" cy="1270000"/>
          </a:xfrm>
          <a:prstGeom prst="rect">
            <a:avLst/>
          </a:prstGeom>
          <a:solidFill>
            <a:srgbClr val="C00000"/>
          </a:solidFill>
          <a:ln w="25400">
            <a:solidFill>
              <a:srgbClr val="0070C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/>
            <a:r>
              <a:rPr dirty="0"/>
              <a:t>Perform Suck Detection on Initially Estimated Sucks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434955" y="3094567"/>
            <a:ext cx="0" cy="355600"/>
          </a:xfrm>
          <a:prstGeom prst="straightConnector1">
            <a:avLst/>
          </a:prstGeom>
          <a:ln w="349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34955" y="4940300"/>
            <a:ext cx="0" cy="355600"/>
          </a:xfrm>
          <a:prstGeom prst="straightConnector1">
            <a:avLst/>
          </a:prstGeom>
          <a:ln w="349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99550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26600" y="316869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  <a:cs typeface="Times New Roman" pitchFamily="18" charset="0"/>
              </a:rPr>
              <a:t>Block 1: Preprocessing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381486" y="1416886"/>
            <a:ext cx="828092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Low pass filter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cs typeface="Times New Roman" pitchFamily="18" charset="0"/>
              </a:rPr>
              <a:t>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7093" y="2410884"/>
            <a:ext cx="1686305" cy="1286053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Fast Fourier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Transform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2113" y="2396596"/>
            <a:ext cx="1657484" cy="1271736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Thresholding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Function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35272" y="2396596"/>
            <a:ext cx="1613034" cy="1257300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Inverse Fast Fourier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Transform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23570" y="3076630"/>
            <a:ext cx="556654" cy="1908"/>
          </a:xfrm>
          <a:prstGeom prst="straightConnector1">
            <a:avLst/>
          </a:prstGeom>
          <a:ln>
            <a:solidFill>
              <a:srgbClr val="0070C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95580" y="3005043"/>
            <a:ext cx="699753" cy="1908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203947" y="2983576"/>
            <a:ext cx="714063" cy="1908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794143" y="2933456"/>
            <a:ext cx="785612" cy="1908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/>
          <p:cNvSpPr txBox="1"/>
          <p:nvPr/>
        </p:nvSpPr>
        <p:spPr>
          <a:xfrm>
            <a:off x="723233" y="2247290"/>
            <a:ext cx="953797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dirty="0"/>
              <a:t>x(n)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565779" y="2202921"/>
                <a:ext cx="1069819" cy="400110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i="1" dirty="0"/>
                  <a:t>(n)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779" y="2202921"/>
                <a:ext cx="1069819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989768" y="2247290"/>
                <a:ext cx="1139959" cy="408445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2000" b="1" i="1" dirty="0"/>
                  <a:t>(k)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768" y="2247290"/>
                <a:ext cx="1139959" cy="408445"/>
              </a:xfrm>
              <a:prstGeom prst="rect">
                <a:avLst/>
              </a:prstGeom>
              <a:blipFill>
                <a:blip r:embed="rId4"/>
                <a:stretch>
                  <a:fillRect t="-7463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431017" y="2247290"/>
            <a:ext cx="10269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dirty="0"/>
              <a:t>X(k)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8348" y="4577821"/>
            <a:ext cx="6116637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/>
              <a:t>1) Take Discrete Fourier Transform (DFT).</a:t>
            </a:r>
          </a:p>
          <a:p>
            <a:r>
              <a:rPr lang="en-US" sz="2400" dirty="0"/>
              <a:t>2) Threshold low frequencies  </a:t>
            </a:r>
          </a:p>
          <a:p>
            <a:r>
              <a:rPr lang="en-US" sz="2400" dirty="0"/>
              <a:t>3) Inverse DFT.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933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7809" y="635529"/>
            <a:ext cx="3415724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Block 1: Preprocessing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7701" y="2039938"/>
            <a:ext cx="7299623" cy="34163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High pass filter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Apply the </a:t>
            </a:r>
            <a:r>
              <a:rPr lang="en-US" sz="2400" i="1" dirty="0"/>
              <a:t>Moving Average </a:t>
            </a:r>
            <a:r>
              <a:rPr lang="en-US" sz="2400" dirty="0"/>
              <a:t>filter to smooth the signal. </a:t>
            </a:r>
            <a:r>
              <a:rPr lang="en-US" sz="2400" i="1" dirty="0"/>
              <a:t>Once the signal has been preprocessed, we find the initially estimated sucks.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00106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ctrTitle"/>
          </p:nvPr>
        </p:nvSpPr>
        <p:spPr>
          <a:xfrm>
            <a:off x="1683378" y="89263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dirty="0"/>
              <a:t>Block 2: Finding the Initially Estimated Sucks</a:t>
            </a:r>
          </a:p>
        </p:txBody>
      </p:sp>
      <p:grpSp>
        <p:nvGrpSpPr>
          <p:cNvPr id="126" name="Group 126"/>
          <p:cNvGrpSpPr/>
          <p:nvPr/>
        </p:nvGrpSpPr>
        <p:grpSpPr>
          <a:xfrm>
            <a:off x="1755386" y="1484866"/>
            <a:ext cx="1393307" cy="770387"/>
            <a:chOff x="-1" y="-1"/>
            <a:chExt cx="1393306" cy="770385"/>
          </a:xfrm>
        </p:grpSpPr>
        <p:sp>
          <p:nvSpPr>
            <p:cNvPr id="124" name="Shape 124"/>
            <p:cNvSpPr/>
            <p:nvPr/>
          </p:nvSpPr>
          <p:spPr>
            <a:xfrm>
              <a:off x="-1" y="-1"/>
              <a:ext cx="1393306" cy="770385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-1" y="62028"/>
              <a:ext cx="1393306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Threshold and Crop</a:t>
              </a:r>
            </a:p>
          </p:txBody>
        </p:sp>
      </p:grpSp>
      <p:sp>
        <p:nvSpPr>
          <p:cNvPr id="127" name="Shape 127"/>
          <p:cNvSpPr/>
          <p:nvPr/>
        </p:nvSpPr>
        <p:spPr>
          <a:xfrm>
            <a:off x="2452039" y="2255251"/>
            <a:ext cx="1" cy="381745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9" rIns="45719"/>
          <a:lstStyle/>
          <a:p>
            <a:pPr algn="ctr"/>
            <a:endParaRPr/>
          </a:p>
        </p:txBody>
      </p:sp>
      <p:grpSp>
        <p:nvGrpSpPr>
          <p:cNvPr id="130" name="Group 130"/>
          <p:cNvGrpSpPr/>
          <p:nvPr/>
        </p:nvGrpSpPr>
        <p:grpSpPr>
          <a:xfrm>
            <a:off x="1755386" y="2632530"/>
            <a:ext cx="1392563" cy="923328"/>
            <a:chOff x="-1" y="-4464"/>
            <a:chExt cx="1392562" cy="923327"/>
          </a:xfrm>
        </p:grpSpPr>
        <p:sp>
          <p:nvSpPr>
            <p:cNvPr id="128" name="Shape 128"/>
            <p:cNvSpPr/>
            <p:nvPr/>
          </p:nvSpPr>
          <p:spPr>
            <a:xfrm>
              <a:off x="-1" y="0"/>
              <a:ext cx="1392562" cy="9144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-1" y="-4464"/>
              <a:ext cx="1392562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Find Local Peaks and Valleys</a:t>
              </a:r>
            </a:p>
          </p:txBody>
        </p:sp>
      </p:grpSp>
      <p:sp>
        <p:nvSpPr>
          <p:cNvPr id="131" name="Shape 131"/>
          <p:cNvSpPr/>
          <p:nvPr/>
        </p:nvSpPr>
        <p:spPr>
          <a:xfrm>
            <a:off x="2452039" y="3551395"/>
            <a:ext cx="1" cy="504057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9" rIns="45719"/>
          <a:lstStyle/>
          <a:p>
            <a:pPr algn="ctr"/>
            <a:endParaRPr/>
          </a:p>
        </p:txBody>
      </p:sp>
      <p:grpSp>
        <p:nvGrpSpPr>
          <p:cNvPr id="134" name="Group 134"/>
          <p:cNvGrpSpPr/>
          <p:nvPr/>
        </p:nvGrpSpPr>
        <p:grpSpPr>
          <a:xfrm>
            <a:off x="1755386" y="4055451"/>
            <a:ext cx="1392563" cy="914401"/>
            <a:chOff x="-1" y="0"/>
            <a:chExt cx="1392562" cy="914400"/>
          </a:xfrm>
        </p:grpSpPr>
        <p:sp>
          <p:nvSpPr>
            <p:cNvPr id="132" name="Shape 132"/>
            <p:cNvSpPr/>
            <p:nvPr/>
          </p:nvSpPr>
          <p:spPr>
            <a:xfrm>
              <a:off x="-1" y="0"/>
              <a:ext cx="1392562" cy="9144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-1" y="134036"/>
              <a:ext cx="1392562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Calculate Widths</a:t>
              </a:r>
            </a:p>
          </p:txBody>
        </p:sp>
      </p:grpSp>
      <p:sp>
        <p:nvSpPr>
          <p:cNvPr id="135" name="Shape 135"/>
          <p:cNvSpPr/>
          <p:nvPr/>
        </p:nvSpPr>
        <p:spPr>
          <a:xfrm>
            <a:off x="2452039" y="4969851"/>
            <a:ext cx="1" cy="504057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45719" rIns="45719"/>
          <a:lstStyle/>
          <a:p>
            <a:pPr algn="ctr"/>
            <a:endParaRPr/>
          </a:p>
        </p:txBody>
      </p:sp>
      <p:grpSp>
        <p:nvGrpSpPr>
          <p:cNvPr id="138" name="Group 138"/>
          <p:cNvGrpSpPr/>
          <p:nvPr/>
        </p:nvGrpSpPr>
        <p:grpSpPr>
          <a:xfrm>
            <a:off x="1683378" y="5340941"/>
            <a:ext cx="1536578" cy="1200327"/>
            <a:chOff x="0" y="-21042"/>
            <a:chExt cx="1536576" cy="1200325"/>
          </a:xfrm>
        </p:grpSpPr>
        <p:sp>
          <p:nvSpPr>
            <p:cNvPr id="136" name="Shape 136"/>
            <p:cNvSpPr/>
            <p:nvPr/>
          </p:nvSpPr>
          <p:spPr>
            <a:xfrm>
              <a:off x="0" y="116921"/>
              <a:ext cx="1536576" cy="924397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0" y="-21042"/>
              <a:ext cx="1536576" cy="1200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Reverting to Original Signal Positions</a:t>
              </a:r>
            </a:p>
          </p:txBody>
        </p:sp>
      </p:grpSp>
      <p:sp>
        <p:nvSpPr>
          <p:cNvPr id="139" name="Shape 139"/>
          <p:cNvSpPr/>
          <p:nvPr/>
        </p:nvSpPr>
        <p:spPr>
          <a:xfrm>
            <a:off x="3458467" y="1586741"/>
            <a:ext cx="58711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Threshold and crop original signal to remove all </a:t>
            </a:r>
          </a:p>
          <a:p>
            <a:pPr algn="ctr"/>
            <a:r>
              <a:t>amplitudes smaller than the minimum suck strength.</a:t>
            </a:r>
          </a:p>
        </p:txBody>
      </p:sp>
      <p:sp>
        <p:nvSpPr>
          <p:cNvPr id="140" name="Shape 140"/>
          <p:cNvSpPr/>
          <p:nvPr/>
        </p:nvSpPr>
        <p:spPr>
          <a:xfrm>
            <a:off x="3458467" y="2909529"/>
            <a:ext cx="611160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Find local peaks and valleys of the thresholded signal.</a:t>
            </a:r>
          </a:p>
        </p:txBody>
      </p:sp>
      <p:sp>
        <p:nvSpPr>
          <p:cNvPr id="141" name="Shape 141"/>
          <p:cNvSpPr/>
          <p:nvPr/>
        </p:nvSpPr>
        <p:spPr>
          <a:xfrm>
            <a:off x="3458466" y="4248982"/>
            <a:ext cx="627832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Associates two valleys to each peak, the first valley as</a:t>
            </a:r>
          </a:p>
          <a:p>
            <a:pPr algn="ctr"/>
            <a:r>
              <a:t>as the start and the second valley as the end of a suck.</a:t>
            </a:r>
          </a:p>
        </p:txBody>
      </p:sp>
      <p:sp>
        <p:nvSpPr>
          <p:cNvPr id="142" name="Shape 142"/>
          <p:cNvSpPr/>
          <p:nvPr/>
        </p:nvSpPr>
        <p:spPr>
          <a:xfrm>
            <a:off x="3458466" y="5617938"/>
            <a:ext cx="602023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Inserting the cropped sections back into the signal to</a:t>
            </a:r>
          </a:p>
          <a:p>
            <a:pPr algn="ctr"/>
            <a:r>
              <a:t>obtain actual suck positions. </a:t>
            </a:r>
          </a:p>
        </p:txBody>
      </p:sp>
    </p:spTree>
    <p:extLst>
      <p:ext uri="{BB962C8B-B14F-4D97-AF65-F5344CB8AC3E}">
        <p14:creationId xmlns:p14="http://schemas.microsoft.com/office/powerpoint/2010/main" val="265754106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247884" y="1048294"/>
            <a:ext cx="5904658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>
                <a:latin typeface="+mj-lt"/>
              </a:rPr>
              <a:t>Block 3: Perform Suck Detection on Initially Estimated Sucks </a:t>
            </a:r>
          </a:p>
        </p:txBody>
      </p:sp>
      <p:sp>
        <p:nvSpPr>
          <p:cNvPr id="145" name="Shape 145"/>
          <p:cNvSpPr/>
          <p:nvPr/>
        </p:nvSpPr>
        <p:spPr>
          <a:xfrm>
            <a:off x="992018" y="3132087"/>
            <a:ext cx="8280922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The original</a:t>
            </a:r>
            <a:r>
              <a:rPr lang="en-US" sz="2000" dirty="0">
                <a:latin typeface="+mj-lt"/>
              </a:rPr>
              <a:t> detection </a:t>
            </a:r>
            <a:r>
              <a:rPr sz="2000" dirty="0">
                <a:latin typeface="+mj-lt"/>
              </a:rPr>
              <a:t>method uses </a:t>
            </a:r>
            <a:r>
              <a:rPr lang="en-US" sz="2000" dirty="0">
                <a:latin typeface="+mj-lt"/>
              </a:rPr>
              <a:t>template matching.  This template is a</a:t>
            </a:r>
            <a:r>
              <a:rPr sz="2000" dirty="0">
                <a:latin typeface="+mj-lt"/>
              </a:rPr>
              <a:t> simple parabola</a:t>
            </a:r>
            <a:r>
              <a:rPr lang="en-US" sz="2000" dirty="0">
                <a:latin typeface="+mj-lt"/>
              </a:rPr>
              <a:t> that acts as a prototype of a suck</a:t>
            </a:r>
            <a:r>
              <a:rPr sz="2000" dirty="0">
                <a:latin typeface="+mj-lt"/>
              </a:rPr>
              <a:t>. </a:t>
            </a:r>
          </a:p>
          <a:p>
            <a:pPr algn="ctr"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000" dirty="0">
              <a:latin typeface="+mj-lt"/>
            </a:endParaRPr>
          </a:p>
          <a:p>
            <a:pPr algn="ctr"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latin typeface="+mj-lt"/>
              </a:rPr>
              <a:t>Instead of using a parabola, we</a:t>
            </a:r>
            <a:r>
              <a:rPr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d</a:t>
            </a:r>
            <a:r>
              <a:rPr sz="2000" dirty="0">
                <a:latin typeface="+mj-lt"/>
              </a:rPr>
              <a:t>evelop</a:t>
            </a:r>
            <a:r>
              <a:rPr lang="en-US" sz="2000" dirty="0">
                <a:latin typeface="+mj-lt"/>
              </a:rPr>
              <a:t>ed</a:t>
            </a:r>
            <a:r>
              <a:rPr sz="2000" dirty="0">
                <a:latin typeface="+mj-lt"/>
              </a:rPr>
              <a:t> a prototype from the characteristics of the data</a:t>
            </a:r>
            <a:r>
              <a:rPr lang="en-US" sz="2000" dirty="0">
                <a:latin typeface="+mj-lt"/>
              </a:rPr>
              <a:t>. To build this prototype we used Proper Orthogonal Decomposition (POD)</a:t>
            </a:r>
            <a:r>
              <a:rPr sz="2000" dirty="0">
                <a:latin typeface="+mj-lt"/>
              </a:rPr>
              <a:t>.</a:t>
            </a:r>
          </a:p>
          <a:p>
            <a:pPr algn="ctr"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                </a:t>
            </a:r>
          </a:p>
          <a:p>
            <a:pPr algn="ctr"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latin typeface="+mj-lt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3955488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 Orthogonal Decomposition (POD)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POD method allows us to create prototypes from the data itself.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Allows for multiple prototypes as well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More accurate than simple parabola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6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POD Analysis 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Take snapshots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+mn-lt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+mn-l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) of data</a:t>
                </a: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Organize snapshots in a matrix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+mn-lt"/>
                      </a:rPr>
                      <m:t>𝑈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Form the symmetric correlation matrix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+mn-lt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) of this data</a:t>
                </a: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Find the eigenvalues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+mn-lt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+mn-lt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+mn-lt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and eigenvectors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+mn-lt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+mn-lt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+mn-lt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of C</a:t>
                </a:r>
              </a:p>
              <a:p>
                <a:pPr lvl="1"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chemeClr val="tx1"/>
                    </a:solidFill>
                    <a:latin typeface="+mn-lt"/>
                  </a:rPr>
                  <a:t>N  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Real-valued eigenvalues</a:t>
                </a:r>
              </a:p>
              <a:p>
                <a:pPr lvl="1"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Orthonormal Basis</a:t>
                </a: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Motivation: Minimization of Error</a:t>
                </a: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48" t="-727" r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5499651" y="2063607"/>
                <a:ext cx="5181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06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 algn="ctr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=[ 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en-US" i="1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Font typeface="Wingdings 3" charset="2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0" indent="0" algn="ctr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651" y="2063607"/>
                <a:ext cx="5181600" cy="4351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95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POD Analysis Procedure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Choose eigenvectors based on dominant eigenvalues to store as prototype (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Manual vs. Automatic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42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𝛷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marL="0" indent="0" algn="ctr">
                  <a:buNone/>
                </a:pPr>
                <a:r>
                  <a:rPr lang="en-US" sz="2200" dirty="0"/>
                  <a:t> with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/>
                  <a:t>, …</a:t>
                </a:r>
              </a:p>
              <a:p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200" dirty="0"/>
              </a:p>
              <a:p>
                <a:pPr marL="0" lvl="1" indent="0" algn="ctr">
                  <a:buNone/>
                </a:pPr>
                <a:endParaRPr lang="en-US" sz="1700" dirty="0"/>
              </a:p>
              <a:p>
                <a:pPr marL="0" lvl="1" indent="0" algn="ctr">
                  <a:buNone/>
                </a:pPr>
                <a:r>
                  <a:rPr lang="en-US" sz="1700" dirty="0"/>
                  <a:t>(N is the total number of eigenvalues, m &lt; N and is the number we use, and k is the cutoff)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416" r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13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POD Analysis Procedure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Now take the projection of the signal window onto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𝛷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Using the user-specified cutoff, </a:t>
                </a:r>
                <a:r>
                  <a:rPr lang="en-US" sz="2000" i="1" dirty="0"/>
                  <a:t>q</a:t>
                </a:r>
                <a:r>
                  <a:rPr lang="en-US" sz="2000" dirty="0"/>
                  <a:t>, determine if the window is a suck</a:t>
                </a: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also explored weighting each vector according to it’s eigenvalue</a:t>
                </a: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Further work: Spectral POD</a:t>
                </a: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48" t="-727" r="-971" b="-10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Projection: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   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Weighting: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19" t="-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39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Collaboration with Pennington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4199"/>
            <a:ext cx="5803900" cy="4322763"/>
          </a:xfrm>
        </p:spPr>
        <p:txBody>
          <a:bodyPr/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u="sng" dirty="0">
                <a:latin typeface="+mn-lt"/>
              </a:rPr>
              <a:t>Their Goals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Study infant suck behavior</a:t>
            </a:r>
          </a:p>
          <a:p>
            <a:pPr>
              <a:spcAft>
                <a:spcPts val="2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Analyze connection between infant sucking and weight gain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u="sng" dirty="0">
                <a:latin typeface="+mn-lt"/>
              </a:rPr>
              <a:t>Our Goals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Create GUI to detect sucks in signal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Improve methods of data analysis within the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2234406"/>
            <a:ext cx="4711700" cy="3533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10434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POD GUI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Takes the patients demographics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Creates “snapshots” from sample data by selecting a start index and window size. When created, these snapshots are automatically resampled to all have the same length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Saves/loads lists of “snapshots” to include in the creation of prototypes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Generates and view the eigenvectors.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Manual and automatic options are available to select the dominant eigenvectors. These eigenvectors will be the prototypes, which are the final out-puts of this GUI. </a:t>
            </a:r>
          </a:p>
        </p:txBody>
      </p:sp>
    </p:spTree>
    <p:extLst>
      <p:ext uri="{BB962C8B-B14F-4D97-AF65-F5344CB8AC3E}">
        <p14:creationId xmlns:p14="http://schemas.microsoft.com/office/powerpoint/2010/main" val="229453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Explore the possibility of different demographics having different suck types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If true, build new prototypes for the different demographics using Spectral POD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Apply the prototypes to signals of new babies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Classify the babies based on how well their suck signals match the prototypes of their demographic</a:t>
            </a:r>
          </a:p>
          <a:p>
            <a:pPr marL="4000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Device and its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What the bottle does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Measures pressure on the bottles nipple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Possible Issues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Data Collection Error</a:t>
            </a:r>
          </a:p>
          <a:p>
            <a:pPr lvl="2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Seals – If loose, skewed pressure values</a:t>
            </a:r>
          </a:p>
          <a:p>
            <a:pPr lvl="2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Reusable Chip – Degrade?</a:t>
            </a:r>
          </a:p>
          <a:p>
            <a:pPr lvl="2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Different Chips –Different results ?</a:t>
            </a:r>
          </a:p>
          <a:p>
            <a:pPr marL="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Device or Analysis?</a:t>
            </a:r>
          </a:p>
          <a:p>
            <a:endParaRPr lang="en-US" dirty="0"/>
          </a:p>
        </p:txBody>
      </p:sp>
      <p:pic>
        <p:nvPicPr>
          <p:cNvPr id="5" name="Content Placeholder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81" y="1304941"/>
            <a:ext cx="3574011" cy="230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09" y="3732008"/>
            <a:ext cx="2640270" cy="20091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3732008"/>
            <a:ext cx="2449328" cy="2026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405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Problems with the Original Program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GUI was not user-friendly</a:t>
            </a:r>
          </a:p>
          <a:p>
            <a:pPr marL="685800"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Multiple Windows</a:t>
            </a:r>
          </a:p>
          <a:p>
            <a:pPr marL="685800"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Slow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Implementation of code was sloppy</a:t>
            </a:r>
          </a:p>
          <a:p>
            <a:pPr marL="685800"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Too many for loops</a:t>
            </a:r>
          </a:p>
          <a:p>
            <a:pPr marL="685800"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Didn’t use Mat Lab's strengths</a:t>
            </a:r>
          </a:p>
          <a:p>
            <a:pPr marL="1085850" lvl="2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Matrix and Vector Operations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Memory was not Pre-allocated</a:t>
            </a:r>
          </a:p>
          <a:p>
            <a:pPr marL="40005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Algorithms were inefficient</a:t>
            </a:r>
          </a:p>
        </p:txBody>
      </p:sp>
    </p:spTree>
    <p:extLst>
      <p:ext uri="{BB962C8B-B14F-4D97-AF65-F5344CB8AC3E}">
        <p14:creationId xmlns:p14="http://schemas.microsoft.com/office/powerpoint/2010/main" val="345015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896" y="509723"/>
            <a:ext cx="105864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Analysis of a Signal</a:t>
            </a:r>
          </a:p>
          <a:p>
            <a:pPr algn="ctr"/>
            <a:r>
              <a:rPr lang="en-US" sz="2800" dirty="0"/>
              <a:t>Previous Approaches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276" y="1648496"/>
            <a:ext cx="65553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Wavelet Transforms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Reported not to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Neural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Output not acceptable for testing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Correlation between data and NN trained with its parameters</a:t>
            </a: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51561" y="1906074"/>
            <a:ext cx="49454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Proper Orthogonal Decomposition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Prototype was an average of several data samples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0160" y="6101542"/>
            <a:ext cx="9260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“Detection, Identification and Classification of Suck, Swallow and Breathing Activity In Premature Infants During Bottle-Feeding” by </a:t>
            </a:r>
            <a:r>
              <a:rPr lang="en-US" dirty="0" err="1"/>
              <a:t>Fedra</a:t>
            </a:r>
            <a:r>
              <a:rPr lang="en-US" dirty="0"/>
              <a:t> </a:t>
            </a:r>
            <a:r>
              <a:rPr lang="en-US" dirty="0" err="1"/>
              <a:t>Adnani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0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6706"/>
            <a:ext cx="105864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Analysis of a Signal</a:t>
            </a:r>
          </a:p>
          <a:p>
            <a:pPr algn="ctr"/>
            <a:r>
              <a:rPr lang="en-US" sz="2800" dirty="0"/>
              <a:t>Noise vs Suck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276" y="1648496"/>
            <a:ext cx="6555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Correlation between prototype and data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Minimum width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Threshold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02" y="1315821"/>
            <a:ext cx="4582164" cy="3620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411002" y="5409127"/>
            <a:ext cx="458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 Prototype</a:t>
            </a:r>
          </a:p>
        </p:txBody>
      </p:sp>
    </p:spTree>
    <p:extLst>
      <p:ext uri="{BB962C8B-B14F-4D97-AF65-F5344CB8AC3E}">
        <p14:creationId xmlns:p14="http://schemas.microsoft.com/office/powerpoint/2010/main" val="283371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096" y="463639"/>
            <a:ext cx="105864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Analysis of a Signal</a:t>
            </a:r>
          </a:p>
          <a:p>
            <a:pPr algn="ctr"/>
            <a:r>
              <a:rPr lang="en-US" sz="2800" dirty="0"/>
              <a:t>Original Algorithm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276" y="1648496"/>
            <a:ext cx="65553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While Loop: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Moves window step by step through the entire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Second While Loop: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Computes correlation coefficient until a window is found with sufficient correlation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Checks that max – min pressure is greater than threshold (after third loop is complete)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Checks that window is less than size of widest suck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Third While Loop: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Adjusts starting point of data window to compute the optimal correlation coefficient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Checks that window is greater than size of smallest suck</a:t>
            </a:r>
          </a:p>
        </p:txBody>
      </p:sp>
      <p:sp>
        <p:nvSpPr>
          <p:cNvPr id="2" name="Oval 1"/>
          <p:cNvSpPr/>
          <p:nvPr/>
        </p:nvSpPr>
        <p:spPr>
          <a:xfrm>
            <a:off x="8345510" y="2010297"/>
            <a:ext cx="3670479" cy="2807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693239" y="2382592"/>
            <a:ext cx="2794715" cy="18094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092484" y="2691684"/>
            <a:ext cx="1506828" cy="759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81880" y="4260746"/>
            <a:ext cx="132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Loop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01576" y="3580327"/>
            <a:ext cx="16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Loop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01577" y="2769843"/>
            <a:ext cx="81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Third Loop</a:t>
            </a:r>
          </a:p>
        </p:txBody>
      </p:sp>
    </p:spTree>
    <p:extLst>
      <p:ext uri="{BB962C8B-B14F-4D97-AF65-F5344CB8AC3E}">
        <p14:creationId xmlns:p14="http://schemas.microsoft.com/office/powerpoint/2010/main" val="353603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096" y="463639"/>
            <a:ext cx="105864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Analysis of a Signal</a:t>
            </a:r>
          </a:p>
          <a:p>
            <a:pPr algn="ctr"/>
            <a:r>
              <a:rPr lang="en-US" sz="2800" dirty="0"/>
              <a:t>Reordered Algorithm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276" y="1648496"/>
            <a:ext cx="65553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While Loop: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Moves window step by step through the entire signal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Checks that norm of the signal is greater than threshold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Second While Loop: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Computes correlation coefficient until a window is found with sufficient correlation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Checks that window is less than size of widest suck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Third While Loop: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Adjusts starting point of data window to compute the optimal correlation coefficient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Checks that window is greater than size of smallest suck</a:t>
            </a:r>
          </a:p>
        </p:txBody>
      </p:sp>
      <p:sp>
        <p:nvSpPr>
          <p:cNvPr id="2" name="Oval 1"/>
          <p:cNvSpPr/>
          <p:nvPr/>
        </p:nvSpPr>
        <p:spPr>
          <a:xfrm>
            <a:off x="8281115" y="1958779"/>
            <a:ext cx="3670479" cy="2807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628844" y="2331074"/>
            <a:ext cx="2794715" cy="18094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028089" y="2640166"/>
            <a:ext cx="1506828" cy="75985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17485" y="4209228"/>
            <a:ext cx="132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Loop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7181" y="3528809"/>
            <a:ext cx="16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Loop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7182" y="2718325"/>
            <a:ext cx="81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Third Loop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6664816" y="2443858"/>
            <a:ext cx="837127" cy="463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1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096" y="463639"/>
            <a:ext cx="105864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Analysis of a Signal</a:t>
            </a:r>
          </a:p>
          <a:p>
            <a:pPr algn="ctr"/>
            <a:r>
              <a:rPr lang="en-US" sz="2800" dirty="0"/>
              <a:t>Loop Iterations For One Data 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28034" y="2215166"/>
            <a:ext cx="6555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Before Reorder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First Loop Only: 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Second While Loop: 19,905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Third While Loop: 24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Total Iterations: 19,929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978" y="2215166"/>
            <a:ext cx="6555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After Reorder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First Loop Only: 1,819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Second While Loop: 2,555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Third While Loop: 21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Total Iterations: 4,395</a:t>
            </a:r>
          </a:p>
        </p:txBody>
      </p:sp>
    </p:spTree>
    <p:extLst>
      <p:ext uri="{BB962C8B-B14F-4D97-AF65-F5344CB8AC3E}">
        <p14:creationId xmlns:p14="http://schemas.microsoft.com/office/powerpoint/2010/main" val="2560937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2283</TotalTime>
  <Words>973</Words>
  <Application>Microsoft Office PowerPoint</Application>
  <PresentationFormat>Widescreen</PresentationFormat>
  <Paragraphs>212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Infant Suck Detection Interface</vt:lpstr>
      <vt:lpstr>Collaboration with Pennington</vt:lpstr>
      <vt:lpstr>The Device and its Data</vt:lpstr>
      <vt:lpstr>Problems with the Original Program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Proposed Algorithm</vt:lpstr>
      <vt:lpstr>PowerPoint Presentation</vt:lpstr>
      <vt:lpstr>PowerPoint Presentation</vt:lpstr>
      <vt:lpstr>Block 2: Finding the Initially Estimated Sucks</vt:lpstr>
      <vt:lpstr>PowerPoint Presentation</vt:lpstr>
      <vt:lpstr>Proper Orthogonal Decomposition (POD)</vt:lpstr>
      <vt:lpstr>POD Analysis Procedure</vt:lpstr>
      <vt:lpstr>POD Analysis Procedure (Cont’d)</vt:lpstr>
      <vt:lpstr>POD Analysis Procedure (Cont’d)</vt:lpstr>
      <vt:lpstr>POD GUI</vt:lpstr>
      <vt:lpstr>Future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P Bradshaw</dc:creator>
  <cp:lastModifiedBy>Joshua Brock</cp:lastModifiedBy>
  <cp:revision>47</cp:revision>
  <dcterms:created xsi:type="dcterms:W3CDTF">2016-06-29T15:35:19Z</dcterms:created>
  <dcterms:modified xsi:type="dcterms:W3CDTF">2016-07-01T15:11:04Z</dcterms:modified>
</cp:coreProperties>
</file>