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1" r:id="rId1"/>
  </p:sldMasterIdLst>
  <p:notesMasterIdLst>
    <p:notesMasterId r:id="rId42"/>
  </p:notesMasterIdLst>
  <p:handoutMasterIdLst>
    <p:handoutMasterId r:id="rId43"/>
  </p:handoutMasterIdLst>
  <p:sldIdLst>
    <p:sldId id="256" r:id="rId2"/>
    <p:sldId id="348" r:id="rId3"/>
    <p:sldId id="349" r:id="rId4"/>
    <p:sldId id="337" r:id="rId5"/>
    <p:sldId id="361" r:id="rId6"/>
    <p:sldId id="371" r:id="rId7"/>
    <p:sldId id="362" r:id="rId8"/>
    <p:sldId id="305" r:id="rId9"/>
    <p:sldId id="306" r:id="rId10"/>
    <p:sldId id="304" r:id="rId11"/>
    <p:sldId id="280" r:id="rId12"/>
    <p:sldId id="331" r:id="rId13"/>
    <p:sldId id="307" r:id="rId14"/>
    <p:sldId id="370" r:id="rId15"/>
    <p:sldId id="350" r:id="rId16"/>
    <p:sldId id="342" r:id="rId17"/>
    <p:sldId id="340" r:id="rId18"/>
    <p:sldId id="309" r:id="rId19"/>
    <p:sldId id="311" r:id="rId20"/>
    <p:sldId id="313" r:id="rId21"/>
    <p:sldId id="317" r:id="rId22"/>
    <p:sldId id="314" r:id="rId23"/>
    <p:sldId id="315" r:id="rId24"/>
    <p:sldId id="347" r:id="rId25"/>
    <p:sldId id="318" r:id="rId26"/>
    <p:sldId id="346" r:id="rId27"/>
    <p:sldId id="320" r:id="rId28"/>
    <p:sldId id="351" r:id="rId29"/>
    <p:sldId id="372" r:id="rId30"/>
    <p:sldId id="373" r:id="rId31"/>
    <p:sldId id="374" r:id="rId32"/>
    <p:sldId id="375" r:id="rId33"/>
    <p:sldId id="376" r:id="rId34"/>
    <p:sldId id="377" r:id="rId35"/>
    <p:sldId id="363" r:id="rId36"/>
    <p:sldId id="364" r:id="rId37"/>
    <p:sldId id="378" r:id="rId38"/>
    <p:sldId id="366" r:id="rId39"/>
    <p:sldId id="330" r:id="rId40"/>
    <p:sldId id="26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82208" autoAdjust="0"/>
  </p:normalViewPr>
  <p:slideViewPr>
    <p:cSldViewPr>
      <p:cViewPr varScale="1">
        <p:scale>
          <a:sx n="44" d="100"/>
          <a:sy n="44" d="100"/>
        </p:scale>
        <p:origin x="-1435" y="-6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4032"/>
    </p:cViewPr>
  </p:sorterViewPr>
  <p:notesViewPr>
    <p:cSldViewPr>
      <p:cViewPr>
        <p:scale>
          <a:sx n="75" d="100"/>
          <a:sy n="75" d="100"/>
        </p:scale>
        <p:origin x="-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E0660-8F26-4340-820C-C47F24AA62B4}" type="doc">
      <dgm:prSet loTypeId="urn:microsoft.com/office/officeart/2005/8/layout/cycle1" loCatId="cycle" qsTypeId="urn:microsoft.com/office/officeart/2005/8/quickstyle/simple1" qsCatId="simple" csTypeId="urn:microsoft.com/office/officeart/2005/8/colors/accent1_2" csCatId="accent1" phldr="1"/>
      <dgm:spPr/>
    </dgm:pt>
    <dgm:pt modelId="{ACD0FF52-2081-4757-9890-F996DCBAF8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rPr>
            <a:t>Increased learning</a:t>
          </a:r>
        </a:p>
      </dgm:t>
    </dgm:pt>
    <dgm:pt modelId="{1F75E6C0-0AE7-4CC1-9B8E-631D66BF6F79}" type="parTrans" cxnId="{6E519ED6-621F-4C8F-A60C-11D268E69A43}">
      <dgm:prSet/>
      <dgm:spPr/>
    </dgm:pt>
    <dgm:pt modelId="{6AC1CB8B-EBBB-4A3F-AA17-4B316D4177E4}" type="sibTrans" cxnId="{6E519ED6-621F-4C8F-A60C-11D268E69A43}">
      <dgm:prSet/>
      <dgm:spPr/>
    </dgm:pt>
    <dgm:pt modelId="{EA44D9FF-E1F0-4FBE-B724-3560159516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rPr>
            <a:t>Increased success</a:t>
          </a:r>
        </a:p>
      </dgm:t>
    </dgm:pt>
    <dgm:pt modelId="{DDAA2B82-F35B-4A17-A49A-00BDC9615F70}" type="parTrans" cxnId="{09396F25-94A5-4586-A9D2-3E43A648A276}">
      <dgm:prSet/>
      <dgm:spPr/>
    </dgm:pt>
    <dgm:pt modelId="{9F879C03-AC92-442F-BEDC-290273172636}" type="sibTrans" cxnId="{09396F25-94A5-4586-A9D2-3E43A648A276}">
      <dgm:prSet/>
      <dgm:spPr/>
    </dgm:pt>
    <dgm:pt modelId="{F12FAE3B-269C-4D55-8BA1-4AAFCF6F80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rPr>
            <a:t>Positive emotions</a:t>
          </a:r>
        </a:p>
      </dgm:t>
    </dgm:pt>
    <dgm:pt modelId="{73EFD595-95B2-4ADC-8785-957AE4920BE6}" type="parTrans" cxnId="{2557809D-A203-4F91-B20C-E48712A5D14C}">
      <dgm:prSet/>
      <dgm:spPr/>
    </dgm:pt>
    <dgm:pt modelId="{3C931194-8016-4447-9FC9-5361A7F69C1F}" type="sibTrans" cxnId="{2557809D-A203-4F91-B20C-E48712A5D14C}">
      <dgm:prSet/>
      <dgm:spPr/>
    </dgm:pt>
    <dgm:pt modelId="{D534AF97-FD4B-49A8-9962-F5EF5A1169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rPr>
            <a:t>Increased motivation</a:t>
          </a:r>
        </a:p>
      </dgm:t>
    </dgm:pt>
    <dgm:pt modelId="{20A9CC9E-56A3-45DC-9A45-807B0D2F59EE}" type="parTrans" cxnId="{2ECCA5A5-ACD2-4D9E-ACD5-A8EEE52E0156}">
      <dgm:prSet/>
      <dgm:spPr/>
    </dgm:pt>
    <dgm:pt modelId="{30182EB1-3CBD-4768-AE49-C2588D9D3681}" type="sibTrans" cxnId="{2ECCA5A5-ACD2-4D9E-ACD5-A8EEE52E0156}">
      <dgm:prSet/>
      <dgm:spPr/>
    </dgm:pt>
    <dgm:pt modelId="{44E69224-6C40-4314-8003-73DCCCAAA489}" type="pres">
      <dgm:prSet presAssocID="{B02E0660-8F26-4340-820C-C47F24AA62B4}" presName="cycle" presStyleCnt="0">
        <dgm:presLayoutVars>
          <dgm:dir/>
          <dgm:resizeHandles val="exact"/>
        </dgm:presLayoutVars>
      </dgm:prSet>
      <dgm:spPr/>
    </dgm:pt>
    <dgm:pt modelId="{656838A6-9B6D-4045-9874-1FB200E09EF7}" type="pres">
      <dgm:prSet presAssocID="{ACD0FF52-2081-4757-9890-F996DCBAF808}" presName="dummy" presStyleCnt="0"/>
      <dgm:spPr/>
    </dgm:pt>
    <dgm:pt modelId="{8A0FE3AF-0408-4B60-BBBC-77A56312DD2A}" type="pres">
      <dgm:prSet presAssocID="{ACD0FF52-2081-4757-9890-F996DCBAF808}" presName="node" presStyleLbl="revTx" presStyleIdx="0" presStyleCnt="4">
        <dgm:presLayoutVars>
          <dgm:bulletEnabled val="1"/>
        </dgm:presLayoutVars>
      </dgm:prSet>
      <dgm:spPr/>
      <dgm:t>
        <a:bodyPr/>
        <a:lstStyle/>
        <a:p>
          <a:endParaRPr lang="en-US"/>
        </a:p>
      </dgm:t>
    </dgm:pt>
    <dgm:pt modelId="{34F954F2-AA9E-4FC8-9B87-E75984989EF5}" type="pres">
      <dgm:prSet presAssocID="{6AC1CB8B-EBBB-4A3F-AA17-4B316D4177E4}" presName="sibTrans" presStyleLbl="node1" presStyleIdx="0" presStyleCnt="4"/>
      <dgm:spPr/>
    </dgm:pt>
    <dgm:pt modelId="{3EBF183B-3599-4021-B772-1D8994BFE819}" type="pres">
      <dgm:prSet presAssocID="{EA44D9FF-E1F0-4FBE-B724-356015951620}" presName="dummy" presStyleCnt="0"/>
      <dgm:spPr/>
    </dgm:pt>
    <dgm:pt modelId="{5CE3D7BD-73C5-43C3-91EE-8C7C6CCD06A5}" type="pres">
      <dgm:prSet presAssocID="{EA44D9FF-E1F0-4FBE-B724-356015951620}" presName="node" presStyleLbl="revTx" presStyleIdx="1" presStyleCnt="4">
        <dgm:presLayoutVars>
          <dgm:bulletEnabled val="1"/>
        </dgm:presLayoutVars>
      </dgm:prSet>
      <dgm:spPr/>
      <dgm:t>
        <a:bodyPr/>
        <a:lstStyle/>
        <a:p>
          <a:endParaRPr lang="en-US"/>
        </a:p>
      </dgm:t>
    </dgm:pt>
    <dgm:pt modelId="{A8094411-B3CD-4BF1-8044-F04BD3664B74}" type="pres">
      <dgm:prSet presAssocID="{9F879C03-AC92-442F-BEDC-290273172636}" presName="sibTrans" presStyleLbl="node1" presStyleIdx="1" presStyleCnt="4"/>
      <dgm:spPr/>
    </dgm:pt>
    <dgm:pt modelId="{2102BE0C-B329-4965-861C-03496E089E2B}" type="pres">
      <dgm:prSet presAssocID="{F12FAE3B-269C-4D55-8BA1-4AAFCF6F8026}" presName="dummy" presStyleCnt="0"/>
      <dgm:spPr/>
    </dgm:pt>
    <dgm:pt modelId="{36C7044D-050F-4E18-A625-98A97DF95657}" type="pres">
      <dgm:prSet presAssocID="{F12FAE3B-269C-4D55-8BA1-4AAFCF6F8026}" presName="node" presStyleLbl="revTx" presStyleIdx="2" presStyleCnt="4">
        <dgm:presLayoutVars>
          <dgm:bulletEnabled val="1"/>
        </dgm:presLayoutVars>
      </dgm:prSet>
      <dgm:spPr/>
      <dgm:t>
        <a:bodyPr/>
        <a:lstStyle/>
        <a:p>
          <a:endParaRPr lang="en-US"/>
        </a:p>
      </dgm:t>
    </dgm:pt>
    <dgm:pt modelId="{35A5153F-5C12-4552-8BC2-3AFA642BF39F}" type="pres">
      <dgm:prSet presAssocID="{3C931194-8016-4447-9FC9-5361A7F69C1F}" presName="sibTrans" presStyleLbl="node1" presStyleIdx="2" presStyleCnt="4"/>
      <dgm:spPr/>
    </dgm:pt>
    <dgm:pt modelId="{85B99CD2-7FCC-4DA9-813E-D2870DCC194D}" type="pres">
      <dgm:prSet presAssocID="{D534AF97-FD4B-49A8-9962-F5EF5A116968}" presName="dummy" presStyleCnt="0"/>
      <dgm:spPr/>
    </dgm:pt>
    <dgm:pt modelId="{7B9F587C-D317-4D98-9A55-58B671E9EC7E}" type="pres">
      <dgm:prSet presAssocID="{D534AF97-FD4B-49A8-9962-F5EF5A116968}" presName="node" presStyleLbl="revTx" presStyleIdx="3" presStyleCnt="4">
        <dgm:presLayoutVars>
          <dgm:bulletEnabled val="1"/>
        </dgm:presLayoutVars>
      </dgm:prSet>
      <dgm:spPr/>
      <dgm:t>
        <a:bodyPr/>
        <a:lstStyle/>
        <a:p>
          <a:endParaRPr lang="en-US"/>
        </a:p>
      </dgm:t>
    </dgm:pt>
    <dgm:pt modelId="{12CD3DC6-E7ED-4556-9B3F-BC82B4D3E7DA}" type="pres">
      <dgm:prSet presAssocID="{30182EB1-3CBD-4768-AE49-C2588D9D3681}" presName="sibTrans" presStyleLbl="node1" presStyleIdx="3" presStyleCnt="4"/>
      <dgm:spPr/>
    </dgm:pt>
  </dgm:ptLst>
  <dgm:cxnLst>
    <dgm:cxn modelId="{5BEF57AB-80A4-4703-A0C1-AADCAB6D57C9}" type="presOf" srcId="{30182EB1-3CBD-4768-AE49-C2588D9D3681}" destId="{12CD3DC6-E7ED-4556-9B3F-BC82B4D3E7DA}" srcOrd="0" destOrd="0" presId="urn:microsoft.com/office/officeart/2005/8/layout/cycle1"/>
    <dgm:cxn modelId="{EB39C066-2777-42AB-A9C4-1245C0D1E7BF}" type="presOf" srcId="{6AC1CB8B-EBBB-4A3F-AA17-4B316D4177E4}" destId="{34F954F2-AA9E-4FC8-9B87-E75984989EF5}" srcOrd="0" destOrd="0" presId="urn:microsoft.com/office/officeart/2005/8/layout/cycle1"/>
    <dgm:cxn modelId="{D729D1E0-934C-45C8-B4CF-802A19C2DDF0}" type="presOf" srcId="{D534AF97-FD4B-49A8-9962-F5EF5A116968}" destId="{7B9F587C-D317-4D98-9A55-58B671E9EC7E}" srcOrd="0" destOrd="0" presId="urn:microsoft.com/office/officeart/2005/8/layout/cycle1"/>
    <dgm:cxn modelId="{2ECCA5A5-ACD2-4D9E-ACD5-A8EEE52E0156}" srcId="{B02E0660-8F26-4340-820C-C47F24AA62B4}" destId="{D534AF97-FD4B-49A8-9962-F5EF5A116968}" srcOrd="3" destOrd="0" parTransId="{20A9CC9E-56A3-45DC-9A45-807B0D2F59EE}" sibTransId="{30182EB1-3CBD-4768-AE49-C2588D9D3681}"/>
    <dgm:cxn modelId="{A5D762C7-F143-4646-93EE-ACFE759E7AE8}" type="presOf" srcId="{B02E0660-8F26-4340-820C-C47F24AA62B4}" destId="{44E69224-6C40-4314-8003-73DCCCAAA489}" srcOrd="0" destOrd="0" presId="urn:microsoft.com/office/officeart/2005/8/layout/cycle1"/>
    <dgm:cxn modelId="{09396F25-94A5-4586-A9D2-3E43A648A276}" srcId="{B02E0660-8F26-4340-820C-C47F24AA62B4}" destId="{EA44D9FF-E1F0-4FBE-B724-356015951620}" srcOrd="1" destOrd="0" parTransId="{DDAA2B82-F35B-4A17-A49A-00BDC9615F70}" sibTransId="{9F879C03-AC92-442F-BEDC-290273172636}"/>
    <dgm:cxn modelId="{7C26D7AB-1F3F-4478-8299-E0568B8125DB}" type="presOf" srcId="{ACD0FF52-2081-4757-9890-F996DCBAF808}" destId="{8A0FE3AF-0408-4B60-BBBC-77A56312DD2A}" srcOrd="0" destOrd="0" presId="urn:microsoft.com/office/officeart/2005/8/layout/cycle1"/>
    <dgm:cxn modelId="{2557809D-A203-4F91-B20C-E48712A5D14C}" srcId="{B02E0660-8F26-4340-820C-C47F24AA62B4}" destId="{F12FAE3B-269C-4D55-8BA1-4AAFCF6F8026}" srcOrd="2" destOrd="0" parTransId="{73EFD595-95B2-4ADC-8785-957AE4920BE6}" sibTransId="{3C931194-8016-4447-9FC9-5361A7F69C1F}"/>
    <dgm:cxn modelId="{F8CA2432-7DB7-4BAF-9A14-658CCD99391B}" type="presOf" srcId="{EA44D9FF-E1F0-4FBE-B724-356015951620}" destId="{5CE3D7BD-73C5-43C3-91EE-8C7C6CCD06A5}" srcOrd="0" destOrd="0" presId="urn:microsoft.com/office/officeart/2005/8/layout/cycle1"/>
    <dgm:cxn modelId="{6BF81925-7B78-466F-B3EE-AB52F6B117BB}" type="presOf" srcId="{3C931194-8016-4447-9FC9-5361A7F69C1F}" destId="{35A5153F-5C12-4552-8BC2-3AFA642BF39F}" srcOrd="0" destOrd="0" presId="urn:microsoft.com/office/officeart/2005/8/layout/cycle1"/>
    <dgm:cxn modelId="{29A9A33A-57B8-4010-BBBE-04F497FC5CC4}" type="presOf" srcId="{F12FAE3B-269C-4D55-8BA1-4AAFCF6F8026}" destId="{36C7044D-050F-4E18-A625-98A97DF95657}" srcOrd="0" destOrd="0" presId="urn:microsoft.com/office/officeart/2005/8/layout/cycle1"/>
    <dgm:cxn modelId="{FBB7832E-363E-4DDE-A4A9-664D38441A52}" type="presOf" srcId="{9F879C03-AC92-442F-BEDC-290273172636}" destId="{A8094411-B3CD-4BF1-8044-F04BD3664B74}" srcOrd="0" destOrd="0" presId="urn:microsoft.com/office/officeart/2005/8/layout/cycle1"/>
    <dgm:cxn modelId="{6E519ED6-621F-4C8F-A60C-11D268E69A43}" srcId="{B02E0660-8F26-4340-820C-C47F24AA62B4}" destId="{ACD0FF52-2081-4757-9890-F996DCBAF808}" srcOrd="0" destOrd="0" parTransId="{1F75E6C0-0AE7-4CC1-9B8E-631D66BF6F79}" sibTransId="{6AC1CB8B-EBBB-4A3F-AA17-4B316D4177E4}"/>
    <dgm:cxn modelId="{7BD7B417-0DBF-4D9E-BE2A-D566AAFE5809}" type="presParOf" srcId="{44E69224-6C40-4314-8003-73DCCCAAA489}" destId="{656838A6-9B6D-4045-9874-1FB200E09EF7}" srcOrd="0" destOrd="0" presId="urn:microsoft.com/office/officeart/2005/8/layout/cycle1"/>
    <dgm:cxn modelId="{B5CDA467-BB66-4248-9744-41D61B27AAAB}" type="presParOf" srcId="{44E69224-6C40-4314-8003-73DCCCAAA489}" destId="{8A0FE3AF-0408-4B60-BBBC-77A56312DD2A}" srcOrd="1" destOrd="0" presId="urn:microsoft.com/office/officeart/2005/8/layout/cycle1"/>
    <dgm:cxn modelId="{7A39ADE3-BA36-4D8B-8156-06219EE816FC}" type="presParOf" srcId="{44E69224-6C40-4314-8003-73DCCCAAA489}" destId="{34F954F2-AA9E-4FC8-9B87-E75984989EF5}" srcOrd="2" destOrd="0" presId="urn:microsoft.com/office/officeart/2005/8/layout/cycle1"/>
    <dgm:cxn modelId="{59DD31CC-8CB6-4582-AF38-5E8C0463EFA7}" type="presParOf" srcId="{44E69224-6C40-4314-8003-73DCCCAAA489}" destId="{3EBF183B-3599-4021-B772-1D8994BFE819}" srcOrd="3" destOrd="0" presId="urn:microsoft.com/office/officeart/2005/8/layout/cycle1"/>
    <dgm:cxn modelId="{D4638682-2E3F-4899-ABB8-7B8B20D7D992}" type="presParOf" srcId="{44E69224-6C40-4314-8003-73DCCCAAA489}" destId="{5CE3D7BD-73C5-43C3-91EE-8C7C6CCD06A5}" srcOrd="4" destOrd="0" presId="urn:microsoft.com/office/officeart/2005/8/layout/cycle1"/>
    <dgm:cxn modelId="{857B9BB5-242B-41C4-952A-E795E365FD56}" type="presParOf" srcId="{44E69224-6C40-4314-8003-73DCCCAAA489}" destId="{A8094411-B3CD-4BF1-8044-F04BD3664B74}" srcOrd="5" destOrd="0" presId="urn:microsoft.com/office/officeart/2005/8/layout/cycle1"/>
    <dgm:cxn modelId="{631AA7DE-B18F-4ED0-BDD1-9E811BFEFB55}" type="presParOf" srcId="{44E69224-6C40-4314-8003-73DCCCAAA489}" destId="{2102BE0C-B329-4965-861C-03496E089E2B}" srcOrd="6" destOrd="0" presId="urn:microsoft.com/office/officeart/2005/8/layout/cycle1"/>
    <dgm:cxn modelId="{871B4263-12A0-4ECA-977E-6571ED8E5243}" type="presParOf" srcId="{44E69224-6C40-4314-8003-73DCCCAAA489}" destId="{36C7044D-050F-4E18-A625-98A97DF95657}" srcOrd="7" destOrd="0" presId="urn:microsoft.com/office/officeart/2005/8/layout/cycle1"/>
    <dgm:cxn modelId="{BF684C8A-6B91-49FA-8173-6A535031BEC8}" type="presParOf" srcId="{44E69224-6C40-4314-8003-73DCCCAAA489}" destId="{35A5153F-5C12-4552-8BC2-3AFA642BF39F}" srcOrd="8" destOrd="0" presId="urn:microsoft.com/office/officeart/2005/8/layout/cycle1"/>
    <dgm:cxn modelId="{0687D3E6-539D-4DA1-B2F2-CFDF8CED6BE0}" type="presParOf" srcId="{44E69224-6C40-4314-8003-73DCCCAAA489}" destId="{85B99CD2-7FCC-4DA9-813E-D2870DCC194D}" srcOrd="9" destOrd="0" presId="urn:microsoft.com/office/officeart/2005/8/layout/cycle1"/>
    <dgm:cxn modelId="{9AE1B463-E7E1-4FCA-80D5-06EEF1AC2F67}" type="presParOf" srcId="{44E69224-6C40-4314-8003-73DCCCAAA489}" destId="{7B9F587C-D317-4D98-9A55-58B671E9EC7E}" srcOrd="10" destOrd="0" presId="urn:microsoft.com/office/officeart/2005/8/layout/cycle1"/>
    <dgm:cxn modelId="{7934EA85-19B3-4A86-9CFE-7FA327E5B312}" type="presParOf" srcId="{44E69224-6C40-4314-8003-73DCCCAAA489}" destId="{12CD3DC6-E7ED-4556-9B3F-BC82B4D3E7DA}"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FE3AF-0408-4B60-BBBC-77A56312DD2A}">
      <dsp:nvSpPr>
        <dsp:cNvPr id="0" name=""/>
        <dsp:cNvSpPr/>
      </dsp:nvSpPr>
      <dsp:spPr>
        <a:xfrm>
          <a:off x="2471468" y="257295"/>
          <a:ext cx="1402705" cy="14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tx1"/>
              </a:solidFill>
              <a:effectLst/>
              <a:latin typeface="Times New Roman" pitchFamily="18" charset="0"/>
            </a:rPr>
            <a:t>Increased learning</a:t>
          </a:r>
        </a:p>
      </dsp:txBody>
      <dsp:txXfrm>
        <a:off x="2471468" y="257295"/>
        <a:ext cx="1402705" cy="1402705"/>
      </dsp:txXfrm>
    </dsp:sp>
    <dsp:sp modelId="{34F954F2-AA9E-4FC8-9B87-E75984989EF5}">
      <dsp:nvSpPr>
        <dsp:cNvPr id="0" name=""/>
        <dsp:cNvSpPr/>
      </dsp:nvSpPr>
      <dsp:spPr>
        <a:xfrm>
          <a:off x="-327" y="168741"/>
          <a:ext cx="3963055" cy="3963055"/>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3D7BD-73C5-43C3-91EE-8C7C6CCD06A5}">
      <dsp:nvSpPr>
        <dsp:cNvPr id="0" name=""/>
        <dsp:cNvSpPr/>
      </dsp:nvSpPr>
      <dsp:spPr>
        <a:xfrm>
          <a:off x="2471468" y="2640537"/>
          <a:ext cx="1402705" cy="14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tx1"/>
              </a:solidFill>
              <a:effectLst/>
              <a:latin typeface="Times New Roman" pitchFamily="18" charset="0"/>
            </a:rPr>
            <a:t>Increased success</a:t>
          </a:r>
        </a:p>
      </dsp:txBody>
      <dsp:txXfrm>
        <a:off x="2471468" y="2640537"/>
        <a:ext cx="1402705" cy="1402705"/>
      </dsp:txXfrm>
    </dsp:sp>
    <dsp:sp modelId="{A8094411-B3CD-4BF1-8044-F04BD3664B74}">
      <dsp:nvSpPr>
        <dsp:cNvPr id="0" name=""/>
        <dsp:cNvSpPr/>
      </dsp:nvSpPr>
      <dsp:spPr>
        <a:xfrm>
          <a:off x="-327" y="168741"/>
          <a:ext cx="3963055" cy="3963055"/>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7044D-050F-4E18-A625-98A97DF95657}">
      <dsp:nvSpPr>
        <dsp:cNvPr id="0" name=""/>
        <dsp:cNvSpPr/>
      </dsp:nvSpPr>
      <dsp:spPr>
        <a:xfrm>
          <a:off x="88226" y="2640537"/>
          <a:ext cx="1402705" cy="14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tx1"/>
              </a:solidFill>
              <a:effectLst/>
              <a:latin typeface="Times New Roman" pitchFamily="18" charset="0"/>
            </a:rPr>
            <a:t>Positive emotions</a:t>
          </a:r>
        </a:p>
      </dsp:txBody>
      <dsp:txXfrm>
        <a:off x="88226" y="2640537"/>
        <a:ext cx="1402705" cy="1402705"/>
      </dsp:txXfrm>
    </dsp:sp>
    <dsp:sp modelId="{35A5153F-5C12-4552-8BC2-3AFA642BF39F}">
      <dsp:nvSpPr>
        <dsp:cNvPr id="0" name=""/>
        <dsp:cNvSpPr/>
      </dsp:nvSpPr>
      <dsp:spPr>
        <a:xfrm>
          <a:off x="-327" y="168741"/>
          <a:ext cx="3963055" cy="3963055"/>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9F587C-D317-4D98-9A55-58B671E9EC7E}">
      <dsp:nvSpPr>
        <dsp:cNvPr id="0" name=""/>
        <dsp:cNvSpPr/>
      </dsp:nvSpPr>
      <dsp:spPr>
        <a:xfrm>
          <a:off x="88226" y="257295"/>
          <a:ext cx="1402705" cy="140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chemeClr val="tx1"/>
              </a:solidFill>
              <a:effectLst/>
              <a:latin typeface="Times New Roman" pitchFamily="18" charset="0"/>
            </a:rPr>
            <a:t>Increased motivation</a:t>
          </a:r>
        </a:p>
      </dsp:txBody>
      <dsp:txXfrm>
        <a:off x="88226" y="257295"/>
        <a:ext cx="1402705" cy="1402705"/>
      </dsp:txXfrm>
    </dsp:sp>
    <dsp:sp modelId="{12CD3DC6-E7ED-4556-9B3F-BC82B4D3E7DA}">
      <dsp:nvSpPr>
        <dsp:cNvPr id="0" name=""/>
        <dsp:cNvSpPr/>
      </dsp:nvSpPr>
      <dsp:spPr>
        <a:xfrm>
          <a:off x="-327" y="168741"/>
          <a:ext cx="3963055" cy="3963055"/>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E6CA375E-8713-4779-A61E-EE3E77B543DC}" type="slidenum">
              <a:rPr lang="en-US"/>
              <a:pPr>
                <a:defRPr/>
              </a:pPr>
              <a:t>‹#›</a:t>
            </a:fld>
            <a:endParaRPr lang="en-US"/>
          </a:p>
        </p:txBody>
      </p:sp>
    </p:spTree>
    <p:extLst>
      <p:ext uri="{BB962C8B-B14F-4D97-AF65-F5344CB8AC3E}">
        <p14:creationId xmlns:p14="http://schemas.microsoft.com/office/powerpoint/2010/main" val="422027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DA32B853-F073-43D0-9677-D76BA5A34E45}" type="slidenum">
              <a:rPr lang="en-US"/>
              <a:pPr>
                <a:defRPr/>
              </a:pPr>
              <a:t>‹#›</a:t>
            </a:fld>
            <a:endParaRPr lang="en-US"/>
          </a:p>
        </p:txBody>
      </p:sp>
    </p:spTree>
    <p:extLst>
      <p:ext uri="{BB962C8B-B14F-4D97-AF65-F5344CB8AC3E}">
        <p14:creationId xmlns:p14="http://schemas.microsoft.com/office/powerpoint/2010/main" val="2708784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907D5F5-68A0-499C-A3B1-3B551E83FD20}" type="slidenum">
              <a:rPr lang="en-US"/>
              <a:pPr/>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685800" y="4344988"/>
            <a:ext cx="5486400" cy="4113212"/>
          </a:xfrm>
          <a:noFill/>
          <a:ln/>
        </p:spPr>
        <p:txBody>
          <a:bodyPr/>
          <a:lstStyle/>
          <a:p>
            <a:pPr>
              <a:spcBef>
                <a:spcPct val="0"/>
              </a:spcBef>
            </a:pPr>
            <a:endParaRPr lang="en-US" smtClean="0"/>
          </a:p>
        </p:txBody>
      </p:sp>
      <p:sp>
        <p:nvSpPr>
          <p:cNvPr id="50180" name="Slide Number Placeholder 3"/>
          <p:cNvSpPr>
            <a:spLocks noGrp="1"/>
          </p:cNvSpPr>
          <p:nvPr>
            <p:ph type="sldNum" sz="quarter" idx="5"/>
          </p:nvPr>
        </p:nvSpPr>
        <p:spPr>
          <a:xfrm>
            <a:off x="3884613" y="8685213"/>
            <a:ext cx="2971800" cy="457200"/>
          </a:xfrm>
          <a:noFill/>
        </p:spPr>
        <p:txBody>
          <a:bodyPr/>
          <a:lstStyle/>
          <a:p>
            <a:fld id="{2CA5C5F4-A11A-4192-B6D4-4456D1F5C9D7}" type="slidenum">
              <a:rPr lang="en-US"/>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DF8E330-3DFE-4998-A66A-97909DEC48E0}" type="slidenum">
              <a:rPr lang="en-US"/>
              <a:pPr/>
              <a:t>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D1B41-F5DC-41FA-8084-E0455A109F78}" type="slidenum">
              <a:rPr lang="en-US"/>
              <a:pPr/>
              <a:t>31</a:t>
            </a:fld>
            <a:endParaRPr lang="en-US"/>
          </a:p>
        </p:txBody>
      </p:sp>
      <p:sp>
        <p:nvSpPr>
          <p:cNvPr id="103426" name="Rectangle 2"/>
          <p:cNvSpPr>
            <a:spLocks noChangeArrowheads="1" noTextEdit="1"/>
          </p:cNvSpPr>
          <p:nvPr>
            <p:ph type="sldImg"/>
          </p:nvPr>
        </p:nvSpPr>
        <p:spPr>
          <a:xfrm>
            <a:off x="1144588" y="685800"/>
            <a:ext cx="4572000" cy="3429000"/>
          </a:xfrm>
          <a:ln/>
        </p:spPr>
      </p:sp>
      <p:sp>
        <p:nvSpPr>
          <p:cNvPr id="103427" name="Rectangle 3"/>
          <p:cNvSpPr>
            <a:spLocks noGrp="1" noChangeArrowheads="1"/>
          </p:cNvSpPr>
          <p:nvPr>
            <p:ph type="body" idx="1"/>
          </p:nvPr>
        </p:nvSpPr>
        <p:spPr>
          <a:xfrm>
            <a:off x="915988" y="4344988"/>
            <a:ext cx="5026025" cy="4113212"/>
          </a:xfrm>
          <a:ln/>
        </p:spPr>
        <p:txBody>
          <a:bodyPr lIns="91429" tIns="45715" rIns="91429" bIns="45715"/>
          <a:lstStyle/>
          <a:p>
            <a:pPr defTabSz="903288">
              <a:spcBef>
                <a:spcPct val="0"/>
              </a:spcBef>
            </a:pPr>
            <a:endParaRPr lang="en-US"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31D8D-0230-4387-8037-72D49AFC6309}" type="slidenum">
              <a:rPr lang="en-US"/>
              <a:pPr/>
              <a:t>32</a:t>
            </a:fld>
            <a:endParaRPr lang="en-US"/>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95659-ED3E-453E-B21D-FAEDCA03E081}" type="slidenum">
              <a:rPr lang="en-US"/>
              <a:pPr/>
              <a:t>37</a:t>
            </a:fld>
            <a:endParaRPr lang="en-US"/>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F80D28B-7D2B-4D14-8206-8DED9FC0A2A3}" type="slidenum">
              <a:rPr lang="en-US"/>
              <a:pPr/>
              <a:t>40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US"/>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defRPr/>
              </a:pPr>
              <a:endParaRPr lang="en-US">
                <a:latin typeface="Arial" charset="0"/>
              </a:endParaRPr>
            </a:p>
          </p:txBody>
        </p:sp>
      </p:grpSp>
      <p:sp>
        <p:nvSpPr>
          <p:cNvPr id="77830"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7783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2159000" y="6248400"/>
            <a:ext cx="50800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p:txBody>
          <a:bodyPr/>
          <a:lstStyle>
            <a:lvl1pPr>
              <a:defRPr smtClean="0"/>
            </a:lvl1pPr>
          </a:lstStyle>
          <a:p>
            <a:pPr>
              <a:defRPr/>
            </a:pPr>
            <a:fld id="{D9DD6DF8-1C7A-4DB3-B5F2-1633BDD273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B09E4DC-EFA7-4A98-B71E-979EABFA2F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69E1428-14D1-40B6-BB94-24040A882D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p:txBody>
          <a:bodyPr/>
          <a:lstStyle>
            <a:lvl1pPr>
              <a:defRPr/>
            </a:lvl1pPr>
          </a:lstStyle>
          <a:p>
            <a:pPr>
              <a:defRPr/>
            </a:pPr>
            <a:endParaRPr lang="en-US"/>
          </a:p>
        </p:txBody>
      </p:sp>
      <p:sp>
        <p:nvSpPr>
          <p:cNvPr id="6" name="Rectangle 28"/>
          <p:cNvSpPr>
            <a:spLocks noGrp="1" noChangeArrowheads="1"/>
          </p:cNvSpPr>
          <p:nvPr>
            <p:ph type="ftr" sz="quarter" idx="11"/>
          </p:nvPr>
        </p:nvSpPr>
        <p:spPr/>
        <p:txBody>
          <a:bodyPr/>
          <a:lstStyle>
            <a:lvl1pPr>
              <a:defRPr/>
            </a:lvl1pPr>
          </a:lstStyle>
          <a:p>
            <a:pPr>
              <a:defRPr/>
            </a:pPr>
            <a:endParaRPr lang="en-US"/>
          </a:p>
        </p:txBody>
      </p:sp>
      <p:sp>
        <p:nvSpPr>
          <p:cNvPr id="7" name="Rectangle 29"/>
          <p:cNvSpPr>
            <a:spLocks noGrp="1" noChangeArrowheads="1"/>
          </p:cNvSpPr>
          <p:nvPr>
            <p:ph type="sldNum" sz="quarter" idx="12"/>
          </p:nvPr>
        </p:nvSpPr>
        <p:spPr/>
        <p:txBody>
          <a:bodyPr/>
          <a:lstStyle>
            <a:lvl1pPr>
              <a:defRPr/>
            </a:lvl1pPr>
          </a:lstStyle>
          <a:p>
            <a:pPr>
              <a:defRPr/>
            </a:pPr>
            <a:fld id="{34B7C7CD-5A30-472E-B4BF-A3D1E27F73A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8327B84-C9D9-4B40-BB30-E450B6E2F9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CF68802-6420-4727-9DB4-1AEB77154C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B782E76-FD76-46E9-889D-B7B4BFDF9C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7FF1CB8C-86B7-40A1-AE7F-7CF09C2AE3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0FD5886B-3915-487D-B4D2-3D38500C21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D7DB2893-294B-4436-843B-848B56B08F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46C6DEC-DFDF-4D9E-8F44-E73C378C4C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695F54E-FCF4-46A8-A26B-792C4FEBDD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76803"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76804"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defRPr/>
              </a:pPr>
              <a:endParaRPr lang="en-US">
                <a:latin typeface="Arial" charset="0"/>
              </a:endParaRPr>
            </a:p>
          </p:txBody>
        </p:sp>
        <p:sp>
          <p:nvSpPr>
            <p:cNvPr id="76805"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7680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p>
        </p:txBody>
      </p:sp>
      <p:sp>
        <p:nvSpPr>
          <p:cNvPr id="7681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EC3987-F1B6-4341-A250-61EC62C5C5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as.lsu.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cademic.pg.cc.md.us/~wpeirce/MCCCTR/metacognition.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1138238"/>
            <a:ext cx="8077200" cy="1122362"/>
          </a:xfrm>
        </p:spPr>
        <p:txBody>
          <a:bodyPr/>
          <a:lstStyle/>
          <a:p>
            <a:pPr algn="ctr" eaLnBrk="1" hangingPunct="1">
              <a:lnSpc>
                <a:spcPct val="130000"/>
              </a:lnSpc>
            </a:pPr>
            <a:r>
              <a:rPr lang="en-US" sz="3600" b="1" smtClean="0">
                <a:latin typeface="Verdana" pitchFamily="34" charset="0"/>
              </a:rPr>
              <a:t>Effective Mentoring of Undergraduates:  </a:t>
            </a:r>
            <a:br>
              <a:rPr lang="en-US" sz="3600" b="1" smtClean="0">
                <a:latin typeface="Verdana" pitchFamily="34" charset="0"/>
              </a:rPr>
            </a:br>
            <a:r>
              <a:rPr lang="en-US" sz="3600" b="1" i="1" smtClean="0">
                <a:latin typeface="Verdana" pitchFamily="34" charset="0"/>
              </a:rPr>
              <a:t>It’s both a science and an art!</a:t>
            </a:r>
            <a:endParaRPr lang="en-US" i="1" smtClean="0"/>
          </a:p>
        </p:txBody>
      </p:sp>
      <p:sp>
        <p:nvSpPr>
          <p:cNvPr id="4099" name="Text Box 5"/>
          <p:cNvSpPr txBox="1">
            <a:spLocks noChangeArrowheads="1"/>
          </p:cNvSpPr>
          <p:nvPr/>
        </p:nvSpPr>
        <p:spPr bwMode="auto">
          <a:xfrm>
            <a:off x="914400" y="4419600"/>
            <a:ext cx="8229600" cy="1938992"/>
          </a:xfrm>
          <a:prstGeom prst="rect">
            <a:avLst/>
          </a:prstGeom>
          <a:noFill/>
          <a:ln w="9525">
            <a:noFill/>
            <a:miter lim="800000"/>
            <a:headEnd/>
            <a:tailEnd/>
          </a:ln>
        </p:spPr>
        <p:txBody>
          <a:bodyPr wrap="square">
            <a:spAutoFit/>
          </a:bodyPr>
          <a:lstStyle/>
          <a:p>
            <a:r>
              <a:rPr lang="en-US" sz="2400" dirty="0"/>
              <a:t>Saundra Y. McGuire, Ph.D</a:t>
            </a:r>
            <a:r>
              <a:rPr lang="en-US" sz="2400" dirty="0" smtClean="0"/>
              <a:t>.</a:t>
            </a:r>
          </a:p>
          <a:p>
            <a:r>
              <a:rPr lang="en-US" sz="2400" dirty="0" smtClean="0"/>
              <a:t>Assistant Vice Chancellor for Learning and Teaching</a:t>
            </a:r>
            <a:endParaRPr lang="en-US" sz="2400" dirty="0"/>
          </a:p>
          <a:p>
            <a:r>
              <a:rPr lang="en-US" sz="2400" dirty="0" smtClean="0"/>
              <a:t>Professor</a:t>
            </a:r>
            <a:r>
              <a:rPr lang="en-US" sz="2400" dirty="0"/>
              <a:t>, Department of </a:t>
            </a:r>
            <a:r>
              <a:rPr lang="en-US" sz="2400" dirty="0" smtClean="0"/>
              <a:t>Chemistry</a:t>
            </a:r>
          </a:p>
          <a:p>
            <a:r>
              <a:rPr lang="en-US" sz="2400" dirty="0" smtClean="0"/>
              <a:t>Past Director, Center for Academic Success</a:t>
            </a:r>
            <a:endParaRPr lang="en-US" sz="2400" dirty="0"/>
          </a:p>
          <a:p>
            <a:r>
              <a:rPr lang="en-US" sz="2400" dirty="0"/>
              <a:t>Louisiana State University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828800" y="304800"/>
            <a:ext cx="5638800" cy="366713"/>
          </a:xfrm>
          <a:prstGeom prst="rect">
            <a:avLst/>
          </a:prstGeom>
          <a:noFill/>
          <a:ln w="9525">
            <a:noFill/>
            <a:miter lim="800000"/>
            <a:headEnd/>
            <a:tailEnd/>
          </a:ln>
        </p:spPr>
        <p:txBody>
          <a:bodyPr>
            <a:spAutoFit/>
          </a:bodyPr>
          <a:lstStyle/>
          <a:p>
            <a:pPr algn="ctr">
              <a:spcBef>
                <a:spcPct val="50000"/>
              </a:spcBef>
            </a:pPr>
            <a:r>
              <a:rPr lang="en-US" b="1"/>
              <a:t>The Scientific Method</a:t>
            </a:r>
          </a:p>
        </p:txBody>
      </p:sp>
      <p:pic>
        <p:nvPicPr>
          <p:cNvPr id="12291" name="Picture 6" descr="Overview of the Scientific Method"/>
          <p:cNvPicPr>
            <a:picLocks noChangeAspect="1" noChangeArrowheads="1"/>
          </p:cNvPicPr>
          <p:nvPr/>
        </p:nvPicPr>
        <p:blipFill>
          <a:blip r:embed="rId2" cstate="print"/>
          <a:srcRect/>
          <a:stretch>
            <a:fillRect/>
          </a:stretch>
        </p:blipFill>
        <p:spPr bwMode="auto">
          <a:xfrm>
            <a:off x="2590800" y="1219200"/>
            <a:ext cx="4876800" cy="4687888"/>
          </a:xfrm>
          <a:prstGeom prst="rect">
            <a:avLst/>
          </a:prstGeom>
          <a:noFill/>
          <a:ln w="9525">
            <a:noFill/>
            <a:miter lim="800000"/>
            <a:headEnd/>
            <a:tailEnd/>
          </a:ln>
        </p:spPr>
      </p:pic>
      <p:sp>
        <p:nvSpPr>
          <p:cNvPr id="12292" name="Text Box 7"/>
          <p:cNvSpPr txBox="1">
            <a:spLocks noChangeArrowheads="1"/>
          </p:cNvSpPr>
          <p:nvPr/>
        </p:nvSpPr>
        <p:spPr bwMode="auto">
          <a:xfrm>
            <a:off x="0" y="6324600"/>
            <a:ext cx="9144000" cy="366713"/>
          </a:xfrm>
          <a:prstGeom prst="rect">
            <a:avLst/>
          </a:prstGeom>
          <a:noFill/>
          <a:ln w="9525">
            <a:noFill/>
            <a:miter lim="800000"/>
            <a:headEnd/>
            <a:tailEnd/>
          </a:ln>
        </p:spPr>
        <p:txBody>
          <a:bodyPr>
            <a:spAutoFit/>
          </a:bodyPr>
          <a:lstStyle/>
          <a:p>
            <a:pPr>
              <a:spcBef>
                <a:spcPct val="50000"/>
              </a:spcBef>
            </a:pPr>
            <a:r>
              <a:rPr lang="en-US"/>
              <a:t>http://www.sciencebuddies.org/mentoring/project_scientific_method.shtml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381000"/>
            <a:ext cx="7772400" cy="1143000"/>
          </a:xfrm>
        </p:spPr>
        <p:txBody>
          <a:bodyPr/>
          <a:lstStyle/>
          <a:p>
            <a:pPr eaLnBrk="1" hangingPunct="1"/>
            <a:r>
              <a:rPr lang="en-US" smtClean="0"/>
              <a:t>What is a Mentor?</a:t>
            </a:r>
          </a:p>
        </p:txBody>
      </p:sp>
      <p:sp>
        <p:nvSpPr>
          <p:cNvPr id="13315" name="Rectangle 3"/>
          <p:cNvSpPr>
            <a:spLocks noGrp="1" noChangeArrowheads="1"/>
          </p:cNvSpPr>
          <p:nvPr>
            <p:ph type="body" idx="1"/>
          </p:nvPr>
        </p:nvSpPr>
        <p:spPr>
          <a:xfrm>
            <a:off x="1066800" y="2514600"/>
            <a:ext cx="7620000" cy="3276600"/>
          </a:xfrm>
        </p:spPr>
        <p:txBody>
          <a:bodyPr/>
          <a:lstStyle/>
          <a:p>
            <a:pPr eaLnBrk="1" hangingPunct="1">
              <a:buFont typeface="Wingdings" pitchFamily="2" charset="2"/>
              <a:buNone/>
            </a:pPr>
            <a:r>
              <a:rPr lang="en-US" smtClean="0"/>
              <a:t>	</a:t>
            </a:r>
          </a:p>
          <a:p>
            <a:pPr eaLnBrk="1" hangingPunct="1">
              <a:buFont typeface="Wingdings" pitchFamily="2" charset="2"/>
              <a:buNone/>
            </a:pPr>
            <a:r>
              <a:rPr lang="en-US" smtClean="0"/>
              <a:t>	An individual who takes an active interest in helping a protégé set and achieve  goals.   </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a:xfrm>
            <a:off x="0" y="3276600"/>
            <a:ext cx="9144000" cy="1371600"/>
          </a:xfrm>
        </p:spPr>
        <p:txBody>
          <a:bodyPr/>
          <a:lstStyle/>
          <a:p>
            <a:pPr algn="ctr" eaLnBrk="1" hangingPunct="1">
              <a:buFont typeface="Wingdings" pitchFamily="2" charset="2"/>
              <a:buNone/>
            </a:pPr>
            <a:r>
              <a:rPr lang="en-US" sz="3600" b="1" smtClean="0"/>
              <a:t>Applying the Scientific Method </a:t>
            </a:r>
          </a:p>
          <a:p>
            <a:pPr algn="ctr" eaLnBrk="1" hangingPunct="1">
              <a:buFont typeface="Wingdings" pitchFamily="2" charset="2"/>
              <a:buNone/>
            </a:pPr>
            <a:r>
              <a:rPr lang="en-US" sz="3600" b="1" smtClean="0"/>
              <a:t>to Mentoring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mtClean="0">
                <a:solidFill>
                  <a:srgbClr val="FF0000"/>
                </a:solidFill>
              </a:rPr>
              <a:t>What is the question?</a:t>
            </a:r>
          </a:p>
        </p:txBody>
      </p:sp>
      <p:sp>
        <p:nvSpPr>
          <p:cNvPr id="15363" name="Rectangle 3"/>
          <p:cNvSpPr>
            <a:spLocks noGrp="1" noChangeArrowheads="1"/>
          </p:cNvSpPr>
          <p:nvPr>
            <p:ph type="body" idx="1"/>
          </p:nvPr>
        </p:nvSpPr>
        <p:spPr>
          <a:xfrm>
            <a:off x="1066800" y="2667000"/>
            <a:ext cx="7313613" cy="1525588"/>
          </a:xfrm>
        </p:spPr>
        <p:txBody>
          <a:bodyPr/>
          <a:lstStyle/>
          <a:p>
            <a:pPr eaLnBrk="1" hangingPunct="1">
              <a:buFont typeface="Wingdings" pitchFamily="2" charset="2"/>
              <a:buNone/>
            </a:pPr>
            <a:r>
              <a:rPr lang="en-US" smtClean="0"/>
              <a:t>	</a:t>
            </a:r>
          </a:p>
          <a:p>
            <a:pPr eaLnBrk="1" hangingPunct="1">
              <a:buFont typeface="Wingdings" pitchFamily="2" charset="2"/>
              <a:buNone/>
            </a:pPr>
            <a:r>
              <a:rPr lang="en-US" smtClean="0"/>
              <a:t>How can I be the most effective mentor to </a:t>
            </a:r>
            <a:r>
              <a:rPr lang="en-US" i="1" smtClean="0"/>
              <a:t>this particular protégé</a:t>
            </a:r>
            <a:r>
              <a:rPr lang="en-US"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mtClean="0">
                <a:latin typeface="Verdana" pitchFamily="34" charset="0"/>
              </a:rPr>
              <a:t>Background Research</a:t>
            </a:r>
          </a:p>
        </p:txBody>
      </p:sp>
      <p:sp>
        <p:nvSpPr>
          <p:cNvPr id="16387" name="Rectangle 3"/>
          <p:cNvSpPr>
            <a:spLocks noGrp="1" noChangeArrowheads="1"/>
          </p:cNvSpPr>
          <p:nvPr>
            <p:ph type="body" idx="1"/>
          </p:nvPr>
        </p:nvSpPr>
        <p:spPr>
          <a:xfrm>
            <a:off x="990600" y="1600200"/>
            <a:ext cx="7693025" cy="5257800"/>
          </a:xfrm>
        </p:spPr>
        <p:txBody>
          <a:bodyPr/>
          <a:lstStyle/>
          <a:p>
            <a:pPr eaLnBrk="1" hangingPunct="1"/>
            <a:r>
              <a:rPr lang="en-US" smtClean="0"/>
              <a:t>What are the characteristics of </a:t>
            </a:r>
            <a:r>
              <a:rPr lang="en-US" i="1" smtClean="0"/>
              <a:t>my</a:t>
            </a:r>
            <a:r>
              <a:rPr lang="en-US" smtClean="0"/>
              <a:t> protégé?</a:t>
            </a:r>
          </a:p>
          <a:p>
            <a:pPr lvl="1" eaLnBrk="1" hangingPunct="1"/>
            <a:r>
              <a:rPr lang="en-US" smtClean="0"/>
              <a:t>Learning style*</a:t>
            </a:r>
          </a:p>
          <a:p>
            <a:pPr lvl="1" eaLnBrk="1" hangingPunct="1"/>
            <a:r>
              <a:rPr lang="en-US" smtClean="0"/>
              <a:t>Personality style*</a:t>
            </a:r>
          </a:p>
          <a:p>
            <a:pPr lvl="1" eaLnBrk="1" hangingPunct="1"/>
            <a:r>
              <a:rPr lang="en-US" smtClean="0"/>
              <a:t>Modality preference*</a:t>
            </a:r>
          </a:p>
          <a:p>
            <a:pPr lvl="1" eaLnBrk="1" hangingPunct="1"/>
            <a:r>
              <a:rPr lang="en-US" smtClean="0"/>
              <a:t>Cerebral Hemisphericity*</a:t>
            </a:r>
          </a:p>
          <a:p>
            <a:pPr lvl="1" eaLnBrk="1" hangingPunct="1"/>
            <a:r>
              <a:rPr lang="en-US" smtClean="0"/>
              <a:t>Career interests</a:t>
            </a:r>
          </a:p>
          <a:p>
            <a:pPr eaLnBrk="1" hangingPunct="1"/>
            <a:r>
              <a:rPr lang="en-US" smtClean="0"/>
              <a:t>What are the protégé’s expectations of the mentoring experience?</a:t>
            </a:r>
          </a:p>
          <a:p>
            <a:pPr eaLnBrk="1" hangingPunct="1"/>
            <a:r>
              <a:rPr lang="en-US" smtClean="0"/>
              <a:t>What is the protégé’s cultural background?</a:t>
            </a:r>
          </a:p>
          <a:p>
            <a:pPr lvl="1" eaLnBrk="1" hangingPunct="1">
              <a:buFont typeface="Wingdings" pitchFamily="2" charset="2"/>
              <a:buNone/>
            </a:pPr>
            <a:endParaRPr lang="en-US" smtClean="0"/>
          </a:p>
          <a:p>
            <a:pPr lvl="1" eaLnBrk="1" hangingPunct="1">
              <a:buFont typeface="Wingdings" pitchFamily="2" charset="2"/>
              <a:buNone/>
            </a:pPr>
            <a:endParaRPr lang="en-US" smtClean="0"/>
          </a:p>
        </p:txBody>
      </p:sp>
      <p:sp>
        <p:nvSpPr>
          <p:cNvPr id="16388" name="Text Box 4"/>
          <p:cNvSpPr txBox="1">
            <a:spLocks noChangeArrowheads="1"/>
          </p:cNvSpPr>
          <p:nvPr/>
        </p:nvSpPr>
        <p:spPr bwMode="auto">
          <a:xfrm>
            <a:off x="6172200" y="6491288"/>
            <a:ext cx="2971800" cy="366712"/>
          </a:xfrm>
          <a:prstGeom prst="rect">
            <a:avLst/>
          </a:prstGeom>
          <a:noFill/>
          <a:ln w="9525">
            <a:noFill/>
            <a:miter lim="800000"/>
            <a:headEnd/>
            <a:tailEnd/>
          </a:ln>
        </p:spPr>
        <p:txBody>
          <a:bodyPr>
            <a:spAutoFit/>
          </a:bodyPr>
          <a:lstStyle/>
          <a:p>
            <a:pPr>
              <a:spcBef>
                <a:spcPct val="50000"/>
              </a:spcBef>
            </a:pPr>
            <a:r>
              <a:rPr lang="en-US" b="1"/>
              <a:t>*www.cas.lsu.edu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smtClean="0">
                <a:latin typeface="Verdana" pitchFamily="34" charset="0"/>
              </a:rPr>
              <a:t>Reflection Question</a:t>
            </a:r>
          </a:p>
        </p:txBody>
      </p:sp>
      <p:sp>
        <p:nvSpPr>
          <p:cNvPr id="17411" name="Rectangle 3"/>
          <p:cNvSpPr>
            <a:spLocks noGrp="1" noChangeArrowheads="1"/>
          </p:cNvSpPr>
          <p:nvPr>
            <p:ph type="body" idx="1"/>
          </p:nvPr>
        </p:nvSpPr>
        <p:spPr>
          <a:xfrm>
            <a:off x="990600" y="1827213"/>
            <a:ext cx="8153400" cy="4268787"/>
          </a:xfrm>
        </p:spPr>
        <p:txBody>
          <a:bodyPr/>
          <a:lstStyle/>
          <a:p>
            <a:pPr eaLnBrk="1" hangingPunct="1"/>
            <a:endParaRPr lang="en-US" smtClean="0"/>
          </a:p>
          <a:p>
            <a:pPr eaLnBrk="1" hangingPunct="1"/>
            <a:r>
              <a:rPr lang="en-US" smtClean="0"/>
              <a:t>What’s the difference, if any,  between studying and learning?  Which is more enjoyable?</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8458200" cy="609600"/>
          </a:xfrm>
        </p:spPr>
        <p:txBody>
          <a:bodyPr/>
          <a:lstStyle/>
          <a:p>
            <a:pPr algn="ctr" eaLnBrk="1" hangingPunct="1"/>
            <a:r>
              <a:rPr lang="en-US" sz="2800" b="1" smtClean="0"/>
              <a:t>Why don’t some students </a:t>
            </a:r>
            <a:br>
              <a:rPr lang="en-US" sz="2800" b="1" smtClean="0"/>
            </a:br>
            <a:r>
              <a:rPr lang="en-US" sz="2800" b="1" smtClean="0"/>
              <a:t>know how to learn or study?</a:t>
            </a:r>
          </a:p>
        </p:txBody>
      </p:sp>
      <p:sp>
        <p:nvSpPr>
          <p:cNvPr id="18435" name="Rectangle 3"/>
          <p:cNvSpPr>
            <a:spLocks noGrp="1" noChangeArrowheads="1"/>
          </p:cNvSpPr>
          <p:nvPr>
            <p:ph type="body" idx="1"/>
          </p:nvPr>
        </p:nvSpPr>
        <p:spPr>
          <a:xfrm>
            <a:off x="685800" y="1905000"/>
            <a:ext cx="8229600" cy="4953000"/>
          </a:xfrm>
        </p:spPr>
        <p:txBody>
          <a:bodyPr/>
          <a:lstStyle/>
          <a:p>
            <a:pPr eaLnBrk="1" hangingPunct="1">
              <a:lnSpc>
                <a:spcPct val="80000"/>
              </a:lnSpc>
            </a:pPr>
            <a:endParaRPr lang="en-US" sz="2500" b="1" smtClean="0"/>
          </a:p>
          <a:p>
            <a:pPr eaLnBrk="1" hangingPunct="1">
              <a:lnSpc>
                <a:spcPct val="80000"/>
              </a:lnSpc>
            </a:pPr>
            <a:r>
              <a:rPr lang="en-US" sz="2500" b="1" smtClean="0"/>
              <a:t>It wasn’t necessary in high school</a:t>
            </a:r>
          </a:p>
          <a:p>
            <a:pPr eaLnBrk="1" hangingPunct="1">
              <a:lnSpc>
                <a:spcPct val="80000"/>
              </a:lnSpc>
              <a:buFont typeface="Wingdings" pitchFamily="2" charset="2"/>
              <a:buNone/>
            </a:pPr>
            <a:r>
              <a:rPr lang="en-US" sz="2500" b="1" smtClean="0"/>
              <a:t>	- 	66% of 2003 entering first year 	students spent less than six hours per 	week doing homework in 12</a:t>
            </a:r>
            <a:r>
              <a:rPr lang="en-US" sz="2500" b="1" baseline="30000" smtClean="0"/>
              <a:t>th</a:t>
            </a:r>
            <a:r>
              <a:rPr lang="en-US" sz="2500" b="1" smtClean="0"/>
              <a:t> grade. </a:t>
            </a:r>
          </a:p>
          <a:p>
            <a:pPr eaLnBrk="1" hangingPunct="1">
              <a:lnSpc>
                <a:spcPct val="80000"/>
              </a:lnSpc>
              <a:buFont typeface="Wingdings" pitchFamily="2" charset="2"/>
              <a:buNone/>
            </a:pPr>
            <a:r>
              <a:rPr lang="en-US" sz="2500" b="1" smtClean="0"/>
              <a:t>	-	More than 46% of these students said 	they graduated from high school with 	an “A” average.</a:t>
            </a:r>
          </a:p>
          <a:p>
            <a:pPr eaLnBrk="1" hangingPunct="1">
              <a:lnSpc>
                <a:spcPct val="80000"/>
              </a:lnSpc>
              <a:buFont typeface="Wingdings" pitchFamily="2" charset="2"/>
              <a:buNone/>
            </a:pPr>
            <a:endParaRPr lang="en-US" sz="1900" b="1" smtClean="0"/>
          </a:p>
          <a:p>
            <a:pPr eaLnBrk="1" hangingPunct="1">
              <a:lnSpc>
                <a:spcPct val="80000"/>
              </a:lnSpc>
              <a:buFont typeface="Wingdings" pitchFamily="2" charset="2"/>
              <a:buNone/>
            </a:pPr>
            <a:r>
              <a:rPr lang="en-US" sz="1900" smtClean="0"/>
              <a:t>		</a:t>
            </a:r>
            <a:r>
              <a:rPr lang="en-US" sz="1900" b="1" smtClean="0"/>
              <a:t>Higher Education Research Institute Study</a:t>
            </a:r>
          </a:p>
          <a:p>
            <a:pPr eaLnBrk="1" hangingPunct="1">
              <a:lnSpc>
                <a:spcPct val="80000"/>
              </a:lnSpc>
              <a:buFont typeface="Wingdings" pitchFamily="2" charset="2"/>
              <a:buNone/>
            </a:pPr>
            <a:r>
              <a:rPr lang="en-US" sz="2500" b="1" smtClean="0"/>
              <a:t>	</a:t>
            </a:r>
            <a:r>
              <a:rPr lang="en-US" sz="1900" b="1" smtClean="0"/>
              <a:t>http://www.gseis.ucla.edu/heri/03_press_release.pdf</a:t>
            </a:r>
          </a:p>
          <a:p>
            <a:pPr eaLnBrk="1" hangingPunct="1">
              <a:lnSpc>
                <a:spcPct val="80000"/>
              </a:lnSpc>
              <a:buFont typeface="Wingdings" pitchFamily="2" charset="2"/>
              <a:buNone/>
            </a:pPr>
            <a:r>
              <a:rPr lang="en-US" sz="1900" smtClean="0"/>
              <a:t>	</a:t>
            </a:r>
            <a:r>
              <a:rPr lang="en-US" sz="1900" b="1" smtClean="0"/>
              <a:t>	</a:t>
            </a:r>
            <a:endParaRPr lang="en-US" sz="1900" smtClean="0"/>
          </a:p>
          <a:p>
            <a:pPr eaLnBrk="1" hangingPunct="1">
              <a:lnSpc>
                <a:spcPct val="80000"/>
              </a:lnSpc>
              <a:buFont typeface="Wingdings" pitchFamily="2" charset="2"/>
              <a:buNone/>
            </a:pPr>
            <a:endParaRPr lang="en-US" sz="25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0013" y="301625"/>
            <a:ext cx="7545387" cy="1143000"/>
          </a:xfrm>
        </p:spPr>
        <p:txBody>
          <a:bodyPr/>
          <a:lstStyle/>
          <a:p>
            <a:pPr eaLnBrk="1" hangingPunct="1"/>
            <a:r>
              <a:rPr lang="en-US" sz="3200" smtClean="0"/>
              <a:t>Stereotype Threat: A Potential Barrier to Minority and Female Student Success</a:t>
            </a:r>
          </a:p>
        </p:txBody>
      </p:sp>
      <p:sp>
        <p:nvSpPr>
          <p:cNvPr id="19459" name="Rectangle 3"/>
          <p:cNvSpPr>
            <a:spLocks noGrp="1" noChangeArrowheads="1"/>
          </p:cNvSpPr>
          <p:nvPr>
            <p:ph type="body" idx="1"/>
          </p:nvPr>
        </p:nvSpPr>
        <p:spPr>
          <a:xfrm>
            <a:off x="1295400" y="2209800"/>
            <a:ext cx="7313613" cy="4114800"/>
          </a:xfrm>
        </p:spPr>
        <p:txBody>
          <a:bodyPr/>
          <a:lstStyle/>
          <a:p>
            <a:pPr eaLnBrk="1" hangingPunct="1"/>
            <a:r>
              <a:rPr lang="en-US" smtClean="0"/>
              <a:t>What is stereotype threat?</a:t>
            </a:r>
          </a:p>
          <a:p>
            <a:pPr eaLnBrk="1" hangingPunct="1">
              <a:buFont typeface="Wingdings" pitchFamily="2" charset="2"/>
              <a:buNone/>
            </a:pPr>
            <a:endParaRPr lang="en-US" smtClean="0"/>
          </a:p>
          <a:p>
            <a:pPr eaLnBrk="1" hangingPunct="1"/>
            <a:r>
              <a:rPr lang="en-US" smtClean="0"/>
              <a:t>How might it affect students in VIGRE?</a:t>
            </a:r>
          </a:p>
          <a:p>
            <a:pPr eaLnBrk="1" hangingPunct="1">
              <a:buFont typeface="Wingdings" pitchFamily="2" charset="2"/>
              <a:buNone/>
            </a:pPr>
            <a:endParaRPr lang="en-US" smtClean="0"/>
          </a:p>
          <a:p>
            <a:pPr eaLnBrk="1" hangingPunct="1"/>
            <a:r>
              <a:rPr lang="en-US" smtClean="0"/>
              <a:t>How can mentors decrease stereotype threat?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mtClean="0">
                <a:solidFill>
                  <a:srgbClr val="FF0000"/>
                </a:solidFill>
                <a:latin typeface="Verdana" pitchFamily="34" charset="0"/>
              </a:rPr>
              <a:t>Construct Hypothesis</a:t>
            </a:r>
          </a:p>
        </p:txBody>
      </p:sp>
      <p:sp>
        <p:nvSpPr>
          <p:cNvPr id="20483" name="Rectangle 3"/>
          <p:cNvSpPr>
            <a:spLocks noGrp="1" noChangeArrowheads="1"/>
          </p:cNvSpPr>
          <p:nvPr>
            <p:ph type="body" idx="1"/>
          </p:nvPr>
        </p:nvSpPr>
        <p:spPr>
          <a:xfrm>
            <a:off x="1066800" y="1752600"/>
            <a:ext cx="8077200" cy="4114800"/>
          </a:xfrm>
        </p:spPr>
        <p:txBody>
          <a:bodyPr/>
          <a:lstStyle/>
          <a:p>
            <a:pPr eaLnBrk="1" hangingPunct="1"/>
            <a:r>
              <a:rPr lang="en-US" b="1" smtClean="0"/>
              <a:t>Protégé needs academic strategies</a:t>
            </a:r>
          </a:p>
          <a:p>
            <a:pPr eaLnBrk="1" hangingPunct="1">
              <a:buFont typeface="Wingdings" pitchFamily="2" charset="2"/>
              <a:buNone/>
            </a:pPr>
            <a:endParaRPr lang="en-US" b="1" smtClean="0"/>
          </a:p>
          <a:p>
            <a:pPr eaLnBrk="1" hangingPunct="1"/>
            <a:r>
              <a:rPr lang="en-US" smtClean="0"/>
              <a:t>Protégé needs personal strategies</a:t>
            </a:r>
          </a:p>
          <a:p>
            <a:pPr eaLnBrk="1" hangingPunct="1">
              <a:buFont typeface="Wingdings" pitchFamily="2" charset="2"/>
              <a:buNone/>
            </a:pPr>
            <a:endParaRPr lang="en-US" smtClean="0"/>
          </a:p>
          <a:p>
            <a:pPr eaLnBrk="1" hangingPunct="1"/>
            <a:r>
              <a:rPr lang="en-US" b="1" smtClean="0"/>
              <a:t>Protégé needs confidence boosting</a:t>
            </a:r>
          </a:p>
          <a:p>
            <a:pPr eaLnBrk="1" hangingPunct="1">
              <a:buFont typeface="Wingdings" pitchFamily="2" charset="2"/>
              <a:buNone/>
            </a:pPr>
            <a:endParaRPr lang="en-US" b="1" smtClean="0"/>
          </a:p>
          <a:p>
            <a:pPr eaLnBrk="1" hangingPunct="1"/>
            <a:r>
              <a:rPr lang="en-US" smtClean="0"/>
              <a:t>Protégé needs independence</a:t>
            </a:r>
          </a:p>
          <a:p>
            <a:pPr eaLnBrk="1" hangingPunct="1">
              <a:buFont typeface="Wingdings" pitchFamily="2" charset="2"/>
              <a:buNone/>
            </a:pPr>
            <a:endParaRPr lang="en-US" smtClean="0"/>
          </a:p>
          <a:p>
            <a:pPr eaLnBrk="1" hangingPunct="1"/>
            <a:r>
              <a:rPr lang="en-US" smtClean="0"/>
              <a:t>Others?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mtClean="0">
                <a:solidFill>
                  <a:srgbClr val="FF0000"/>
                </a:solidFill>
                <a:latin typeface="Verdana" pitchFamily="34" charset="0"/>
              </a:rPr>
              <a:t>Test with Experiment</a:t>
            </a:r>
          </a:p>
        </p:txBody>
      </p:sp>
      <p:sp>
        <p:nvSpPr>
          <p:cNvPr id="21507" name="Rectangle 3"/>
          <p:cNvSpPr>
            <a:spLocks noGrp="1" noChangeArrowheads="1"/>
          </p:cNvSpPr>
          <p:nvPr>
            <p:ph type="body" idx="1"/>
          </p:nvPr>
        </p:nvSpPr>
        <p:spPr>
          <a:xfrm>
            <a:off x="1371600" y="2362200"/>
            <a:ext cx="7313613" cy="1601788"/>
          </a:xfrm>
        </p:spPr>
        <p:txBody>
          <a:bodyPr/>
          <a:lstStyle/>
          <a:p>
            <a:pPr eaLnBrk="1" hangingPunct="1"/>
            <a:r>
              <a:rPr lang="en-US" smtClean="0"/>
              <a:t>What happens if I provide protégé with specific learning strategies?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762000" y="1352550"/>
            <a:ext cx="7467600" cy="914400"/>
          </a:xfrm>
        </p:spPr>
        <p:txBody>
          <a:bodyPr/>
          <a:lstStyle/>
          <a:p>
            <a:pPr algn="r" eaLnBrk="1" hangingPunct="1"/>
            <a:r>
              <a:rPr lang="en-US" sz="2400" smtClean="0">
                <a:latin typeface="Calibri" pitchFamily="34" charset="0"/>
                <a:cs typeface="Arial" charset="0"/>
              </a:rPr>
              <a:t> 2004 National College Learning Center Association</a:t>
            </a:r>
            <a:br>
              <a:rPr lang="en-US" sz="2400" smtClean="0">
                <a:latin typeface="Calibri" pitchFamily="34" charset="0"/>
                <a:cs typeface="Arial" charset="0"/>
              </a:rPr>
            </a:br>
            <a:r>
              <a:rPr lang="en-US" sz="2400" smtClean="0">
                <a:latin typeface="Calibri" pitchFamily="34" charset="0"/>
                <a:cs typeface="Arial" charset="0"/>
              </a:rPr>
              <a:t>Frank L. Christ Outstanding Learning Center Award</a:t>
            </a:r>
            <a:r>
              <a:rPr lang="en-US" sz="2000" smtClean="0">
                <a:latin typeface="Calibri" pitchFamily="34" charset="0"/>
                <a:cs typeface="Arial" charset="0"/>
              </a:rPr>
              <a:t> </a:t>
            </a:r>
          </a:p>
        </p:txBody>
      </p:sp>
      <p:pic>
        <p:nvPicPr>
          <p:cNvPr id="5123" name="Picture 3" descr="SaundraFrankMelissaAward"/>
          <p:cNvPicPr>
            <a:picLocks noChangeAspect="1" noChangeArrowheads="1"/>
          </p:cNvPicPr>
          <p:nvPr/>
        </p:nvPicPr>
        <p:blipFill>
          <a:blip r:embed="rId2" cstate="print"/>
          <a:srcRect/>
          <a:stretch>
            <a:fillRect/>
          </a:stretch>
        </p:blipFill>
        <p:spPr bwMode="auto">
          <a:xfrm>
            <a:off x="2743200" y="2286000"/>
            <a:ext cx="3503613" cy="2903538"/>
          </a:xfrm>
          <a:prstGeom prst="rect">
            <a:avLst/>
          </a:prstGeom>
          <a:noFill/>
          <a:ln w="50800">
            <a:solidFill>
              <a:schemeClr val="tx1"/>
            </a:solidFill>
            <a:miter lim="800000"/>
            <a:headEnd/>
            <a:tailEnd/>
          </a:ln>
        </p:spPr>
      </p:pic>
      <p:pic>
        <p:nvPicPr>
          <p:cNvPr id="5124" name="Picture 4" descr="2logo"/>
          <p:cNvPicPr>
            <a:picLocks noChangeAspect="1" noChangeArrowheads="1"/>
          </p:cNvPicPr>
          <p:nvPr/>
        </p:nvPicPr>
        <p:blipFill>
          <a:blip r:embed="rId3" cstate="print"/>
          <a:srcRect/>
          <a:stretch>
            <a:fillRect/>
          </a:stretch>
        </p:blipFill>
        <p:spPr bwMode="auto">
          <a:xfrm>
            <a:off x="3810000" y="5334000"/>
            <a:ext cx="1504950" cy="1133475"/>
          </a:xfrm>
          <a:prstGeom prst="rect">
            <a:avLst/>
          </a:prstGeom>
          <a:noFill/>
          <a:ln w="9525">
            <a:noFill/>
            <a:miter lim="800000"/>
            <a:headEnd/>
            <a:tailEnd/>
          </a:ln>
        </p:spPr>
      </p:pic>
      <p:sp>
        <p:nvSpPr>
          <p:cNvPr id="5125" name="Rectangle 5"/>
          <p:cNvSpPr>
            <a:spLocks noChangeArrowheads="1"/>
          </p:cNvSpPr>
          <p:nvPr/>
        </p:nvSpPr>
        <p:spPr bwMode="auto">
          <a:xfrm>
            <a:off x="457200" y="593725"/>
            <a:ext cx="8399463" cy="701675"/>
          </a:xfrm>
          <a:prstGeom prst="rect">
            <a:avLst/>
          </a:prstGeom>
          <a:noFill/>
          <a:ln w="9525">
            <a:noFill/>
            <a:miter lim="800000"/>
            <a:headEnd/>
            <a:tailEnd/>
          </a:ln>
        </p:spPr>
        <p:txBody>
          <a:bodyPr wrap="none">
            <a:spAutoFit/>
          </a:bodyPr>
          <a:lstStyle/>
          <a:p>
            <a:r>
              <a:rPr lang="en-US" sz="4000" b="1">
                <a:latin typeface="Arial" charset="0"/>
              </a:rPr>
              <a:t>The Center for Academic Success</a:t>
            </a:r>
          </a:p>
        </p:txBody>
      </p:sp>
      <p:sp>
        <p:nvSpPr>
          <p:cNvPr id="5126" name="Rectangle 6"/>
          <p:cNvSpPr>
            <a:spLocks noChangeArrowheads="1"/>
          </p:cNvSpPr>
          <p:nvPr/>
        </p:nvSpPr>
        <p:spPr bwMode="auto">
          <a:xfrm>
            <a:off x="0" y="304800"/>
            <a:ext cx="9144000" cy="152400"/>
          </a:xfrm>
          <a:prstGeom prst="rect">
            <a:avLst/>
          </a:prstGeom>
          <a:solidFill>
            <a:srgbClr val="99CC00"/>
          </a:solidFill>
          <a:ln w="9525">
            <a:noFill/>
            <a:miter lim="800000"/>
            <a:headEnd/>
            <a:tailEnd/>
          </a:ln>
        </p:spPr>
        <p:txBody>
          <a:bodyPr wrap="none" anchor="ctr"/>
          <a:lstStyle/>
          <a:p>
            <a:endParaRPr lang="en-US"/>
          </a:p>
        </p:txBody>
      </p:sp>
      <p:sp>
        <p:nvSpPr>
          <p:cNvPr id="5127" name="Rectangle 7"/>
          <p:cNvSpPr>
            <a:spLocks noChangeArrowheads="1"/>
          </p:cNvSpPr>
          <p:nvPr/>
        </p:nvSpPr>
        <p:spPr bwMode="auto">
          <a:xfrm>
            <a:off x="0" y="6477000"/>
            <a:ext cx="9144000" cy="152400"/>
          </a:xfrm>
          <a:prstGeom prst="rect">
            <a:avLst/>
          </a:prstGeom>
          <a:solidFill>
            <a:srgbClr val="99CC00"/>
          </a:solidFill>
          <a:ln w="9525">
            <a:noFill/>
            <a:miter lim="800000"/>
            <a:headEnd/>
            <a:tailEnd/>
          </a:ln>
        </p:spPr>
        <p:txBody>
          <a:bodyPr wrap="none" anchor="ctr"/>
          <a:lstStyle/>
          <a:p>
            <a:endParaRPr lang="en-US"/>
          </a:p>
        </p:txBody>
      </p:sp>
      <p:sp>
        <p:nvSpPr>
          <p:cNvPr id="5128" name="Rectangle 8"/>
          <p:cNvSpPr>
            <a:spLocks noChangeArrowheads="1"/>
          </p:cNvSpPr>
          <p:nvPr/>
        </p:nvSpPr>
        <p:spPr bwMode="auto">
          <a:xfrm>
            <a:off x="0" y="0"/>
            <a:ext cx="9144000" cy="381000"/>
          </a:xfrm>
          <a:prstGeom prst="rect">
            <a:avLst/>
          </a:prstGeom>
          <a:solidFill>
            <a:schemeClr val="tx1"/>
          </a:solidFill>
          <a:ln w="9525">
            <a:noFill/>
            <a:miter lim="800000"/>
            <a:headEnd/>
            <a:tailEnd/>
          </a:ln>
        </p:spPr>
        <p:txBody>
          <a:bodyPr wrap="none" anchor="ctr"/>
          <a:lstStyle/>
          <a:p>
            <a:endParaRPr lang="en-US"/>
          </a:p>
        </p:txBody>
      </p:sp>
      <p:sp>
        <p:nvSpPr>
          <p:cNvPr id="5129" name="Rectangle 9"/>
          <p:cNvSpPr>
            <a:spLocks noChangeArrowheads="1"/>
          </p:cNvSpPr>
          <p:nvPr/>
        </p:nvSpPr>
        <p:spPr bwMode="auto">
          <a:xfrm>
            <a:off x="0" y="6605588"/>
            <a:ext cx="9144000" cy="252412"/>
          </a:xfrm>
          <a:prstGeom prst="rect">
            <a:avLst/>
          </a:prstGeom>
          <a:solidFill>
            <a:schemeClr val="tx2"/>
          </a:solidFill>
          <a:ln w="9525">
            <a:noFill/>
            <a:miter lim="800000"/>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1600" y="0"/>
            <a:ext cx="7772400" cy="1143000"/>
          </a:xfrm>
        </p:spPr>
        <p:txBody>
          <a:bodyPr/>
          <a:lstStyle/>
          <a:p>
            <a:pPr eaLnBrk="1" hangingPunct="1"/>
            <a:r>
              <a:rPr lang="en-US" smtClean="0">
                <a:latin typeface="Verdana" pitchFamily="34" charset="0"/>
              </a:rPr>
              <a:t>What we know about learning</a:t>
            </a:r>
          </a:p>
        </p:txBody>
      </p:sp>
      <p:sp>
        <p:nvSpPr>
          <p:cNvPr id="22531" name="Rectangle 3"/>
          <p:cNvSpPr>
            <a:spLocks noGrp="1" noChangeArrowheads="1"/>
          </p:cNvSpPr>
          <p:nvPr>
            <p:ph type="body" idx="1"/>
          </p:nvPr>
        </p:nvSpPr>
        <p:spPr>
          <a:xfrm>
            <a:off x="1371600" y="1143000"/>
            <a:ext cx="7772400" cy="5181600"/>
          </a:xfrm>
        </p:spPr>
        <p:txBody>
          <a:bodyPr/>
          <a:lstStyle/>
          <a:p>
            <a:pPr eaLnBrk="1" hangingPunct="1">
              <a:lnSpc>
                <a:spcPct val="90000"/>
              </a:lnSpc>
              <a:buFont typeface="Wingdings" pitchFamily="2" charset="2"/>
              <a:buNone/>
            </a:pPr>
            <a:endParaRPr lang="en-US" smtClean="0"/>
          </a:p>
          <a:p>
            <a:pPr eaLnBrk="1" hangingPunct="1">
              <a:lnSpc>
                <a:spcPct val="90000"/>
              </a:lnSpc>
            </a:pPr>
            <a:r>
              <a:rPr lang="en-US" smtClean="0"/>
              <a:t>Active learning is more lasting than  passive learning</a:t>
            </a:r>
          </a:p>
          <a:p>
            <a:pPr eaLnBrk="1" hangingPunct="1">
              <a:lnSpc>
                <a:spcPct val="90000"/>
              </a:lnSpc>
              <a:buFont typeface="Wingdings" pitchFamily="2" charset="2"/>
              <a:buNone/>
            </a:pPr>
            <a:endParaRPr lang="en-US" smtClean="0"/>
          </a:p>
          <a:p>
            <a:pPr eaLnBrk="1" hangingPunct="1">
              <a:lnSpc>
                <a:spcPct val="90000"/>
              </a:lnSpc>
            </a:pPr>
            <a:r>
              <a:rPr lang="en-US" smtClean="0"/>
              <a:t>Thinking about thinking is important</a:t>
            </a:r>
          </a:p>
          <a:p>
            <a:pPr lvl="1" eaLnBrk="1" hangingPunct="1">
              <a:lnSpc>
                <a:spcPct val="90000"/>
              </a:lnSpc>
            </a:pPr>
            <a:r>
              <a:rPr lang="en-US" smtClean="0"/>
              <a:t>Metacognition</a:t>
            </a:r>
          </a:p>
          <a:p>
            <a:pPr eaLnBrk="1" hangingPunct="1">
              <a:lnSpc>
                <a:spcPct val="90000"/>
              </a:lnSpc>
              <a:buFont typeface="Wingdings" pitchFamily="2" charset="2"/>
              <a:buNone/>
            </a:pPr>
            <a:endParaRPr lang="en-US" smtClean="0"/>
          </a:p>
          <a:p>
            <a:pPr eaLnBrk="1" hangingPunct="1">
              <a:lnSpc>
                <a:spcPct val="90000"/>
              </a:lnSpc>
            </a:pPr>
            <a:r>
              <a:rPr lang="en-US" smtClean="0"/>
              <a:t>The level at which learning occurs is important </a:t>
            </a:r>
          </a:p>
          <a:p>
            <a:pPr lvl="1" eaLnBrk="1" hangingPunct="1">
              <a:lnSpc>
                <a:spcPct val="90000"/>
              </a:lnSpc>
            </a:pPr>
            <a:r>
              <a:rPr lang="en-US" smtClean="0"/>
              <a:t> Bloom’s Taxonomy</a:t>
            </a:r>
          </a:p>
          <a:p>
            <a:pPr lvl="1"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301625"/>
            <a:ext cx="7924800" cy="1143000"/>
          </a:xfrm>
        </p:spPr>
        <p:txBody>
          <a:bodyPr/>
          <a:lstStyle/>
          <a:p>
            <a:pPr eaLnBrk="1" hangingPunct="1"/>
            <a:r>
              <a:rPr lang="en-US" sz="3200" smtClean="0">
                <a:latin typeface="Verdana" pitchFamily="34" charset="0"/>
              </a:rPr>
              <a:t>What learning strategies can I teach?</a:t>
            </a:r>
          </a:p>
        </p:txBody>
      </p:sp>
      <p:sp>
        <p:nvSpPr>
          <p:cNvPr id="23555" name="Rectangle 3"/>
          <p:cNvSpPr>
            <a:spLocks noGrp="1" noChangeArrowheads="1"/>
          </p:cNvSpPr>
          <p:nvPr>
            <p:ph type="body" idx="1"/>
          </p:nvPr>
        </p:nvSpPr>
        <p:spPr>
          <a:xfrm>
            <a:off x="1219200" y="2743200"/>
            <a:ext cx="7696200" cy="3429000"/>
          </a:xfrm>
        </p:spPr>
        <p:txBody>
          <a:bodyPr/>
          <a:lstStyle/>
          <a:p>
            <a:pPr eaLnBrk="1" hangingPunct="1"/>
            <a:r>
              <a:rPr lang="en-US" smtClean="0"/>
              <a:t>Metacognition</a:t>
            </a:r>
          </a:p>
          <a:p>
            <a:pPr eaLnBrk="1" hangingPunct="1">
              <a:buFont typeface="Wingdings" pitchFamily="2" charset="2"/>
              <a:buNone/>
            </a:pPr>
            <a:endParaRPr lang="en-US" smtClean="0"/>
          </a:p>
          <a:p>
            <a:pPr eaLnBrk="1" hangingPunct="1"/>
            <a:r>
              <a:rPr lang="en-US" smtClean="0"/>
              <a:t>Organization and Time Management</a:t>
            </a:r>
          </a:p>
          <a:p>
            <a:pPr eaLnBrk="1" hangingPunct="1">
              <a:buFont typeface="Wingdings" pitchFamily="2" charset="2"/>
              <a:buNone/>
            </a:pPr>
            <a:endParaRPr lang="en-US" smtClean="0"/>
          </a:p>
          <a:p>
            <a:pPr eaLnBrk="1" hangingPunct="1"/>
            <a:r>
              <a:rPr lang="en-US" smtClean="0"/>
              <a:t>Finding Additional Resources</a:t>
            </a:r>
          </a:p>
          <a:p>
            <a:pPr eaLnBrk="1" hangingPunct="1"/>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0"/>
            <a:ext cx="7772400" cy="1143000"/>
          </a:xfrm>
        </p:spPr>
        <p:txBody>
          <a:bodyPr/>
          <a:lstStyle/>
          <a:p>
            <a:pPr algn="ctr" eaLnBrk="1" hangingPunct="1"/>
            <a:r>
              <a:rPr lang="en-US" smtClean="0">
                <a:latin typeface="Verdana" pitchFamily="34" charset="0"/>
              </a:rPr>
              <a:t>Metacognition</a:t>
            </a:r>
          </a:p>
        </p:txBody>
      </p:sp>
      <p:sp>
        <p:nvSpPr>
          <p:cNvPr id="24579" name="Rectangle 3"/>
          <p:cNvSpPr>
            <a:spLocks noGrp="1" noChangeArrowheads="1"/>
          </p:cNvSpPr>
          <p:nvPr>
            <p:ph type="body" idx="1"/>
          </p:nvPr>
        </p:nvSpPr>
        <p:spPr>
          <a:xfrm>
            <a:off x="838200" y="1905000"/>
            <a:ext cx="8305800" cy="4572000"/>
          </a:xfrm>
        </p:spPr>
        <p:txBody>
          <a:bodyPr/>
          <a:lstStyle/>
          <a:p>
            <a:pPr eaLnBrk="1" hangingPunct="1">
              <a:buFont typeface="Wingdings" pitchFamily="2" charset="2"/>
              <a:buNone/>
            </a:pPr>
            <a:r>
              <a:rPr lang="en-US" smtClean="0"/>
              <a:t>The ability to:</a:t>
            </a:r>
          </a:p>
          <a:p>
            <a:pPr eaLnBrk="1" hangingPunct="1"/>
            <a:r>
              <a:rPr lang="en-US" smtClean="0"/>
              <a:t>think about thinking</a:t>
            </a:r>
          </a:p>
          <a:p>
            <a:pPr eaLnBrk="1" hangingPunct="1"/>
            <a:r>
              <a:rPr lang="en-US" smtClean="0"/>
              <a:t>plan and evaluate one’s learning</a:t>
            </a:r>
          </a:p>
          <a:p>
            <a:pPr eaLnBrk="1" hangingPunct="1"/>
            <a:r>
              <a:rPr lang="en-US" smtClean="0"/>
              <a:t>monitor and control one’s mental processing (e.g. “Am I understanding this material?”)</a:t>
            </a:r>
          </a:p>
          <a:p>
            <a:pPr eaLnBrk="1" hangingPunct="1"/>
            <a:r>
              <a:rPr lang="en-US" smtClean="0"/>
              <a:t>accurately judge one’s level of learning</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25603" name="Freeform 3"/>
          <p:cNvSpPr>
            <a:spLocks/>
          </p:cNvSpPr>
          <p:nvPr/>
        </p:nvSpPr>
        <p:spPr bwMode="auto">
          <a:xfrm>
            <a:off x="2541588" y="4337050"/>
            <a:ext cx="4117975" cy="1588"/>
          </a:xfrm>
          <a:custGeom>
            <a:avLst/>
            <a:gdLst>
              <a:gd name="T0" fmla="*/ 0 w 2853"/>
              <a:gd name="T1" fmla="*/ 0 h 1"/>
              <a:gd name="T2" fmla="*/ 2853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a:p>
        </p:txBody>
      </p:sp>
      <p:sp>
        <p:nvSpPr>
          <p:cNvPr id="25604" name="Freeform 4"/>
          <p:cNvSpPr>
            <a:spLocks/>
          </p:cNvSpPr>
          <p:nvPr/>
        </p:nvSpPr>
        <p:spPr bwMode="auto">
          <a:xfrm>
            <a:off x="2032000" y="5454650"/>
            <a:ext cx="5181600" cy="1588"/>
          </a:xfrm>
          <a:custGeom>
            <a:avLst/>
            <a:gdLst>
              <a:gd name="T0" fmla="*/ 0 w 3590"/>
              <a:gd name="T1" fmla="*/ 0 h 1"/>
              <a:gd name="T2" fmla="*/ 3590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a:p>
        </p:txBody>
      </p:sp>
      <p:sp>
        <p:nvSpPr>
          <p:cNvPr id="25605"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eaLnBrk="1" hangingPunct="1">
              <a:spcBef>
                <a:spcPct val="50000"/>
              </a:spcBef>
            </a:pPr>
            <a:r>
              <a:rPr lang="en-US" sz="2200">
                <a:latin typeface="Kabel Ult BT" pitchFamily="34" charset="0"/>
              </a:rPr>
              <a:t>Evaluation</a:t>
            </a:r>
          </a:p>
        </p:txBody>
      </p:sp>
      <p:sp>
        <p:nvSpPr>
          <p:cNvPr id="25606"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eaLnBrk="1" hangingPunct="1">
              <a:spcBef>
                <a:spcPct val="50000"/>
              </a:spcBef>
            </a:pPr>
            <a:r>
              <a:rPr lang="en-US" sz="2200">
                <a:latin typeface="Kabel Ult BT" pitchFamily="34" charset="0"/>
              </a:rPr>
              <a:t>Synthesis</a:t>
            </a:r>
          </a:p>
        </p:txBody>
      </p:sp>
      <p:sp>
        <p:nvSpPr>
          <p:cNvPr id="25607"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eaLnBrk="1" hangingPunct="1">
              <a:spcBef>
                <a:spcPct val="50000"/>
              </a:spcBef>
            </a:pPr>
            <a:r>
              <a:rPr lang="en-US" sz="2200">
                <a:latin typeface="Kabel Ult BT" pitchFamily="34" charset="0"/>
              </a:rPr>
              <a:t>Analysis</a:t>
            </a:r>
          </a:p>
        </p:txBody>
      </p:sp>
      <p:sp>
        <p:nvSpPr>
          <p:cNvPr id="25608"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eaLnBrk="1" hangingPunct="1">
              <a:spcBef>
                <a:spcPct val="50000"/>
              </a:spcBef>
            </a:pPr>
            <a:r>
              <a:rPr lang="en-US" sz="2200">
                <a:latin typeface="Kabel Ult BT" pitchFamily="34" charset="0"/>
              </a:rPr>
              <a:t>Application</a:t>
            </a:r>
          </a:p>
        </p:txBody>
      </p:sp>
      <p:sp>
        <p:nvSpPr>
          <p:cNvPr id="25609" name="Text Box 9"/>
          <p:cNvSpPr txBox="1">
            <a:spLocks noChangeArrowheads="1"/>
          </p:cNvSpPr>
          <p:nvPr/>
        </p:nvSpPr>
        <p:spPr bwMode="auto">
          <a:xfrm>
            <a:off x="3400425" y="4681538"/>
            <a:ext cx="2424113" cy="417512"/>
          </a:xfrm>
          <a:prstGeom prst="rect">
            <a:avLst/>
          </a:prstGeom>
          <a:noFill/>
          <a:ln w="9525">
            <a:noFill/>
            <a:miter lim="800000"/>
            <a:headEnd/>
            <a:tailEnd/>
          </a:ln>
        </p:spPr>
        <p:txBody>
          <a:bodyPr lIns="82058" tIns="41029" rIns="82058" bIns="41029">
            <a:spAutoFit/>
          </a:bodyPr>
          <a:lstStyle/>
          <a:p>
            <a:pPr algn="ctr" defTabSz="820738" eaLnBrk="1" hangingPunct="1">
              <a:spcBef>
                <a:spcPct val="50000"/>
              </a:spcBef>
            </a:pPr>
            <a:r>
              <a:rPr lang="en-US" sz="2200">
                <a:latin typeface="Kabel Ult BT" pitchFamily="34" charset="0"/>
              </a:rPr>
              <a:t>Comprehension</a:t>
            </a:r>
          </a:p>
        </p:txBody>
      </p:sp>
      <p:sp>
        <p:nvSpPr>
          <p:cNvPr id="25610" name="Text Box 10"/>
          <p:cNvSpPr txBox="1">
            <a:spLocks noChangeArrowheads="1"/>
          </p:cNvSpPr>
          <p:nvPr/>
        </p:nvSpPr>
        <p:spPr bwMode="auto">
          <a:xfrm>
            <a:off x="3708400" y="5849938"/>
            <a:ext cx="1801813" cy="417512"/>
          </a:xfrm>
          <a:prstGeom prst="rect">
            <a:avLst/>
          </a:prstGeom>
          <a:noFill/>
          <a:ln w="9525">
            <a:noFill/>
            <a:miter lim="800000"/>
            <a:headEnd/>
            <a:tailEnd/>
          </a:ln>
        </p:spPr>
        <p:txBody>
          <a:bodyPr lIns="82058" tIns="41029" rIns="82058" bIns="41029">
            <a:spAutoFit/>
          </a:bodyPr>
          <a:lstStyle/>
          <a:p>
            <a:pPr algn="ctr" defTabSz="820738" eaLnBrk="1" hangingPunct="1">
              <a:spcBef>
                <a:spcPct val="50000"/>
              </a:spcBef>
            </a:pPr>
            <a:r>
              <a:rPr lang="en-US" sz="2200">
                <a:latin typeface="Kabel Ult BT" pitchFamily="34" charset="0"/>
              </a:rPr>
              <a:t>Knowledge</a:t>
            </a:r>
          </a:p>
        </p:txBody>
      </p:sp>
      <p:sp>
        <p:nvSpPr>
          <p:cNvPr id="25611" name="Text Box 11"/>
          <p:cNvSpPr txBox="1">
            <a:spLocks noChangeArrowheads="1"/>
          </p:cNvSpPr>
          <p:nvPr/>
        </p:nvSpPr>
        <p:spPr bwMode="auto">
          <a:xfrm>
            <a:off x="5680075" y="762000"/>
            <a:ext cx="1825625" cy="10842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eaLnBrk="1" hangingPunct="1">
              <a:spcBef>
                <a:spcPct val="50000"/>
              </a:spcBef>
            </a:pPr>
            <a:r>
              <a:rPr lang="en-US" sz="1300">
                <a:latin typeface="Kabel Bk BT" pitchFamily="34" charset="0"/>
              </a:rPr>
              <a:t>Making decisions and supporting views; requires understanding of values.</a:t>
            </a:r>
          </a:p>
        </p:txBody>
      </p:sp>
      <p:sp>
        <p:nvSpPr>
          <p:cNvPr id="25612" name="Text Box 12"/>
          <p:cNvSpPr txBox="1">
            <a:spLocks noChangeArrowheads="1"/>
          </p:cNvSpPr>
          <p:nvPr/>
        </p:nvSpPr>
        <p:spPr bwMode="auto">
          <a:xfrm>
            <a:off x="812800" y="1371600"/>
            <a:ext cx="2286000" cy="88582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eaLnBrk="1" hangingPunct="1">
              <a:spcBef>
                <a:spcPct val="50000"/>
              </a:spcBef>
            </a:pPr>
            <a:r>
              <a:rPr lang="en-US" sz="1300">
                <a:latin typeface="Kabel Bk BT" pitchFamily="34" charset="0"/>
              </a:rPr>
              <a:t>Combining information to form a unique product; requires creativity and originality.</a:t>
            </a:r>
          </a:p>
        </p:txBody>
      </p:sp>
      <p:sp>
        <p:nvSpPr>
          <p:cNvPr id="25613" name="Text Box 13"/>
          <p:cNvSpPr txBox="1">
            <a:spLocks noChangeArrowheads="1"/>
          </p:cNvSpPr>
          <p:nvPr/>
        </p:nvSpPr>
        <p:spPr bwMode="auto">
          <a:xfrm>
            <a:off x="315913" y="2971800"/>
            <a:ext cx="2354262" cy="1481138"/>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eaLnBrk="1" hangingPunct="1">
              <a:spcBef>
                <a:spcPct val="50000"/>
              </a:spcBef>
            </a:pPr>
            <a:r>
              <a:rPr lang="en-US" sz="1300">
                <a:latin typeface="Kabel Bk BT" pitchFamily="34" charset="0"/>
              </a:rPr>
              <a:t>Using information to solve problems; transferring abstract or theoretical ideas to practical situations. Identifying connections and relationships and how they apply.</a:t>
            </a:r>
          </a:p>
        </p:txBody>
      </p:sp>
      <p:sp>
        <p:nvSpPr>
          <p:cNvPr id="25614" name="Text Box 14"/>
          <p:cNvSpPr txBox="1">
            <a:spLocks noChangeArrowheads="1"/>
          </p:cNvSpPr>
          <p:nvPr/>
        </p:nvSpPr>
        <p:spPr bwMode="auto">
          <a:xfrm>
            <a:off x="6692900" y="4235450"/>
            <a:ext cx="1384300" cy="10842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eaLnBrk="1" hangingPunct="1">
              <a:spcBef>
                <a:spcPct val="50000"/>
              </a:spcBef>
            </a:pPr>
            <a:r>
              <a:rPr lang="en-US" sz="1300">
                <a:latin typeface="Kabel Bk BT" pitchFamily="34" charset="0"/>
              </a:rPr>
              <a:t>Restating in your own words; paraphrasing, summarizing, translating.</a:t>
            </a:r>
          </a:p>
        </p:txBody>
      </p:sp>
      <p:sp>
        <p:nvSpPr>
          <p:cNvPr id="25615" name="Text Box 15"/>
          <p:cNvSpPr txBox="1">
            <a:spLocks noChangeArrowheads="1"/>
          </p:cNvSpPr>
          <p:nvPr/>
        </p:nvSpPr>
        <p:spPr bwMode="auto">
          <a:xfrm>
            <a:off x="315913" y="5105400"/>
            <a:ext cx="2146300" cy="1282700"/>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eaLnBrk="1" hangingPunct="1">
              <a:spcBef>
                <a:spcPct val="50000"/>
              </a:spcBef>
            </a:pPr>
            <a:r>
              <a:rPr lang="en-US" sz="1300">
                <a:latin typeface="Kabel Bk BT" pitchFamily="34" charset="0"/>
              </a:rPr>
              <a:t>Memorizing verbatim information. Being able to remember, but not necessarily fully understanding the material.</a:t>
            </a:r>
          </a:p>
        </p:txBody>
      </p:sp>
      <p:sp>
        <p:nvSpPr>
          <p:cNvPr id="25616" name="Freeform 16"/>
          <p:cNvSpPr>
            <a:spLocks/>
          </p:cNvSpPr>
          <p:nvPr/>
        </p:nvSpPr>
        <p:spPr bwMode="auto">
          <a:xfrm>
            <a:off x="3546475" y="2351088"/>
            <a:ext cx="2128838" cy="4762"/>
          </a:xfrm>
          <a:custGeom>
            <a:avLst/>
            <a:gdLst>
              <a:gd name="T0" fmla="*/ 0 w 1475"/>
              <a:gd name="T1" fmla="*/ 0 h 3"/>
              <a:gd name="T2" fmla="*/ 1475 w 1475"/>
              <a:gd name="T3" fmla="*/ 3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a:p>
        </p:txBody>
      </p:sp>
      <p:sp>
        <p:nvSpPr>
          <p:cNvPr id="25617" name="AutoShape 17"/>
          <p:cNvSpPr>
            <a:spLocks noChangeArrowheads="1"/>
          </p:cNvSpPr>
          <p:nvPr/>
        </p:nvSpPr>
        <p:spPr bwMode="auto">
          <a:xfrm>
            <a:off x="4953000" y="1066800"/>
            <a:ext cx="1039813" cy="133350"/>
          </a:xfrm>
          <a:prstGeom prst="rightArrow">
            <a:avLst>
              <a:gd name="adj1" fmla="val 50000"/>
              <a:gd name="adj2" fmla="val 194941"/>
            </a:avLst>
          </a:prstGeom>
          <a:solidFill>
            <a:schemeClr val="folHlink"/>
          </a:solidFill>
          <a:ln w="9525">
            <a:solidFill>
              <a:schemeClr val="tx1"/>
            </a:solidFill>
            <a:miter lim="800000"/>
            <a:headEnd/>
            <a:tailEnd/>
          </a:ln>
        </p:spPr>
        <p:txBody>
          <a:bodyPr wrap="none" anchor="ctr"/>
          <a:lstStyle/>
          <a:p>
            <a:endParaRPr lang="en-US"/>
          </a:p>
        </p:txBody>
      </p:sp>
      <p:sp>
        <p:nvSpPr>
          <p:cNvPr id="25618"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a:p>
        </p:txBody>
      </p:sp>
      <p:sp>
        <p:nvSpPr>
          <p:cNvPr id="25619" name="AutoShape 19"/>
          <p:cNvSpPr>
            <a:spLocks noChangeArrowheads="1"/>
          </p:cNvSpPr>
          <p:nvPr/>
        </p:nvSpPr>
        <p:spPr bwMode="auto">
          <a:xfrm>
            <a:off x="2286000" y="3765550"/>
            <a:ext cx="1316038" cy="133350"/>
          </a:xfrm>
          <a:prstGeom prst="leftArrow">
            <a:avLst>
              <a:gd name="adj1" fmla="val 50000"/>
              <a:gd name="adj2" fmla="val 246726"/>
            </a:avLst>
          </a:prstGeom>
          <a:solidFill>
            <a:schemeClr val="folHlink"/>
          </a:solidFill>
          <a:ln w="9525">
            <a:solidFill>
              <a:schemeClr val="tx1"/>
            </a:solidFill>
            <a:miter lim="800000"/>
            <a:headEnd/>
            <a:tailEnd/>
          </a:ln>
        </p:spPr>
        <p:txBody>
          <a:bodyPr wrap="none" anchor="ctr"/>
          <a:lstStyle/>
          <a:p>
            <a:endParaRPr lang="en-US"/>
          </a:p>
        </p:txBody>
      </p:sp>
      <p:sp>
        <p:nvSpPr>
          <p:cNvPr id="25620" name="AutoShape 20"/>
          <p:cNvSpPr>
            <a:spLocks noChangeArrowheads="1"/>
          </p:cNvSpPr>
          <p:nvPr/>
        </p:nvSpPr>
        <p:spPr bwMode="auto">
          <a:xfrm>
            <a:off x="5888038" y="4800600"/>
            <a:ext cx="1046162" cy="149225"/>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a:p>
        </p:txBody>
      </p:sp>
      <p:sp>
        <p:nvSpPr>
          <p:cNvPr id="25621" name="AutoShape 21"/>
          <p:cNvSpPr>
            <a:spLocks noChangeArrowheads="1"/>
          </p:cNvSpPr>
          <p:nvPr/>
        </p:nvSpPr>
        <p:spPr bwMode="auto">
          <a:xfrm>
            <a:off x="2035175" y="5997575"/>
            <a:ext cx="1535113" cy="134938"/>
          </a:xfrm>
          <a:prstGeom prst="leftArrow">
            <a:avLst>
              <a:gd name="adj1" fmla="val 50000"/>
              <a:gd name="adj2" fmla="val 284411"/>
            </a:avLst>
          </a:prstGeom>
          <a:solidFill>
            <a:schemeClr val="folHlink"/>
          </a:solidFill>
          <a:ln w="9525">
            <a:solidFill>
              <a:schemeClr val="tx1"/>
            </a:solidFill>
            <a:miter lim="800000"/>
            <a:headEnd/>
            <a:tailEnd/>
          </a:ln>
        </p:spPr>
        <p:txBody>
          <a:bodyPr wrap="none" anchor="ctr"/>
          <a:lstStyle/>
          <a:p>
            <a:endParaRPr lang="en-US"/>
          </a:p>
        </p:txBody>
      </p:sp>
      <p:sp>
        <p:nvSpPr>
          <p:cNvPr id="25622"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eaLnBrk="1" hangingPunct="1">
              <a:spcBef>
                <a:spcPct val="50000"/>
              </a:spcBef>
            </a:pPr>
            <a:r>
              <a:rPr lang="en-US" sz="3200" b="1">
                <a:latin typeface="Kabel Bk BT" pitchFamily="34" charset="0"/>
              </a:rPr>
              <a:t>Bloom’s Taxonomy</a:t>
            </a:r>
          </a:p>
        </p:txBody>
      </p:sp>
      <p:sp>
        <p:nvSpPr>
          <p:cNvPr id="25623" name="Text Box 23"/>
          <p:cNvSpPr txBox="1">
            <a:spLocks noChangeArrowheads="1"/>
          </p:cNvSpPr>
          <p:nvPr/>
        </p:nvSpPr>
        <p:spPr bwMode="auto">
          <a:xfrm>
            <a:off x="1384300" y="6462713"/>
            <a:ext cx="6445250" cy="250825"/>
          </a:xfrm>
          <a:prstGeom prst="rect">
            <a:avLst/>
          </a:prstGeom>
          <a:noFill/>
          <a:ln w="9525">
            <a:noFill/>
            <a:miter lim="800000"/>
            <a:headEnd/>
            <a:tailEnd/>
          </a:ln>
        </p:spPr>
        <p:txBody>
          <a:bodyPr wrap="none" lIns="82058" tIns="41029" rIns="82058" bIns="41029">
            <a:spAutoFit/>
          </a:bodyPr>
          <a:lstStyle/>
          <a:p>
            <a:pPr algn="ctr" defTabSz="820738" eaLnBrk="1" hangingPunct="1">
              <a:spcBef>
                <a:spcPct val="50000"/>
              </a:spcBef>
            </a:pPr>
            <a:r>
              <a:rPr lang="en-US" sz="1100">
                <a:latin typeface="Kabel Bk BT" pitchFamily="34" charset="0"/>
              </a:rPr>
              <a:t>Louisiana State University </a:t>
            </a:r>
            <a:r>
              <a:rPr lang="en-US" sz="1100">
                <a:latin typeface="Kabel Bk BT" pitchFamily="34" charset="0"/>
                <a:sym typeface="Wingdings 2" pitchFamily="18" charset="2"/>
              </a:rPr>
              <a:t></a:t>
            </a:r>
            <a:r>
              <a:rPr lang="en-US" sz="1100">
                <a:latin typeface="Kabel Bk BT" pitchFamily="34" charset="0"/>
              </a:rPr>
              <a:t> Center for Academic Success </a:t>
            </a:r>
            <a:r>
              <a:rPr lang="en-US" sz="1100">
                <a:latin typeface="Kabel Bk BT" pitchFamily="34" charset="0"/>
                <a:sym typeface="Wingdings 2" pitchFamily="18" charset="2"/>
              </a:rPr>
              <a:t></a:t>
            </a:r>
            <a:r>
              <a:rPr lang="en-US" sz="1100">
                <a:latin typeface="Kabel Bk BT" pitchFamily="34" charset="0"/>
              </a:rPr>
              <a:t> B-31 Coates Hall </a:t>
            </a:r>
            <a:r>
              <a:rPr lang="en-US" sz="1100">
                <a:latin typeface="Kabel Bk BT" pitchFamily="34" charset="0"/>
                <a:sym typeface="Wingdings 2" pitchFamily="18" charset="2"/>
              </a:rPr>
              <a:t></a:t>
            </a:r>
            <a:r>
              <a:rPr lang="en-US" sz="1100">
                <a:latin typeface="Kabel Bk BT" pitchFamily="34" charset="0"/>
              </a:rPr>
              <a:t> 225-578-2872 </a:t>
            </a:r>
            <a:r>
              <a:rPr lang="en-US" sz="1100">
                <a:latin typeface="Kabel Bk BT" pitchFamily="34" charset="0"/>
                <a:sym typeface="Wingdings 2" pitchFamily="18" charset="2"/>
              </a:rPr>
              <a:t></a:t>
            </a:r>
            <a:r>
              <a:rPr lang="en-US" sz="1100">
                <a:latin typeface="Kabel Bk BT" pitchFamily="34" charset="0"/>
              </a:rPr>
              <a:t> www.cas.lsu.edu</a:t>
            </a:r>
          </a:p>
        </p:txBody>
      </p:sp>
      <p:sp>
        <p:nvSpPr>
          <p:cNvPr id="25624" name="Freeform 24"/>
          <p:cNvSpPr>
            <a:spLocks/>
          </p:cNvSpPr>
          <p:nvPr/>
        </p:nvSpPr>
        <p:spPr bwMode="auto">
          <a:xfrm>
            <a:off x="3073400" y="3303588"/>
            <a:ext cx="3074988" cy="0"/>
          </a:xfrm>
          <a:custGeom>
            <a:avLst/>
            <a:gdLst>
              <a:gd name="T0" fmla="*/ 0 w 2130"/>
              <a:gd name="T1" fmla="*/ 0 h 1"/>
              <a:gd name="T2" fmla="*/ 2130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a:p>
        </p:txBody>
      </p:sp>
      <p:sp>
        <p:nvSpPr>
          <p:cNvPr id="25625" name="Freeform 25"/>
          <p:cNvSpPr>
            <a:spLocks/>
          </p:cNvSpPr>
          <p:nvPr/>
        </p:nvSpPr>
        <p:spPr bwMode="auto">
          <a:xfrm>
            <a:off x="4043363" y="1344613"/>
            <a:ext cx="1135062" cy="1587"/>
          </a:xfrm>
          <a:custGeom>
            <a:avLst/>
            <a:gdLst>
              <a:gd name="T0" fmla="*/ 0 w 786"/>
              <a:gd name="T1" fmla="*/ 0 h 1"/>
              <a:gd name="T2" fmla="*/ 786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a:p>
        </p:txBody>
      </p:sp>
      <p:sp>
        <p:nvSpPr>
          <p:cNvPr id="25626" name="AutoShape 26"/>
          <p:cNvSpPr>
            <a:spLocks/>
          </p:cNvSpPr>
          <p:nvPr/>
        </p:nvSpPr>
        <p:spPr bwMode="auto">
          <a:xfrm>
            <a:off x="8153400" y="49530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25627" name="Text Box 27"/>
          <p:cNvSpPr txBox="1">
            <a:spLocks noChangeArrowheads="1"/>
          </p:cNvSpPr>
          <p:nvPr/>
        </p:nvSpPr>
        <p:spPr bwMode="auto">
          <a:xfrm>
            <a:off x="5949950" y="2286000"/>
            <a:ext cx="1593850" cy="1084263"/>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defTabSz="820738" eaLnBrk="1" hangingPunct="1">
              <a:spcBef>
                <a:spcPct val="50000"/>
              </a:spcBef>
            </a:pPr>
            <a:r>
              <a:rPr lang="en-US" sz="1300">
                <a:latin typeface="Kabel Bk BT" pitchFamily="34" charset="0"/>
              </a:rPr>
              <a:t>Identifying components; determining arrangement, logic, and semantics.</a:t>
            </a:r>
          </a:p>
        </p:txBody>
      </p:sp>
      <p:sp>
        <p:nvSpPr>
          <p:cNvPr id="25628"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a:p>
        </p:txBody>
      </p:sp>
      <p:sp>
        <p:nvSpPr>
          <p:cNvPr id="25629" name="AutoShape 29"/>
          <p:cNvSpPr>
            <a:spLocks/>
          </p:cNvSpPr>
          <p:nvPr/>
        </p:nvSpPr>
        <p:spPr bwMode="auto">
          <a:xfrm>
            <a:off x="8153400" y="26162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25630" name="AutoShape 30"/>
          <p:cNvSpPr>
            <a:spLocks/>
          </p:cNvSpPr>
          <p:nvPr/>
        </p:nvSpPr>
        <p:spPr bwMode="auto">
          <a:xfrm>
            <a:off x="8153400" y="647700"/>
            <a:ext cx="228600" cy="1143000"/>
          </a:xfrm>
          <a:prstGeom prst="rightBracket">
            <a:avLst>
              <a:gd name="adj" fmla="val 41667"/>
            </a:avLst>
          </a:prstGeom>
          <a:noFill/>
          <a:ln w="9525">
            <a:solidFill>
              <a:schemeClr val="tx1"/>
            </a:solidFill>
            <a:round/>
            <a:headEnd/>
            <a:tailEnd/>
          </a:ln>
        </p:spPr>
        <p:txBody>
          <a:bodyPr wrap="none" anchor="ctr"/>
          <a:lstStyle/>
          <a:p>
            <a:endParaRPr lang="en-US"/>
          </a:p>
        </p:txBody>
      </p:sp>
      <p:sp>
        <p:nvSpPr>
          <p:cNvPr id="25631" name="Text Box 31"/>
          <p:cNvSpPr txBox="1">
            <a:spLocks noChangeArrowheads="1"/>
          </p:cNvSpPr>
          <p:nvPr/>
        </p:nvSpPr>
        <p:spPr bwMode="auto">
          <a:xfrm>
            <a:off x="8366125" y="673100"/>
            <a:ext cx="336550" cy="1066800"/>
          </a:xfrm>
          <a:prstGeom prst="rect">
            <a:avLst/>
          </a:prstGeom>
          <a:noFill/>
          <a:ln w="9525">
            <a:noFill/>
            <a:miter lim="800000"/>
            <a:headEnd/>
            <a:tailEnd/>
          </a:ln>
        </p:spPr>
        <p:txBody>
          <a:bodyPr vert="eaVert">
            <a:spAutoFit/>
          </a:bodyPr>
          <a:lstStyle/>
          <a:p>
            <a:pPr algn="ctr" eaLnBrk="1" hangingPunct="1">
              <a:spcBef>
                <a:spcPct val="50000"/>
              </a:spcBef>
            </a:pPr>
            <a:r>
              <a:rPr lang="en-US" sz="1000">
                <a:latin typeface="Kabel Bk BT" pitchFamily="34" charset="0"/>
              </a:rPr>
              <a:t>Graduate School</a:t>
            </a:r>
          </a:p>
        </p:txBody>
      </p:sp>
      <p:sp>
        <p:nvSpPr>
          <p:cNvPr id="25632" name="Text Box 32"/>
          <p:cNvSpPr txBox="1">
            <a:spLocks noChangeArrowheads="1"/>
          </p:cNvSpPr>
          <p:nvPr/>
        </p:nvSpPr>
        <p:spPr bwMode="auto">
          <a:xfrm>
            <a:off x="8369300" y="2692400"/>
            <a:ext cx="336550" cy="1066800"/>
          </a:xfrm>
          <a:prstGeom prst="rect">
            <a:avLst/>
          </a:prstGeom>
          <a:noFill/>
          <a:ln w="9525">
            <a:noFill/>
            <a:miter lim="800000"/>
            <a:headEnd/>
            <a:tailEnd/>
          </a:ln>
        </p:spPr>
        <p:txBody>
          <a:bodyPr vert="eaVert">
            <a:spAutoFit/>
          </a:bodyPr>
          <a:lstStyle/>
          <a:p>
            <a:pPr algn="ctr" eaLnBrk="1" hangingPunct="1">
              <a:spcBef>
                <a:spcPct val="50000"/>
              </a:spcBef>
            </a:pPr>
            <a:r>
              <a:rPr lang="en-US" sz="1000">
                <a:latin typeface="Kabel Bk BT" pitchFamily="34" charset="0"/>
              </a:rPr>
              <a:t>Undergraduate</a:t>
            </a:r>
          </a:p>
        </p:txBody>
      </p:sp>
      <p:sp>
        <p:nvSpPr>
          <p:cNvPr id="25633" name="Text Box 33"/>
          <p:cNvSpPr txBox="1">
            <a:spLocks noChangeArrowheads="1"/>
          </p:cNvSpPr>
          <p:nvPr/>
        </p:nvSpPr>
        <p:spPr bwMode="auto">
          <a:xfrm>
            <a:off x="8356600" y="4953000"/>
            <a:ext cx="336550" cy="1066800"/>
          </a:xfrm>
          <a:prstGeom prst="rect">
            <a:avLst/>
          </a:prstGeom>
          <a:noFill/>
          <a:ln w="9525">
            <a:noFill/>
            <a:miter lim="800000"/>
            <a:headEnd/>
            <a:tailEnd/>
          </a:ln>
        </p:spPr>
        <p:txBody>
          <a:bodyPr vert="eaVert">
            <a:spAutoFit/>
          </a:bodyPr>
          <a:lstStyle/>
          <a:p>
            <a:pPr algn="ctr" eaLnBrk="1" hangingPunct="1">
              <a:spcBef>
                <a:spcPct val="50000"/>
              </a:spcBef>
            </a:pPr>
            <a:r>
              <a:rPr lang="en-US" sz="1000">
                <a:latin typeface="Kabel Bk BT" pitchFamily="34" charset="0"/>
              </a:rPr>
              <a:t>High School</a:t>
            </a:r>
          </a:p>
        </p:txBody>
      </p:sp>
      <p:sp>
        <p:nvSpPr>
          <p:cNvPr id="25634"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a:spcBef>
                <a:spcPct val="50000"/>
              </a:spcBef>
            </a:pPr>
            <a:r>
              <a:rPr lang="en-US" sz="90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457200"/>
            <a:ext cx="8001000" cy="1143000"/>
          </a:xfrm>
        </p:spPr>
        <p:txBody>
          <a:bodyPr/>
          <a:lstStyle/>
          <a:p>
            <a:pPr algn="ctr" eaLnBrk="1" hangingPunct="1"/>
            <a:r>
              <a:rPr lang="en-US" sz="3200" b="1" smtClean="0"/>
              <a:t>Knowledge of Metacognition</a:t>
            </a:r>
            <a:br>
              <a:rPr lang="en-US" sz="3200" b="1" smtClean="0"/>
            </a:br>
            <a:r>
              <a:rPr lang="en-US" sz="3200" b="1" smtClean="0"/>
              <a:t> Can Greatly Increase </a:t>
            </a:r>
            <a:br>
              <a:rPr lang="en-US" sz="3200" b="1" smtClean="0"/>
            </a:br>
            <a:r>
              <a:rPr lang="en-US" sz="3200" b="1" smtClean="0"/>
              <a:t>Student Success</a:t>
            </a:r>
          </a:p>
        </p:txBody>
      </p:sp>
      <p:sp>
        <p:nvSpPr>
          <p:cNvPr id="26627" name="Rectangle 3"/>
          <p:cNvSpPr>
            <a:spLocks noGrp="1" noChangeArrowheads="1"/>
          </p:cNvSpPr>
          <p:nvPr>
            <p:ph type="body" idx="1"/>
          </p:nvPr>
        </p:nvSpPr>
        <p:spPr>
          <a:xfrm>
            <a:off x="914400" y="2133600"/>
            <a:ext cx="8229600" cy="4495800"/>
          </a:xfrm>
        </p:spPr>
        <p:txBody>
          <a:bodyPr/>
          <a:lstStyle/>
          <a:p>
            <a:pPr eaLnBrk="1" hangingPunct="1"/>
            <a:r>
              <a:rPr lang="en-US" sz="3300" smtClean="0"/>
              <a:t>Some are less likely to have been cognitively challenged before?</a:t>
            </a:r>
          </a:p>
          <a:p>
            <a:pPr eaLnBrk="1" hangingPunct="1"/>
            <a:r>
              <a:rPr lang="en-US" sz="3300" smtClean="0"/>
              <a:t>Some are less likely to have been encouraged to “stick with it”</a:t>
            </a:r>
          </a:p>
          <a:p>
            <a:pPr eaLnBrk="1" hangingPunct="1"/>
            <a:r>
              <a:rPr lang="en-US" sz="3300" smtClean="0"/>
              <a:t>Some are more likely to suffer from “stereotype threat”</a:t>
            </a:r>
          </a:p>
          <a:p>
            <a:pPr eaLnBrk="1" hangingPunct="1"/>
            <a:r>
              <a:rPr lang="en-US" sz="3300" smtClean="0"/>
              <a:t>Most will experience the impact of a “paradigm shift”</a:t>
            </a:r>
          </a:p>
          <a:p>
            <a:pPr eaLnBrk="1" hangingPunct="1">
              <a:buFont typeface="Wingdings" pitchFamily="2" charset="2"/>
              <a:buNone/>
            </a:pPr>
            <a:endParaRPr lang="en-US" sz="3300" b="1" smtClean="0"/>
          </a:p>
          <a:p>
            <a:pPr eaLnBrk="1" hangingPunct="1"/>
            <a:endParaRPr lang="en-US" sz="33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smtClean="0">
                <a:solidFill>
                  <a:srgbClr val="FF0000"/>
                </a:solidFill>
                <a:latin typeface="Verdana" pitchFamily="34" charset="0"/>
              </a:rPr>
              <a:t>Analyze Results</a:t>
            </a:r>
          </a:p>
        </p:txBody>
      </p:sp>
      <p:sp>
        <p:nvSpPr>
          <p:cNvPr id="27651" name="Rectangle 3"/>
          <p:cNvSpPr>
            <a:spLocks noGrp="1" noChangeArrowheads="1"/>
          </p:cNvSpPr>
          <p:nvPr>
            <p:ph type="body" idx="1"/>
          </p:nvPr>
        </p:nvSpPr>
        <p:spPr>
          <a:xfrm>
            <a:off x="1370013" y="1827213"/>
            <a:ext cx="7773987" cy="4114800"/>
          </a:xfrm>
        </p:spPr>
        <p:txBody>
          <a:bodyPr/>
          <a:lstStyle/>
          <a:p>
            <a:pPr eaLnBrk="1" hangingPunct="1"/>
            <a:r>
              <a:rPr lang="en-US" smtClean="0"/>
              <a:t>Hypothesis True</a:t>
            </a:r>
          </a:p>
          <a:p>
            <a:pPr lvl="1" eaLnBrk="1" hangingPunct="1"/>
            <a:r>
              <a:rPr lang="en-US" smtClean="0"/>
              <a:t>Encourage continued success</a:t>
            </a:r>
          </a:p>
          <a:p>
            <a:pPr eaLnBrk="1" hangingPunct="1"/>
            <a:r>
              <a:rPr lang="en-US" smtClean="0"/>
              <a:t>Hypothesis False</a:t>
            </a:r>
          </a:p>
          <a:p>
            <a:pPr lvl="1" eaLnBrk="1" hangingPunct="1"/>
            <a:r>
              <a:rPr lang="en-US" smtClean="0"/>
              <a:t>Construct new hypothesis based on protégé observation and reflection</a:t>
            </a:r>
          </a:p>
          <a:p>
            <a:pPr lvl="1" eaLnBrk="1" hangingPunct="1">
              <a:buFont typeface="Wingdings" pitchFamily="2" charset="2"/>
              <a:buNone/>
            </a:pPr>
            <a:r>
              <a:rPr lang="en-US" smtClean="0"/>
              <a:t>	e.g. time management strategies needed</a:t>
            </a:r>
          </a:p>
          <a:p>
            <a:pPr eaLnBrk="1" hangingPunct="1">
              <a:buFont typeface="Wingdings" pitchFamily="2" charset="2"/>
              <a:buNone/>
            </a:pPr>
            <a:endParaRPr lang="en-US" smtClean="0"/>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smtClean="0"/>
              <a:t>Time Management Tools</a:t>
            </a:r>
          </a:p>
        </p:txBody>
      </p:sp>
      <p:sp>
        <p:nvSpPr>
          <p:cNvPr id="28675" name="Rectangle 3"/>
          <p:cNvSpPr>
            <a:spLocks noGrp="1" noChangeArrowheads="1"/>
          </p:cNvSpPr>
          <p:nvPr>
            <p:ph type="body" idx="1"/>
          </p:nvPr>
        </p:nvSpPr>
        <p:spPr>
          <a:xfrm>
            <a:off x="1371600" y="2132013"/>
            <a:ext cx="7313613" cy="4725987"/>
          </a:xfrm>
        </p:spPr>
        <p:txBody>
          <a:bodyPr/>
          <a:lstStyle/>
          <a:p>
            <a:pPr eaLnBrk="1" hangingPunct="1">
              <a:lnSpc>
                <a:spcPct val="90000"/>
              </a:lnSpc>
            </a:pPr>
            <a:r>
              <a:rPr lang="en-US" smtClean="0"/>
              <a:t>Weekly planner</a:t>
            </a:r>
          </a:p>
          <a:p>
            <a:pPr eaLnBrk="1" hangingPunct="1">
              <a:lnSpc>
                <a:spcPct val="90000"/>
              </a:lnSpc>
              <a:buFont typeface="Wingdings" pitchFamily="2" charset="2"/>
              <a:buNone/>
            </a:pPr>
            <a:endParaRPr lang="en-US" smtClean="0"/>
          </a:p>
          <a:p>
            <a:pPr eaLnBrk="1" hangingPunct="1">
              <a:lnSpc>
                <a:spcPct val="90000"/>
              </a:lnSpc>
            </a:pPr>
            <a:r>
              <a:rPr lang="en-US" smtClean="0"/>
              <a:t>Summer calendar</a:t>
            </a:r>
          </a:p>
          <a:p>
            <a:pPr eaLnBrk="1" hangingPunct="1">
              <a:lnSpc>
                <a:spcPct val="90000"/>
              </a:lnSpc>
            </a:pPr>
            <a:endParaRPr lang="en-US" smtClean="0"/>
          </a:p>
          <a:p>
            <a:pPr eaLnBrk="1" hangingPunct="1">
              <a:lnSpc>
                <a:spcPct val="90000"/>
              </a:lnSpc>
            </a:pPr>
            <a:r>
              <a:rPr lang="en-US" smtClean="0"/>
              <a:t>“To do” lists</a:t>
            </a:r>
          </a:p>
          <a:p>
            <a:pPr eaLnBrk="1" hangingPunct="1">
              <a:lnSpc>
                <a:spcPct val="90000"/>
              </a:lnSpc>
              <a:buFont typeface="Wingdings" pitchFamily="2" charset="2"/>
              <a:buNone/>
            </a:pPr>
            <a:endParaRPr lang="en-US" smtClean="0"/>
          </a:p>
          <a:p>
            <a:pPr eaLnBrk="1" hangingPunct="1">
              <a:lnSpc>
                <a:spcPct val="90000"/>
              </a:lnSpc>
            </a:pPr>
            <a:r>
              <a:rPr lang="en-US" smtClean="0"/>
              <a:t>Cell phone timer</a:t>
            </a:r>
          </a:p>
          <a:p>
            <a:pPr eaLnBrk="1" hangingPunct="1">
              <a:lnSpc>
                <a:spcPct val="90000"/>
              </a:lnSpc>
              <a:buFont typeface="Wingdings" pitchFamily="2" charset="2"/>
              <a:buNone/>
            </a:pPr>
            <a:endParaRPr lang="en-US" smtClean="0"/>
          </a:p>
          <a:p>
            <a:pPr eaLnBrk="1" hangingPunct="1">
              <a:lnSpc>
                <a:spcPct val="90000"/>
              </a:lnSpc>
            </a:pPr>
            <a:r>
              <a:rPr lang="en-US" smtClean="0"/>
              <a:t>Others?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smtClean="0">
                <a:solidFill>
                  <a:srgbClr val="FF0000"/>
                </a:solidFill>
                <a:latin typeface="Verdana" pitchFamily="34" charset="0"/>
              </a:rPr>
              <a:t>Share Results</a:t>
            </a:r>
          </a:p>
        </p:txBody>
      </p:sp>
      <p:sp>
        <p:nvSpPr>
          <p:cNvPr id="29699" name="Rectangle 3"/>
          <p:cNvSpPr>
            <a:spLocks noGrp="1" noChangeArrowheads="1"/>
          </p:cNvSpPr>
          <p:nvPr>
            <p:ph type="body" idx="1"/>
          </p:nvPr>
        </p:nvSpPr>
        <p:spPr/>
        <p:txBody>
          <a:bodyPr/>
          <a:lstStyle/>
          <a:p>
            <a:pPr eaLnBrk="1" hangingPunct="1"/>
            <a:r>
              <a:rPr lang="en-US" smtClean="0"/>
              <a:t>With other mentors colleagues</a:t>
            </a:r>
          </a:p>
          <a:p>
            <a:pPr eaLnBrk="1" hangingPunct="1"/>
            <a:r>
              <a:rPr lang="en-US" smtClean="0"/>
              <a:t>With VIGRE faculty</a:t>
            </a:r>
          </a:p>
          <a:p>
            <a:pPr eaLnBrk="1" hangingPunct="1"/>
            <a:r>
              <a:rPr lang="en-US" smtClean="0"/>
              <a:t>Others?</a:t>
            </a:r>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smtClean="0"/>
              <a:t>The Art of Mentoring</a:t>
            </a:r>
          </a:p>
        </p:txBody>
      </p:sp>
      <p:sp>
        <p:nvSpPr>
          <p:cNvPr id="30723" name="Content Placeholder 2"/>
          <p:cNvSpPr>
            <a:spLocks noGrp="1"/>
          </p:cNvSpPr>
          <p:nvPr>
            <p:ph idx="1"/>
          </p:nvPr>
        </p:nvSpPr>
        <p:spPr/>
        <p:txBody>
          <a:bodyPr/>
          <a:lstStyle/>
          <a:p>
            <a:pPr eaLnBrk="1" hangingPunct="1"/>
            <a:r>
              <a:rPr lang="en-US" smtClean="0"/>
              <a:t>What’s the difference between an art and a science?</a:t>
            </a:r>
          </a:p>
          <a:p>
            <a:pPr eaLnBrk="1" hangingPunct="1"/>
            <a:endParaRPr lang="en-US" smtClean="0"/>
          </a:p>
          <a:p>
            <a:pPr eaLnBrk="1" hangingPunct="1"/>
            <a:r>
              <a:rPr lang="en-US" smtClean="0"/>
              <a:t>What makes mentoring an art?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04800" y="1981200"/>
            <a:ext cx="8839200" cy="4648200"/>
          </a:xfrm>
        </p:spPr>
        <p:txBody>
          <a:bodyPr/>
          <a:lstStyle/>
          <a:p>
            <a:r>
              <a:rPr lang="en-US" sz="3600">
                <a:latin typeface="Verdana" pitchFamily="34" charset="0"/>
              </a:rPr>
              <a:t>	Mentors Can Span the Gamut</a:t>
            </a:r>
            <a:br>
              <a:rPr lang="en-US" sz="3600">
                <a:latin typeface="Verdana" pitchFamily="34" charset="0"/>
              </a:rPr>
            </a:br>
            <a:r>
              <a:rPr lang="en-US" sz="3600">
                <a:latin typeface="Verdana" pitchFamily="34" charset="0"/>
              </a:rPr>
              <a:t>	  from Magical to Monstrous!</a:t>
            </a:r>
            <a:r>
              <a:rPr lang="en-US" sz="5400"/>
              <a:t> </a:t>
            </a:r>
            <a:br>
              <a:rPr lang="en-US" sz="5400"/>
            </a:br>
            <a:r>
              <a:rPr lang="en-US" sz="5400"/>
              <a:t/>
            </a:r>
            <a:br>
              <a:rPr lang="en-US" sz="5400"/>
            </a:br>
            <a:r>
              <a:rPr lang="en-US" sz="5400"/>
              <a:t/>
            </a:r>
            <a:br>
              <a:rPr lang="en-US" sz="5400"/>
            </a:br>
            <a:r>
              <a:rPr lang="en-US" sz="5400"/>
              <a:t>   </a:t>
            </a:r>
            <a:r>
              <a:rPr lang="en-US" sz="3600">
                <a:latin typeface="Verdana" pitchFamily="34" charset="0"/>
              </a:rPr>
              <a:t>Protégés Can Cover the Spectrum</a:t>
            </a:r>
            <a:br>
              <a:rPr lang="en-US" sz="3600">
                <a:latin typeface="Verdana" pitchFamily="34" charset="0"/>
              </a:rPr>
            </a:br>
            <a:r>
              <a:rPr lang="en-US" sz="3600">
                <a:latin typeface="Verdana" pitchFamily="34" charset="0"/>
              </a:rPr>
              <a:t>	   from Perfect to Problematic!</a:t>
            </a:r>
            <a:r>
              <a:rPr lang="en-US" sz="5400"/>
              <a:t> </a:t>
            </a:r>
          </a:p>
        </p:txBody>
      </p:sp>
      <p:sp>
        <p:nvSpPr>
          <p:cNvPr id="96259" name="Rectangle 3"/>
          <p:cNvSpPr>
            <a:spLocks noGrp="1" noChangeArrowheads="1"/>
          </p:cNvSpPr>
          <p:nvPr>
            <p:ph type="subTitle" idx="1"/>
          </p:nvPr>
        </p:nvSpPr>
        <p:spPr>
          <a:xfrm>
            <a:off x="914400" y="2819400"/>
            <a:ext cx="7772400" cy="1371600"/>
          </a:xfrm>
        </p:spPr>
        <p:txBody>
          <a:bodyPr/>
          <a:lstStyle/>
          <a:p>
            <a:r>
              <a:rPr lang="en-US" sz="2500"/>
              <a:t> </a:t>
            </a:r>
          </a:p>
        </p:txBody>
      </p:sp>
    </p:spTree>
    <p:extLst>
      <p:ext uri="{BB962C8B-B14F-4D97-AF65-F5344CB8AC3E}">
        <p14:creationId xmlns:p14="http://schemas.microsoft.com/office/powerpoint/2010/main" val="244933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mtClean="0">
                <a:latin typeface="Verdana" pitchFamily="34" charset="0"/>
              </a:rPr>
              <a:t>Reflection Question</a:t>
            </a:r>
          </a:p>
        </p:txBody>
      </p:sp>
      <p:sp>
        <p:nvSpPr>
          <p:cNvPr id="6147" name="Rectangle 3"/>
          <p:cNvSpPr>
            <a:spLocks noGrp="1" noChangeArrowheads="1"/>
          </p:cNvSpPr>
          <p:nvPr>
            <p:ph type="body" idx="1"/>
          </p:nvPr>
        </p:nvSpPr>
        <p:spPr>
          <a:xfrm>
            <a:off x="990600" y="1827213"/>
            <a:ext cx="8153400" cy="4268787"/>
          </a:xfrm>
        </p:spPr>
        <p:txBody>
          <a:bodyPr/>
          <a:lstStyle/>
          <a:p>
            <a:pPr eaLnBrk="1" hangingPunct="1"/>
            <a:endParaRPr lang="en-US" smtClean="0"/>
          </a:p>
          <a:p>
            <a:pPr eaLnBrk="1" hangingPunct="1"/>
            <a:r>
              <a:rPr lang="en-US" smtClean="0"/>
              <a:t>Think of someone who is/was a good mentor to you.  What were the qualities/actions/attitudes that made them a good mentor?</a:t>
            </a:r>
          </a:p>
          <a:p>
            <a:pPr eaLnBrk="1" hangingPunct="1">
              <a:buFont typeface="Wingdings" pitchFamily="2" charset="2"/>
              <a:buNone/>
            </a:pPr>
            <a:endParaRPr lang="en-US" smtClean="0"/>
          </a:p>
          <a:p>
            <a:pPr eaLnBrk="1" hangingPunct="1"/>
            <a:r>
              <a:rPr lang="en-US" smtClean="0"/>
              <a:t>What’s the difference between science and art? In what sense is mentoring both?</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43000" y="304800"/>
            <a:ext cx="7467600" cy="1143000"/>
          </a:xfrm>
        </p:spPr>
        <p:txBody>
          <a:bodyPr/>
          <a:lstStyle/>
          <a:p>
            <a:r>
              <a:rPr lang="en-US">
                <a:latin typeface="Verdana" pitchFamily="34" charset="0"/>
              </a:rPr>
              <a:t>More magical mentor behaviors</a:t>
            </a:r>
            <a:r>
              <a:rPr lang="en-US"/>
              <a:t>  </a:t>
            </a:r>
          </a:p>
        </p:txBody>
      </p:sp>
      <p:sp>
        <p:nvSpPr>
          <p:cNvPr id="83971" name="Rectangle 3"/>
          <p:cNvSpPr>
            <a:spLocks noGrp="1" noChangeArrowheads="1"/>
          </p:cNvSpPr>
          <p:nvPr>
            <p:ph type="body" idx="1"/>
          </p:nvPr>
        </p:nvSpPr>
        <p:spPr>
          <a:xfrm>
            <a:off x="914400" y="2057400"/>
            <a:ext cx="8229600" cy="4800600"/>
          </a:xfrm>
        </p:spPr>
        <p:txBody>
          <a:bodyPr/>
          <a:lstStyle/>
          <a:p>
            <a:pPr>
              <a:lnSpc>
                <a:spcPct val="90000"/>
              </a:lnSpc>
            </a:pPr>
            <a:r>
              <a:rPr lang="en-US"/>
              <a:t>Assist in plotting a career path</a:t>
            </a:r>
          </a:p>
          <a:p>
            <a:pPr>
              <a:lnSpc>
                <a:spcPct val="90000"/>
              </a:lnSpc>
              <a:buFont typeface="Wingdings" pitchFamily="2" charset="2"/>
              <a:buNone/>
            </a:pPr>
            <a:endParaRPr lang="en-US"/>
          </a:p>
          <a:p>
            <a:pPr>
              <a:lnSpc>
                <a:spcPct val="90000"/>
              </a:lnSpc>
            </a:pPr>
            <a:r>
              <a:rPr lang="en-US"/>
              <a:t>Let protégé make own decisions</a:t>
            </a:r>
          </a:p>
          <a:p>
            <a:pPr>
              <a:lnSpc>
                <a:spcPct val="90000"/>
              </a:lnSpc>
              <a:buFont typeface="Wingdings" pitchFamily="2" charset="2"/>
              <a:buNone/>
            </a:pPr>
            <a:endParaRPr lang="en-US"/>
          </a:p>
          <a:p>
            <a:pPr>
              <a:lnSpc>
                <a:spcPct val="90000"/>
              </a:lnSpc>
            </a:pPr>
            <a:r>
              <a:rPr lang="en-US"/>
              <a:t>Maintain integrity of the relationship between the protégé and the natural supervisor</a:t>
            </a:r>
          </a:p>
          <a:p>
            <a:pPr>
              <a:lnSpc>
                <a:spcPct val="90000"/>
              </a:lnSpc>
              <a:buFont typeface="Wingdings" pitchFamily="2" charset="2"/>
              <a:buNone/>
            </a:pPr>
            <a:endParaRPr lang="en-US" sz="2500"/>
          </a:p>
          <a:p>
            <a:pPr>
              <a:lnSpc>
                <a:spcPct val="90000"/>
              </a:lnSpc>
              <a:buFont typeface="Wingdings" pitchFamily="2" charset="2"/>
              <a:buNone/>
            </a:pPr>
            <a:r>
              <a:rPr lang="en-US" sz="2500"/>
              <a:t>	</a:t>
            </a:r>
            <a:r>
              <a:rPr lang="en-US" sz="2100"/>
              <a:t>Murray, Margo &amp; Owen, Mara A. (1991). Beyond the Myths of Mentoring.  San Francisco:  Josey-Bass Publishers</a:t>
            </a:r>
          </a:p>
        </p:txBody>
      </p:sp>
    </p:spTree>
    <p:extLst>
      <p:ext uri="{BB962C8B-B14F-4D97-AF65-F5344CB8AC3E}">
        <p14:creationId xmlns:p14="http://schemas.microsoft.com/office/powerpoint/2010/main" val="2241300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0" y="304800"/>
            <a:ext cx="5257800" cy="1143000"/>
          </a:xfrm>
        </p:spPr>
        <p:txBody>
          <a:bodyPr/>
          <a:lstStyle/>
          <a:p>
            <a:r>
              <a:rPr lang="en-US">
                <a:latin typeface="Verdana" pitchFamily="34" charset="0"/>
              </a:rPr>
              <a:t>Characteristics of </a:t>
            </a:r>
            <a:br>
              <a:rPr lang="en-US">
                <a:latin typeface="Verdana" pitchFamily="34" charset="0"/>
              </a:rPr>
            </a:br>
            <a:r>
              <a:rPr lang="en-US">
                <a:latin typeface="Verdana" pitchFamily="34" charset="0"/>
              </a:rPr>
              <a:t>Monstrous Mentors</a:t>
            </a:r>
          </a:p>
        </p:txBody>
      </p:sp>
      <p:sp>
        <p:nvSpPr>
          <p:cNvPr id="102403" name="Rectangle 3"/>
          <p:cNvSpPr>
            <a:spLocks noGrp="1" noChangeArrowheads="1"/>
          </p:cNvSpPr>
          <p:nvPr>
            <p:ph type="body" idx="1"/>
          </p:nvPr>
        </p:nvSpPr>
        <p:spPr>
          <a:xfrm>
            <a:off x="838200" y="1981200"/>
            <a:ext cx="9144000" cy="4038600"/>
          </a:xfrm>
        </p:spPr>
        <p:txBody>
          <a:bodyPr/>
          <a:lstStyle/>
          <a:p>
            <a:pPr>
              <a:lnSpc>
                <a:spcPct val="90000"/>
              </a:lnSpc>
            </a:pPr>
            <a:r>
              <a:rPr lang="en-US"/>
              <a:t>Controlling and Manipulative</a:t>
            </a:r>
          </a:p>
          <a:p>
            <a:pPr>
              <a:lnSpc>
                <a:spcPct val="90000"/>
              </a:lnSpc>
            </a:pPr>
            <a:r>
              <a:rPr lang="en-US"/>
              <a:t>Self – Centered</a:t>
            </a:r>
          </a:p>
          <a:p>
            <a:pPr>
              <a:lnSpc>
                <a:spcPct val="90000"/>
              </a:lnSpc>
            </a:pPr>
            <a:r>
              <a:rPr lang="en-US"/>
              <a:t>Legend in their own mind</a:t>
            </a:r>
          </a:p>
          <a:p>
            <a:pPr>
              <a:lnSpc>
                <a:spcPct val="90000"/>
              </a:lnSpc>
            </a:pPr>
            <a:r>
              <a:rPr lang="en-US"/>
              <a:t>Lack respect for protégé’s</a:t>
            </a:r>
          </a:p>
          <a:p>
            <a:pPr>
              <a:lnSpc>
                <a:spcPct val="90000"/>
              </a:lnSpc>
              <a:buFont typeface="Wingdings" pitchFamily="2" charset="2"/>
              <a:buNone/>
            </a:pPr>
            <a:r>
              <a:rPr lang="en-US"/>
              <a:t>   intelligence and ability</a:t>
            </a:r>
          </a:p>
          <a:p>
            <a:pPr>
              <a:lnSpc>
                <a:spcPct val="90000"/>
              </a:lnSpc>
            </a:pPr>
            <a:r>
              <a:rPr lang="en-US"/>
              <a:t>Use personal information to </a:t>
            </a:r>
          </a:p>
          <a:p>
            <a:pPr>
              <a:lnSpc>
                <a:spcPct val="90000"/>
              </a:lnSpc>
              <a:buFont typeface="Wingdings" pitchFamily="2" charset="2"/>
              <a:buNone/>
            </a:pPr>
            <a:r>
              <a:rPr lang="en-US"/>
              <a:t>	undermine protégé</a:t>
            </a:r>
          </a:p>
          <a:p>
            <a:pPr>
              <a:lnSpc>
                <a:spcPct val="90000"/>
              </a:lnSpc>
            </a:pPr>
            <a:r>
              <a:rPr lang="en-US"/>
              <a:t>Take credit for protégé’s work</a:t>
            </a:r>
          </a:p>
          <a:p>
            <a:pPr>
              <a:lnSpc>
                <a:spcPct val="90000"/>
              </a:lnSpc>
            </a:pPr>
            <a:r>
              <a:rPr lang="en-US"/>
              <a:t>Unwilling to remain on professional level</a:t>
            </a:r>
          </a:p>
          <a:p>
            <a:pPr>
              <a:lnSpc>
                <a:spcPct val="90000"/>
              </a:lnSpc>
              <a:buFont typeface="Wingdings" pitchFamily="2" charset="2"/>
              <a:buNone/>
            </a:pPr>
            <a:endParaRPr lang="en-US"/>
          </a:p>
          <a:p>
            <a:pPr>
              <a:lnSpc>
                <a:spcPct val="90000"/>
              </a:lnSpc>
            </a:pPr>
            <a:endParaRPr lang="en-US"/>
          </a:p>
        </p:txBody>
      </p:sp>
      <p:pic>
        <p:nvPicPr>
          <p:cNvPr id="102404" name="Picture 4" descr="j02108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0"/>
            <a:ext cx="2057400" cy="154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38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atin typeface="Verdana" pitchFamily="34" charset="0"/>
              </a:rPr>
              <a:t>What Mentors Should Know</a:t>
            </a:r>
          </a:p>
        </p:txBody>
      </p:sp>
      <p:sp>
        <p:nvSpPr>
          <p:cNvPr id="104451" name="Rectangle 3"/>
          <p:cNvSpPr>
            <a:spLocks noGrp="1" noChangeArrowheads="1"/>
          </p:cNvSpPr>
          <p:nvPr>
            <p:ph type="body" idx="1"/>
          </p:nvPr>
        </p:nvSpPr>
        <p:spPr>
          <a:xfrm>
            <a:off x="914400" y="1827213"/>
            <a:ext cx="8229600" cy="4114800"/>
          </a:xfrm>
        </p:spPr>
        <p:txBody>
          <a:bodyPr/>
          <a:lstStyle/>
          <a:p>
            <a:r>
              <a:rPr lang="en-US"/>
              <a:t>Your protégé’ is not you</a:t>
            </a:r>
          </a:p>
          <a:p>
            <a:r>
              <a:rPr lang="en-US"/>
              <a:t>Listen &gt; talk</a:t>
            </a:r>
          </a:p>
          <a:p>
            <a:r>
              <a:rPr lang="en-US"/>
              <a:t>How to brainstorm solutions with protégé</a:t>
            </a:r>
          </a:p>
          <a:p>
            <a:r>
              <a:rPr lang="en-US"/>
              <a:t>How to communicate high expectations</a:t>
            </a:r>
          </a:p>
          <a:p>
            <a:r>
              <a:rPr lang="en-US"/>
              <a:t>How to help protégé deal with setbacks</a:t>
            </a:r>
          </a:p>
          <a:p>
            <a:r>
              <a:rPr lang="en-US"/>
              <a:t>When to call in others</a:t>
            </a:r>
          </a:p>
        </p:txBody>
      </p:sp>
    </p:spTree>
    <p:extLst>
      <p:ext uri="{BB962C8B-B14F-4D97-AF65-F5344CB8AC3E}">
        <p14:creationId xmlns:p14="http://schemas.microsoft.com/office/powerpoint/2010/main" val="28743696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5800" y="685800"/>
            <a:ext cx="8763000"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chemeClr val="tx2"/>
                </a:solidFill>
              </a:rPr>
              <a:t>Characteristics of Perfect Protégés</a:t>
            </a:r>
          </a:p>
          <a:p>
            <a:pPr algn="ctr">
              <a:spcBef>
                <a:spcPct val="50000"/>
              </a:spcBef>
            </a:pPr>
            <a:endParaRPr lang="en-US" sz="3600" b="1">
              <a:solidFill>
                <a:schemeClr val="tx2"/>
              </a:solidFill>
              <a:latin typeface="Arial" charset="0"/>
            </a:endParaRPr>
          </a:p>
          <a:p>
            <a:pPr>
              <a:spcBef>
                <a:spcPct val="50000"/>
              </a:spcBef>
              <a:buFontTx/>
              <a:buChar char="•"/>
            </a:pPr>
            <a:r>
              <a:rPr lang="en-US" sz="3600" b="1">
                <a:latin typeface="Arial" charset="0"/>
              </a:rPr>
              <a:t> </a:t>
            </a:r>
            <a:r>
              <a:rPr lang="en-US" sz="2800"/>
              <a:t>Interested in Receiving Advice</a:t>
            </a:r>
          </a:p>
          <a:p>
            <a:pPr>
              <a:spcBef>
                <a:spcPct val="50000"/>
              </a:spcBef>
              <a:buFontTx/>
              <a:buChar char="•"/>
            </a:pPr>
            <a:r>
              <a:rPr lang="en-US" sz="2800"/>
              <a:t> Receptive to Constructive Criticism </a:t>
            </a:r>
          </a:p>
          <a:p>
            <a:pPr>
              <a:spcBef>
                <a:spcPct val="50000"/>
              </a:spcBef>
              <a:buFontTx/>
              <a:buChar char="•"/>
            </a:pPr>
            <a:r>
              <a:rPr lang="en-US" sz="2800"/>
              <a:t> Responsive to Coaching</a:t>
            </a:r>
          </a:p>
          <a:p>
            <a:pPr>
              <a:spcBef>
                <a:spcPct val="50000"/>
              </a:spcBef>
              <a:buFontTx/>
              <a:buChar char="•"/>
            </a:pPr>
            <a:r>
              <a:rPr lang="en-US" sz="2800"/>
              <a:t> Spend time preparing for mentoring    	session</a:t>
            </a:r>
          </a:p>
          <a:p>
            <a:pPr>
              <a:spcBef>
                <a:spcPct val="50000"/>
              </a:spcBef>
              <a:buFontTx/>
              <a:buChar char="•"/>
            </a:pPr>
            <a:r>
              <a:rPr lang="en-US" sz="2800"/>
              <a:t> Unafraid of asking probing questions</a:t>
            </a:r>
          </a:p>
          <a:p>
            <a:pPr>
              <a:spcBef>
                <a:spcPct val="50000"/>
              </a:spcBef>
            </a:pPr>
            <a:endParaRPr lang="en-US" sz="3200">
              <a:latin typeface="Arial" charset="0"/>
            </a:endParaRPr>
          </a:p>
          <a:p>
            <a:pPr>
              <a:spcBef>
                <a:spcPct val="50000"/>
              </a:spcBef>
            </a:pPr>
            <a:r>
              <a:rPr lang="en-US" sz="4400" b="1">
                <a:solidFill>
                  <a:schemeClr val="tx2"/>
                </a:solidFill>
                <a:latin typeface="Arial" charset="0"/>
              </a:rPr>
              <a:t> </a:t>
            </a:r>
          </a:p>
        </p:txBody>
      </p:sp>
      <p:sp>
        <p:nvSpPr>
          <p:cNvPr id="84995" name="Text Box 3"/>
          <p:cNvSpPr txBox="1">
            <a:spLocks noChangeArrowheads="1"/>
          </p:cNvSpPr>
          <p:nvPr/>
        </p:nvSpPr>
        <p:spPr bwMode="auto">
          <a:xfrm>
            <a:off x="381000" y="23622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SzPct val="125000"/>
              <a:buFont typeface="Monotype Sorts" pitchFamily="2" charset="2"/>
              <a:buNone/>
            </a:pPr>
            <a:endParaRPr lang="en-US" sz="2000" b="1">
              <a:latin typeface="Arial" charset="0"/>
            </a:endParaRPr>
          </a:p>
          <a:p>
            <a:pPr>
              <a:spcBef>
                <a:spcPct val="50000"/>
              </a:spcBef>
              <a:buSzPct val="125000"/>
              <a:buFont typeface="Monotype Sorts" pitchFamily="2" charset="2"/>
              <a:buNone/>
            </a:pPr>
            <a:endParaRPr lang="en-US" sz="2000" b="1">
              <a:latin typeface="Arial" charset="0"/>
            </a:endParaRPr>
          </a:p>
          <a:p>
            <a:pPr>
              <a:spcBef>
                <a:spcPct val="50000"/>
              </a:spcBef>
              <a:buSzPct val="125000"/>
              <a:buFont typeface="Monotype Sorts" pitchFamily="2" charset="2"/>
              <a:buNone/>
            </a:pPr>
            <a:endParaRPr lang="en-US" sz="2000" b="1">
              <a:latin typeface="Arial" charset="0"/>
            </a:endParaRPr>
          </a:p>
        </p:txBody>
      </p:sp>
    </p:spTree>
    <p:extLst>
      <p:ext uri="{BB962C8B-B14F-4D97-AF65-F5344CB8AC3E}">
        <p14:creationId xmlns:p14="http://schemas.microsoft.com/office/powerpoint/2010/main" val="93359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84995"/>
                                        </p:tgtEl>
                                        <p:attrNameLst>
                                          <p:attrName>style.visibility</p:attrName>
                                        </p:attrNameLst>
                                      </p:cBhvr>
                                      <p:to>
                                        <p:strVal val="visible"/>
                                      </p:to>
                                    </p:set>
                                    <p:animEffect transition="in" filter="dissolve">
                                      <p:cBhvr>
                                        <p:cTn id="7"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38200" y="0"/>
            <a:ext cx="8305800" cy="1143000"/>
          </a:xfrm>
        </p:spPr>
        <p:txBody>
          <a:bodyPr/>
          <a:lstStyle/>
          <a:p>
            <a:r>
              <a:rPr lang="en-US" sz="3200" b="1"/>
              <a:t>Characteristics of Problematic Protégés</a:t>
            </a:r>
          </a:p>
        </p:txBody>
      </p:sp>
      <p:sp>
        <p:nvSpPr>
          <p:cNvPr id="91139" name="Rectangle 3"/>
          <p:cNvSpPr>
            <a:spLocks noGrp="1" noChangeArrowheads="1"/>
          </p:cNvSpPr>
          <p:nvPr>
            <p:ph type="body" idx="1"/>
          </p:nvPr>
        </p:nvSpPr>
        <p:spPr>
          <a:xfrm>
            <a:off x="228600" y="1828800"/>
            <a:ext cx="8915400" cy="4572000"/>
          </a:xfrm>
        </p:spPr>
        <p:txBody>
          <a:bodyPr/>
          <a:lstStyle/>
          <a:p>
            <a:pPr marL="457200" indent="-457200">
              <a:buFont typeface="Wingdings" pitchFamily="2" charset="2"/>
              <a:buNone/>
            </a:pPr>
            <a:r>
              <a:rPr lang="en-US" sz="3300">
                <a:solidFill>
                  <a:srgbClr val="000000"/>
                </a:solidFill>
              </a:rPr>
              <a:t>	</a:t>
            </a:r>
          </a:p>
          <a:p>
            <a:pPr marL="1027113" lvl="1" indent="-455613"/>
            <a:r>
              <a:rPr lang="en-US" sz="2800">
                <a:solidFill>
                  <a:srgbClr val="000000"/>
                </a:solidFill>
              </a:rPr>
              <a:t>Regularly miss appointments</a:t>
            </a:r>
          </a:p>
          <a:p>
            <a:pPr marL="1027113" lvl="1" indent="-455613"/>
            <a:r>
              <a:rPr lang="en-US" sz="2800">
                <a:solidFill>
                  <a:srgbClr val="000000"/>
                </a:solidFill>
              </a:rPr>
              <a:t>Fail to heed advice</a:t>
            </a:r>
          </a:p>
          <a:p>
            <a:pPr marL="1027113" lvl="1" indent="-455613"/>
            <a:r>
              <a:rPr lang="en-US" sz="2800">
                <a:solidFill>
                  <a:srgbClr val="000000"/>
                </a:solidFill>
              </a:rPr>
              <a:t>Refuse to take responsibility</a:t>
            </a:r>
          </a:p>
          <a:p>
            <a:pPr marL="1027113" lvl="1" indent="-455613"/>
            <a:r>
              <a:rPr lang="en-US" sz="2800">
                <a:solidFill>
                  <a:srgbClr val="000000"/>
                </a:solidFill>
              </a:rPr>
              <a:t>Generally unenthusiastic and negative</a:t>
            </a:r>
          </a:p>
          <a:p>
            <a:pPr marL="1027113" lvl="1" indent="-455613"/>
            <a:r>
              <a:rPr lang="en-US" sz="2800">
                <a:solidFill>
                  <a:srgbClr val="000000"/>
                </a:solidFill>
              </a:rPr>
              <a:t>Rarely, if ever, express appreciation</a:t>
            </a:r>
          </a:p>
          <a:p>
            <a:pPr marL="1027113" lvl="1" indent="-455613"/>
            <a:r>
              <a:rPr lang="en-US" sz="2800">
                <a:solidFill>
                  <a:srgbClr val="000000"/>
                </a:solidFill>
              </a:rPr>
              <a:t>Don’t give credit to mentor for his/her contribution</a:t>
            </a:r>
          </a:p>
          <a:p>
            <a:pPr marL="1027113" lvl="1" indent="-455613"/>
            <a:endParaRPr lang="en-US" sz="2800">
              <a:solidFill>
                <a:srgbClr val="000000"/>
              </a:solidFill>
            </a:endParaRPr>
          </a:p>
        </p:txBody>
      </p:sp>
    </p:spTree>
    <p:extLst>
      <p:ext uri="{BB962C8B-B14F-4D97-AF65-F5344CB8AC3E}">
        <p14:creationId xmlns:p14="http://schemas.microsoft.com/office/powerpoint/2010/main" val="2647117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219200" y="228600"/>
            <a:ext cx="7924800" cy="1200150"/>
          </a:xfrm>
          <a:prstGeom prst="rect">
            <a:avLst/>
          </a:prstGeom>
          <a:noFill/>
          <a:ln w="9525">
            <a:noFill/>
            <a:miter lim="800000"/>
            <a:headEnd/>
            <a:tailEnd/>
          </a:ln>
        </p:spPr>
        <p:txBody>
          <a:bodyPr>
            <a:spAutoFit/>
          </a:bodyPr>
          <a:lstStyle/>
          <a:p>
            <a:pPr algn="ctr"/>
            <a:r>
              <a:rPr lang="en-US" sz="3600"/>
              <a:t>The Role of </a:t>
            </a:r>
            <a:r>
              <a:rPr lang="en-US" sz="3600" i="1"/>
              <a:t>Confidence</a:t>
            </a:r>
          </a:p>
          <a:p>
            <a:pPr algn="ctr"/>
            <a:r>
              <a:rPr lang="en-US" sz="3600"/>
              <a:t> in Learning and Performance</a:t>
            </a:r>
          </a:p>
        </p:txBody>
      </p:sp>
      <p:sp>
        <p:nvSpPr>
          <p:cNvPr id="39939" name="TextBox 2"/>
          <p:cNvSpPr txBox="1">
            <a:spLocks noChangeArrowheads="1"/>
          </p:cNvSpPr>
          <p:nvPr/>
        </p:nvSpPr>
        <p:spPr bwMode="auto">
          <a:xfrm>
            <a:off x="1295400" y="1981200"/>
            <a:ext cx="7848600" cy="5262563"/>
          </a:xfrm>
          <a:prstGeom prst="rect">
            <a:avLst/>
          </a:prstGeom>
          <a:noFill/>
          <a:ln w="9525">
            <a:noFill/>
            <a:miter lim="800000"/>
            <a:headEnd/>
            <a:tailEnd/>
          </a:ln>
        </p:spPr>
        <p:txBody>
          <a:bodyPr>
            <a:spAutoFit/>
          </a:bodyPr>
          <a:lstStyle/>
          <a:p>
            <a:r>
              <a:rPr lang="en-US" sz="3200"/>
              <a:t>Students are more likely to attempt activities at which they feel confident they can be successful.</a:t>
            </a:r>
          </a:p>
          <a:p>
            <a:endParaRPr lang="en-US" sz="3200"/>
          </a:p>
          <a:p>
            <a:r>
              <a:rPr lang="en-US" sz="3200"/>
              <a:t>Mentors can give students the confidence to try, and the strategies to succeed!</a:t>
            </a:r>
          </a:p>
          <a:p>
            <a:endParaRPr lang="en-US" sz="3200"/>
          </a:p>
          <a:p>
            <a:r>
              <a:rPr lang="en-US" sz="2400" b="1"/>
              <a:t>"If you think you can...or if you think you    can't...you're right!“                 </a:t>
            </a:r>
            <a:r>
              <a:rPr lang="en-US" sz="2400"/>
              <a:t>Henry Ford</a:t>
            </a:r>
          </a:p>
          <a:p>
            <a:endParaRPr lang="en-US" sz="3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2"/>
          <p:cNvSpPr>
            <a:spLocks noGrp="1" noChangeArrowheads="1"/>
          </p:cNvSpPr>
          <p:nvPr>
            <p:ph type="title"/>
          </p:nvPr>
        </p:nvSpPr>
        <p:spPr>
          <a:xfrm>
            <a:off x="914400" y="0"/>
            <a:ext cx="8031163" cy="1600200"/>
          </a:xfrm>
        </p:spPr>
        <p:txBody>
          <a:bodyPr/>
          <a:lstStyle/>
          <a:p>
            <a:pPr algn="ctr" eaLnBrk="1" hangingPunct="1"/>
            <a:r>
              <a:rPr lang="en-US" b="1" smtClean="0"/>
              <a:t>The Connection Between Emotions, Motivation, and Learning</a:t>
            </a:r>
          </a:p>
        </p:txBody>
      </p:sp>
      <p:sp>
        <p:nvSpPr>
          <p:cNvPr id="40963" name="Rectangle 3"/>
          <p:cNvSpPr>
            <a:spLocks noGrp="1" noChangeArrowheads="1"/>
          </p:cNvSpPr>
          <p:nvPr>
            <p:ph type="body" sz="half" idx="1"/>
          </p:nvPr>
        </p:nvSpPr>
        <p:spPr>
          <a:xfrm>
            <a:off x="914400" y="1981200"/>
            <a:ext cx="3810000" cy="4114800"/>
          </a:xfrm>
        </p:spPr>
        <p:txBody>
          <a:bodyPr/>
          <a:lstStyle/>
          <a:p>
            <a:pPr eaLnBrk="1" hangingPunct="1">
              <a:buFont typeface="Wingdings" pitchFamily="2" charset="2"/>
              <a:buNone/>
            </a:pPr>
            <a:r>
              <a:rPr lang="en-US" sz="2800" smtClean="0"/>
              <a:t>	Positive emotions lead to increased motivation, which leads to increased learning, which leads to increased success, which results in positive emotions.</a:t>
            </a:r>
          </a:p>
          <a:p>
            <a:pPr eaLnBrk="1" hangingPunct="1">
              <a:buFont typeface="Wingdings" pitchFamily="2" charset="2"/>
              <a:buNone/>
            </a:pPr>
            <a:endParaRPr lang="en-US" sz="2800" smtClean="0"/>
          </a:p>
        </p:txBody>
      </p:sp>
      <p:graphicFrame>
        <p:nvGraphicFramePr>
          <p:cNvPr id="7" name="Diagram 6"/>
          <p:cNvGraphicFramePr/>
          <p:nvPr/>
        </p:nvGraphicFramePr>
        <p:xfrm>
          <a:off x="4800600" y="2209800"/>
          <a:ext cx="3962400" cy="430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0013" y="301625"/>
            <a:ext cx="7773987" cy="1143000"/>
          </a:xfrm>
        </p:spPr>
        <p:txBody>
          <a:bodyPr/>
          <a:lstStyle/>
          <a:p>
            <a:r>
              <a:rPr lang="en-US" sz="3200">
                <a:latin typeface="Verdana" pitchFamily="34" charset="0"/>
              </a:rPr>
              <a:t>Start using the scientific method now to improve your mentoring</a:t>
            </a:r>
          </a:p>
        </p:txBody>
      </p:sp>
      <p:sp>
        <p:nvSpPr>
          <p:cNvPr id="46083" name="Rectangle 3"/>
          <p:cNvSpPr>
            <a:spLocks noGrp="1" noChangeArrowheads="1"/>
          </p:cNvSpPr>
          <p:nvPr>
            <p:ph type="body" idx="1"/>
          </p:nvPr>
        </p:nvSpPr>
        <p:spPr>
          <a:xfrm>
            <a:off x="1143000" y="2362200"/>
            <a:ext cx="7773988" cy="4114800"/>
          </a:xfrm>
        </p:spPr>
        <p:txBody>
          <a:bodyPr/>
          <a:lstStyle/>
          <a:p>
            <a:r>
              <a:rPr lang="en-US"/>
              <a:t>What’s the right question?</a:t>
            </a:r>
          </a:p>
          <a:p>
            <a:r>
              <a:rPr lang="en-US"/>
              <a:t>What background info do you need?</a:t>
            </a:r>
          </a:p>
          <a:p>
            <a:r>
              <a:rPr lang="en-US"/>
              <a:t>What hypotheses can you generate?</a:t>
            </a:r>
          </a:p>
          <a:p>
            <a:r>
              <a:rPr lang="en-US"/>
              <a:t>What experiments can you try?</a:t>
            </a:r>
          </a:p>
          <a:p>
            <a:r>
              <a:rPr lang="en-US"/>
              <a:t>What will the results imply?</a:t>
            </a:r>
          </a:p>
          <a:p>
            <a:r>
              <a:rPr lang="en-US"/>
              <a:t>To whom can you report the results?</a:t>
            </a:r>
          </a:p>
        </p:txBody>
      </p:sp>
    </p:spTree>
    <p:extLst>
      <p:ext uri="{BB962C8B-B14F-4D97-AF65-F5344CB8AC3E}">
        <p14:creationId xmlns:p14="http://schemas.microsoft.com/office/powerpoint/2010/main" val="3155774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1600" y="533400"/>
            <a:ext cx="7772400" cy="1143000"/>
          </a:xfrm>
        </p:spPr>
        <p:txBody>
          <a:bodyPr/>
          <a:lstStyle/>
          <a:p>
            <a:pPr eaLnBrk="1" hangingPunct="1"/>
            <a:r>
              <a:rPr lang="en-US" smtClean="0"/>
              <a:t>Final Note</a:t>
            </a:r>
          </a:p>
        </p:txBody>
      </p:sp>
      <p:sp>
        <p:nvSpPr>
          <p:cNvPr id="45059" name="Rectangle 3"/>
          <p:cNvSpPr>
            <a:spLocks noGrp="1" noChangeArrowheads="1"/>
          </p:cNvSpPr>
          <p:nvPr>
            <p:ph idx="1"/>
          </p:nvPr>
        </p:nvSpPr>
        <p:spPr>
          <a:xfrm>
            <a:off x="457200" y="1905000"/>
            <a:ext cx="8686800" cy="4953000"/>
          </a:xfrm>
        </p:spPr>
        <p:txBody>
          <a:bodyPr/>
          <a:lstStyle/>
          <a:p>
            <a:pPr eaLnBrk="1" hangingPunct="1">
              <a:buFont typeface="Wingdings" pitchFamily="2" charset="2"/>
              <a:buNone/>
            </a:pPr>
            <a:r>
              <a:rPr lang="en-US" sz="2800" smtClean="0"/>
              <a:t>  </a:t>
            </a:r>
          </a:p>
          <a:p>
            <a:pPr eaLnBrk="1" hangingPunct="1">
              <a:buFont typeface="Wingdings" pitchFamily="2" charset="2"/>
              <a:buNone/>
            </a:pPr>
            <a:endParaRPr lang="en-US" sz="2800" smtClean="0"/>
          </a:p>
          <a:p>
            <a:pPr eaLnBrk="1" hangingPunct="1">
              <a:buFont typeface="Wingdings" pitchFamily="2" charset="2"/>
              <a:buNone/>
            </a:pPr>
            <a:r>
              <a:rPr lang="en-US" sz="2800" smtClean="0"/>
              <a:t> 	Please visit the CAS website at </a:t>
            </a:r>
            <a:r>
              <a:rPr lang="en-US" sz="2800" smtClean="0">
                <a:hlinkClick r:id="rId2"/>
              </a:rPr>
              <a:t>www.cas.lsu.edu</a:t>
            </a:r>
            <a:r>
              <a:rPr lang="en-US" sz="2800" smtClean="0"/>
              <a:t>, and feel free to contact me at </a:t>
            </a:r>
            <a:r>
              <a:rPr lang="en-US" sz="2800" smtClean="0">
                <a:solidFill>
                  <a:srgbClr val="070709"/>
                </a:solidFill>
              </a:rPr>
              <a:t>smcgui1@lsu.edu</a:t>
            </a:r>
            <a:r>
              <a:rPr lang="en-US" sz="2800" smtClean="0"/>
              <a:t>.  I wish you great success as you help your proteges achieve great success this summer!</a:t>
            </a:r>
          </a:p>
          <a:p>
            <a:pPr eaLnBrk="1" hangingPunct="1">
              <a:buFont typeface="Wingdings" pitchFamily="2" charset="2"/>
              <a:buNone/>
            </a:pPr>
            <a:endParaRPr lang="en-US" sz="2800" smtClean="0"/>
          </a:p>
          <a:p>
            <a:pPr eaLnBrk="1" hangingPunct="1">
              <a:buFont typeface="Wingdings" pitchFamily="2" charset="2"/>
              <a:buNone/>
            </a:pPr>
            <a:r>
              <a:rPr lang="en-US" sz="2800" smtClean="0"/>
              <a:t>				Saundra McGuire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457200"/>
            <a:ext cx="7772400" cy="685800"/>
          </a:xfrm>
        </p:spPr>
        <p:txBody>
          <a:bodyPr/>
          <a:lstStyle/>
          <a:p>
            <a:pPr algn="ctr" eaLnBrk="1" hangingPunct="1"/>
            <a:r>
              <a:rPr lang="en-US" sz="3200" smtClean="0">
                <a:latin typeface="Verdana" pitchFamily="34" charset="0"/>
              </a:rPr>
              <a:t>References</a:t>
            </a:r>
          </a:p>
        </p:txBody>
      </p:sp>
      <p:sp>
        <p:nvSpPr>
          <p:cNvPr id="46083" name="Rectangle 3"/>
          <p:cNvSpPr>
            <a:spLocks noGrp="1" noChangeArrowheads="1"/>
          </p:cNvSpPr>
          <p:nvPr>
            <p:ph type="body" idx="1"/>
          </p:nvPr>
        </p:nvSpPr>
        <p:spPr>
          <a:xfrm>
            <a:off x="1143000" y="1752600"/>
            <a:ext cx="8001000" cy="5410200"/>
          </a:xfrm>
        </p:spPr>
        <p:txBody>
          <a:bodyPr/>
          <a:lstStyle/>
          <a:p>
            <a:pPr eaLnBrk="1" hangingPunct="1">
              <a:lnSpc>
                <a:spcPct val="80000"/>
              </a:lnSpc>
            </a:pPr>
            <a:r>
              <a:rPr lang="en-US" sz="2000" b="1" smtClean="0"/>
              <a:t>Aronson, J., Fried, C.B., &amp; Good, C. (2002). </a:t>
            </a:r>
            <a:r>
              <a:rPr lang="en-US" sz="2000" b="1" i="1" smtClean="0"/>
              <a:t>Reducing the Effects of Stereotype Threat on African American College Students by Shaping Theories of Intelligence.  </a:t>
            </a:r>
            <a:r>
              <a:rPr lang="en-US" sz="2000" b="1" smtClean="0"/>
              <a:t>Retrieved August 5, 2007 from http://www.atkinson.yorku.ca/~jsteele/files/04082317412924405.pdf</a:t>
            </a:r>
          </a:p>
          <a:p>
            <a:pPr eaLnBrk="1" hangingPunct="1">
              <a:lnSpc>
                <a:spcPct val="80000"/>
              </a:lnSpc>
            </a:pPr>
            <a:r>
              <a:rPr lang="en-US" sz="2000" b="1" smtClean="0"/>
              <a:t>Bruer, John T. , 2000.  </a:t>
            </a:r>
            <a:r>
              <a:rPr lang="en-US" sz="2000" b="1" i="1" smtClean="0"/>
              <a:t>Schools For Thought:  A Science of Learning in the Classroom. MIT Press.</a:t>
            </a:r>
          </a:p>
          <a:p>
            <a:pPr eaLnBrk="1" hangingPunct="1">
              <a:lnSpc>
                <a:spcPct val="80000"/>
              </a:lnSpc>
            </a:pPr>
            <a:r>
              <a:rPr lang="en-US" sz="2000" b="1" smtClean="0"/>
              <a:t>Bransford, J.D., Brown, A.L., Cocking, R.R. (Eds.), 2000.  </a:t>
            </a:r>
            <a:r>
              <a:rPr lang="en-US" sz="2000" b="1" i="1" smtClean="0"/>
              <a:t>How people learn:  Brain, Mind, Experience, and School.  </a:t>
            </a:r>
            <a:r>
              <a:rPr lang="en-US" sz="2000" b="1" smtClean="0"/>
              <a:t>Washington, DC:  National Academy Press.</a:t>
            </a:r>
          </a:p>
          <a:p>
            <a:pPr eaLnBrk="1" hangingPunct="1">
              <a:lnSpc>
                <a:spcPct val="80000"/>
              </a:lnSpc>
            </a:pPr>
            <a:r>
              <a:rPr lang="en-US" sz="2000" b="1" smtClean="0"/>
              <a:t>Halpern, D.F and Hakel, M.D. (Eds.), 2002. </a:t>
            </a:r>
            <a:r>
              <a:rPr lang="en-US" sz="2000" b="1" i="1" smtClean="0"/>
              <a:t>Applying the Science of Learning to University Teaching and Beyond. </a:t>
            </a:r>
            <a:r>
              <a:rPr lang="en-US" sz="2000" b="1" smtClean="0"/>
              <a:t>New York, NY: John Wiley and Sons, Inc.</a:t>
            </a:r>
          </a:p>
          <a:p>
            <a:pPr eaLnBrk="1" hangingPunct="1">
              <a:lnSpc>
                <a:spcPct val="80000"/>
              </a:lnSpc>
            </a:pPr>
            <a:r>
              <a:rPr lang="en-US" sz="2000" b="1" smtClean="0"/>
              <a:t>Nilson, Linda, 2004.</a:t>
            </a:r>
            <a:r>
              <a:rPr lang="en-US" sz="2000" b="1" i="1" smtClean="0"/>
              <a:t>  Teaching at It’s Best:  A Research-Based Resource for College Instructors.</a:t>
            </a:r>
            <a:r>
              <a:rPr lang="en-US" sz="2000" b="1" smtClean="0"/>
              <a:t> Bolton, MA:  Anker Publishing Company.</a:t>
            </a:r>
            <a:endParaRPr lang="en-US" sz="2000" smtClean="0"/>
          </a:p>
          <a:p>
            <a:pPr eaLnBrk="1" hangingPunct="1">
              <a:lnSpc>
                <a:spcPct val="80000"/>
              </a:lnSpc>
            </a:pPr>
            <a:endParaRPr lang="en-US" sz="2000" b="1" i="1" smtClean="0"/>
          </a:p>
          <a:p>
            <a:pPr eaLnBrk="1" hangingPunct="1">
              <a:lnSpc>
                <a:spcPct val="80000"/>
              </a:lnSpc>
              <a:buFont typeface="Wingdings" pitchFamily="2" charset="2"/>
              <a:buNone/>
            </a:pPr>
            <a:endParaRPr lang="en-US" sz="2400" b="1" i="1" smtClean="0"/>
          </a:p>
          <a:p>
            <a:pPr eaLnBrk="1" hangingPunct="1">
              <a:lnSpc>
                <a:spcPct val="80000"/>
              </a:lnSpc>
              <a:buFont typeface="Wingdings" pitchFamily="2" charset="2"/>
              <a:buNone/>
            </a:pPr>
            <a:endParaRPr lang="en-US" sz="3500" i="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8534400" cy="1752600"/>
          </a:xfrm>
        </p:spPr>
        <p:txBody>
          <a:bodyPr/>
          <a:lstStyle/>
          <a:p>
            <a:pPr algn="ctr" eaLnBrk="1" hangingPunct="1"/>
            <a:r>
              <a:rPr lang="en-US" dirty="0" smtClean="0">
                <a:latin typeface="Verdana" pitchFamily="34" charset="0"/>
              </a:rPr>
              <a:t>The Story of </a:t>
            </a:r>
            <a:r>
              <a:rPr lang="en-US" dirty="0" smtClean="0">
                <a:latin typeface="Verdana" pitchFamily="34" charset="0"/>
              </a:rPr>
              <a:t>Three </a:t>
            </a:r>
            <a:r>
              <a:rPr lang="en-US" dirty="0" smtClean="0">
                <a:latin typeface="Verdana" pitchFamily="34" charset="0"/>
              </a:rPr>
              <a:t>LSU Students</a:t>
            </a:r>
            <a:br>
              <a:rPr lang="en-US" dirty="0" smtClean="0">
                <a:latin typeface="Verdana" pitchFamily="34" charset="0"/>
              </a:rPr>
            </a:br>
            <a:endParaRPr lang="en-US" dirty="0" smtClean="0"/>
          </a:p>
        </p:txBody>
      </p:sp>
      <p:sp>
        <p:nvSpPr>
          <p:cNvPr id="7171" name="Rectangle 3"/>
          <p:cNvSpPr>
            <a:spLocks noGrp="1" noChangeArrowheads="1"/>
          </p:cNvSpPr>
          <p:nvPr>
            <p:ph type="body" idx="1"/>
          </p:nvPr>
        </p:nvSpPr>
        <p:spPr>
          <a:xfrm>
            <a:off x="838200" y="2057400"/>
            <a:ext cx="8305800" cy="4800600"/>
          </a:xfrm>
        </p:spPr>
        <p:txBody>
          <a:bodyPr/>
          <a:lstStyle/>
          <a:p>
            <a:pPr eaLnBrk="1" hangingPunct="1"/>
            <a:r>
              <a:rPr lang="en-US" smtClean="0"/>
              <a:t>Miriam, freshman calculus student</a:t>
            </a:r>
          </a:p>
          <a:p>
            <a:pPr eaLnBrk="1" hangingPunct="1">
              <a:buFontTx/>
              <a:buNone/>
            </a:pPr>
            <a:r>
              <a:rPr lang="en-US" smtClean="0"/>
              <a:t>	  37.5, </a:t>
            </a:r>
            <a:r>
              <a:rPr lang="en-US" smtClean="0">
                <a:solidFill>
                  <a:srgbClr val="FF0000"/>
                </a:solidFill>
              </a:rPr>
              <a:t>83, 93</a:t>
            </a:r>
            <a:endParaRPr lang="en-US" smtClean="0"/>
          </a:p>
          <a:p>
            <a:pPr eaLnBrk="1" hangingPunct="1"/>
            <a:r>
              <a:rPr lang="en-US" smtClean="0"/>
              <a:t>Robert, freshman chemistry student</a:t>
            </a:r>
          </a:p>
          <a:p>
            <a:pPr eaLnBrk="1" hangingPunct="1">
              <a:buFont typeface="Wingdings" pitchFamily="2" charset="2"/>
              <a:buNone/>
            </a:pPr>
            <a:r>
              <a:rPr lang="en-US" smtClean="0"/>
              <a:t>     42,  </a:t>
            </a:r>
            <a:r>
              <a:rPr lang="en-US" u="sng" smtClean="0">
                <a:solidFill>
                  <a:srgbClr val="FF3300"/>
                </a:solidFill>
              </a:rPr>
              <a:t>100, 100, 100</a:t>
            </a:r>
          </a:p>
          <a:p>
            <a:pPr eaLnBrk="1" hangingPunct="1"/>
            <a:r>
              <a:rPr lang="en-US" smtClean="0"/>
              <a:t>Terrence, junior Bio Engineering student</a:t>
            </a:r>
          </a:p>
          <a:p>
            <a:pPr eaLnBrk="1" hangingPunct="1">
              <a:buFont typeface="Wingdings" pitchFamily="2" charset="2"/>
              <a:buNone/>
            </a:pPr>
            <a:r>
              <a:rPr lang="en-US" smtClean="0"/>
              <a:t>    GPA 1.67 cum, </a:t>
            </a:r>
            <a:r>
              <a:rPr lang="en-US" u="sng" smtClean="0">
                <a:solidFill>
                  <a:srgbClr val="FF3300"/>
                </a:solidFill>
              </a:rPr>
              <a:t>3.54</a:t>
            </a:r>
            <a:r>
              <a:rPr lang="en-US" smtClean="0">
                <a:solidFill>
                  <a:srgbClr val="FF3300"/>
                </a:solidFill>
              </a:rPr>
              <a:t> (F 03), 3.8 (S 04)</a:t>
            </a:r>
          </a:p>
          <a:p>
            <a:pPr eaLnBrk="1" hangingPunct="1">
              <a:buFont typeface="Wingdings" pitchFamily="2" charset="2"/>
              <a:buNone/>
            </a:pPr>
            <a:endParaRPr lang="en-US" smtClean="0">
              <a:solidFill>
                <a:srgbClr val="FF3300"/>
              </a:solidFill>
            </a:endParaRPr>
          </a:p>
          <a:p>
            <a:pPr eaLnBrk="1" hangingPunct="1">
              <a:buFont typeface="Wingdings" pitchFamily="2" charset="2"/>
              <a:buNone/>
            </a:pPr>
            <a:endParaRPr lang="en-US" smtClean="0">
              <a:solidFill>
                <a:srgbClr val="FF3300"/>
              </a:solidFill>
            </a:endParaRPr>
          </a:p>
          <a:p>
            <a:pPr eaLnBrk="1" hangingPunct="1">
              <a:buFont typeface="Wingdings" pitchFamily="2" charset="2"/>
              <a:buNone/>
            </a:pPr>
            <a:endParaRPr lang="en-US" smtClean="0">
              <a:solidFill>
                <a:srgbClr val="FF33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latin typeface="Verdana" pitchFamily="34" charset="0"/>
              </a:rPr>
              <a:t>References Continued</a:t>
            </a:r>
          </a:p>
        </p:txBody>
      </p:sp>
      <p:sp>
        <p:nvSpPr>
          <p:cNvPr id="47107" name="Rectangle 3"/>
          <p:cNvSpPr>
            <a:spLocks noGrp="1" noChangeArrowheads="1"/>
          </p:cNvSpPr>
          <p:nvPr>
            <p:ph type="body" idx="1"/>
          </p:nvPr>
        </p:nvSpPr>
        <p:spPr>
          <a:xfrm>
            <a:off x="1371600" y="1676400"/>
            <a:ext cx="7313613" cy="4802188"/>
          </a:xfrm>
        </p:spPr>
        <p:txBody>
          <a:bodyPr/>
          <a:lstStyle/>
          <a:p>
            <a:pPr eaLnBrk="1" hangingPunct="1">
              <a:lnSpc>
                <a:spcPct val="90000"/>
              </a:lnSpc>
              <a:buFont typeface="Wingdings" pitchFamily="2" charset="2"/>
              <a:buNone/>
            </a:pPr>
            <a:endParaRPr lang="en-US" sz="2500" smtClean="0"/>
          </a:p>
          <a:p>
            <a:pPr eaLnBrk="1" hangingPunct="1">
              <a:lnSpc>
                <a:spcPct val="90000"/>
              </a:lnSpc>
            </a:pPr>
            <a:r>
              <a:rPr lang="en-US" sz="2000" b="1" smtClean="0"/>
              <a:t>Murray, M. and Owen, M.</a:t>
            </a:r>
            <a:r>
              <a:rPr lang="en-US" sz="2000" b="1" i="1" smtClean="0"/>
              <a:t> </a:t>
            </a:r>
            <a:r>
              <a:rPr lang="en-US" sz="2000" b="1" smtClean="0"/>
              <a:t>(1991).</a:t>
            </a:r>
            <a:r>
              <a:rPr lang="en-US" sz="2000" b="1" i="1" smtClean="0"/>
              <a:t> Beyond the Myths of Mentoring. </a:t>
            </a:r>
            <a:r>
              <a:rPr lang="en-US" sz="2000" b="1" smtClean="0"/>
              <a:t>San Francisco, CA:  Josey-Bass.</a:t>
            </a:r>
          </a:p>
          <a:p>
            <a:pPr eaLnBrk="1" hangingPunct="1">
              <a:lnSpc>
                <a:spcPct val="90000"/>
              </a:lnSpc>
            </a:pPr>
            <a:r>
              <a:rPr lang="en-US" sz="2000" b="1" smtClean="0"/>
              <a:t>Peddy, S. (2001).</a:t>
            </a:r>
            <a:r>
              <a:rPr lang="en-US" sz="2000" b="1" i="1" smtClean="0"/>
              <a:t> The Art of Mentoring: Lead, Follow, and Get Out of the Way</a:t>
            </a:r>
            <a:r>
              <a:rPr lang="en-US" sz="2000" b="1" smtClean="0"/>
              <a:t>.  Houston, TX: Bullion Books.</a:t>
            </a:r>
          </a:p>
          <a:p>
            <a:pPr eaLnBrk="1" hangingPunct="1">
              <a:lnSpc>
                <a:spcPct val="90000"/>
              </a:lnSpc>
            </a:pPr>
            <a:r>
              <a:rPr lang="en-US" sz="2000" b="1" smtClean="0"/>
              <a:t>Peirce, W. (2003). </a:t>
            </a:r>
            <a:r>
              <a:rPr lang="en-US" sz="2000" b="1" i="1" smtClean="0"/>
              <a:t>Metacognition:  Study Strategies, Monitoring, and Motivation</a:t>
            </a:r>
            <a:r>
              <a:rPr lang="en-US" sz="2000" b="1" smtClean="0"/>
              <a:t>.  Retrieved August 4, 2007 from</a:t>
            </a:r>
          </a:p>
          <a:p>
            <a:pPr eaLnBrk="1" hangingPunct="1">
              <a:lnSpc>
                <a:spcPct val="90000"/>
              </a:lnSpc>
              <a:buFont typeface="Wingdings" pitchFamily="2" charset="2"/>
              <a:buNone/>
            </a:pPr>
            <a:r>
              <a:rPr lang="en-US" sz="2000" b="1" i="1" smtClean="0"/>
              <a:t>	</a:t>
            </a:r>
            <a:r>
              <a:rPr lang="en-US" sz="2000" b="1" i="1" smtClean="0">
                <a:hlinkClick r:id="rId3"/>
              </a:rPr>
              <a:t>http://academic.pg.cc.md.us/~wpeirce/MCCCTR/metacognition.htm</a:t>
            </a:r>
            <a:endParaRPr lang="en-US" sz="2000" b="1" i="1" smtClean="0"/>
          </a:p>
          <a:p>
            <a:pPr eaLnBrk="1" hangingPunct="1">
              <a:lnSpc>
                <a:spcPct val="90000"/>
              </a:lnSpc>
            </a:pPr>
            <a:r>
              <a:rPr lang="en-US" sz="2000" b="1" smtClean="0"/>
              <a:t>Zull, James (2004).  </a:t>
            </a:r>
            <a:r>
              <a:rPr lang="en-US" sz="2000" b="1" i="1" smtClean="0"/>
              <a:t>The Art of Changing the Brain. Sterling, VA: </a:t>
            </a:r>
            <a:r>
              <a:rPr lang="en-US" sz="2000" b="1" smtClean="0"/>
              <a:t>Stylus Publishing</a:t>
            </a:r>
            <a:r>
              <a:rPr lang="en-US" sz="2000" b="1" i="1" smtClean="0"/>
              <a:t>.</a:t>
            </a:r>
            <a:endParaRPr lang="en-US" sz="2000" b="1" smtClean="0"/>
          </a:p>
          <a:p>
            <a:pPr eaLnBrk="1" hangingPunct="1">
              <a:lnSpc>
                <a:spcPct val="90000"/>
              </a:lnSpc>
            </a:pPr>
            <a:endParaRPr lang="en-US" sz="2500" smtClean="0"/>
          </a:p>
          <a:p>
            <a:pPr eaLnBrk="1" hangingPunct="1">
              <a:lnSpc>
                <a:spcPct val="90000"/>
              </a:lnSpc>
            </a:pPr>
            <a:endParaRPr lang="en-US" sz="25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762000"/>
            <a:ext cx="7772400" cy="838200"/>
          </a:xfrm>
        </p:spPr>
        <p:txBody>
          <a:bodyPr/>
          <a:lstStyle/>
          <a:p>
            <a:pPr algn="ctr" eaLnBrk="1" hangingPunct="1"/>
            <a:r>
              <a:rPr lang="en-US" sz="2400" smtClean="0">
                <a:latin typeface="Verdana" pitchFamily="34" charset="0"/>
              </a:rPr>
              <a:t>Protégé’s Cumulative Exam Record </a:t>
            </a:r>
            <a:br>
              <a:rPr lang="en-US" sz="2400" smtClean="0">
                <a:latin typeface="Verdana" pitchFamily="34" charset="0"/>
              </a:rPr>
            </a:br>
            <a:r>
              <a:rPr lang="en-US" sz="2400" smtClean="0">
                <a:latin typeface="Verdana" pitchFamily="34" charset="0"/>
              </a:rPr>
              <a:t>Pursuing Ph.D. in Chemistry </a:t>
            </a:r>
            <a:br>
              <a:rPr lang="en-US" sz="2400" smtClean="0">
                <a:latin typeface="Verdana" pitchFamily="34" charset="0"/>
              </a:rPr>
            </a:br>
            <a:r>
              <a:rPr lang="en-US" sz="2400" smtClean="0"/>
              <a:t> </a:t>
            </a:r>
          </a:p>
        </p:txBody>
      </p:sp>
      <p:sp>
        <p:nvSpPr>
          <p:cNvPr id="160771" name="Text Box 3"/>
          <p:cNvSpPr txBox="1">
            <a:spLocks noChangeArrowheads="1"/>
          </p:cNvSpPr>
          <p:nvPr/>
        </p:nvSpPr>
        <p:spPr bwMode="auto">
          <a:xfrm>
            <a:off x="1295400" y="1606550"/>
            <a:ext cx="2438400" cy="5251450"/>
          </a:xfrm>
          <a:prstGeom prst="rect">
            <a:avLst/>
          </a:prstGeom>
          <a:noFill/>
          <a:ln w="9525">
            <a:noFill/>
            <a:miter lim="800000"/>
            <a:headEnd/>
            <a:tailEnd/>
          </a:ln>
        </p:spPr>
        <p:txBody>
          <a:bodyPr>
            <a:spAutoFit/>
          </a:bodyPr>
          <a:lstStyle/>
          <a:p>
            <a:pPr algn="ctr">
              <a:spcBef>
                <a:spcPct val="50000"/>
              </a:spcBef>
            </a:pPr>
            <a:r>
              <a:rPr lang="en-US" sz="2400" b="1" u="sng">
                <a:solidFill>
                  <a:srgbClr val="000000"/>
                </a:solidFill>
                <a:latin typeface="Arial" charset="0"/>
              </a:rPr>
              <a:t>2004 – 2005</a:t>
            </a:r>
          </a:p>
          <a:p>
            <a:pPr>
              <a:spcBef>
                <a:spcPct val="50000"/>
              </a:spcBef>
            </a:pPr>
            <a:r>
              <a:rPr lang="en-US" sz="2400" b="1">
                <a:solidFill>
                  <a:srgbClr val="000000"/>
                </a:solidFill>
                <a:latin typeface="Arial" charset="0"/>
              </a:rPr>
              <a:t>9/04   	Failed</a:t>
            </a:r>
          </a:p>
          <a:p>
            <a:pPr>
              <a:spcBef>
                <a:spcPct val="50000"/>
              </a:spcBef>
            </a:pPr>
            <a:r>
              <a:rPr lang="en-US" sz="2400" b="1">
                <a:solidFill>
                  <a:srgbClr val="000000"/>
                </a:solidFill>
                <a:latin typeface="Arial" charset="0"/>
              </a:rPr>
              <a:t>10/04	Failed</a:t>
            </a:r>
          </a:p>
          <a:p>
            <a:pPr>
              <a:spcBef>
                <a:spcPct val="50000"/>
              </a:spcBef>
            </a:pPr>
            <a:r>
              <a:rPr lang="en-US" sz="2400" b="1">
                <a:solidFill>
                  <a:srgbClr val="000000"/>
                </a:solidFill>
                <a:latin typeface="Arial" charset="0"/>
              </a:rPr>
              <a:t>11/04	Failed</a:t>
            </a:r>
          </a:p>
          <a:p>
            <a:pPr>
              <a:spcBef>
                <a:spcPct val="50000"/>
              </a:spcBef>
            </a:pPr>
            <a:r>
              <a:rPr lang="en-US" sz="2400" b="1">
                <a:solidFill>
                  <a:srgbClr val="000000"/>
                </a:solidFill>
                <a:latin typeface="Arial" charset="0"/>
              </a:rPr>
              <a:t>12/04	Failed</a:t>
            </a:r>
          </a:p>
          <a:p>
            <a:pPr>
              <a:spcBef>
                <a:spcPct val="50000"/>
              </a:spcBef>
            </a:pPr>
            <a:r>
              <a:rPr lang="en-US" sz="2400" b="1">
                <a:solidFill>
                  <a:srgbClr val="FF0000"/>
                </a:solidFill>
                <a:latin typeface="Arial" charset="0"/>
              </a:rPr>
              <a:t>1/05	Passed</a:t>
            </a:r>
          </a:p>
          <a:p>
            <a:pPr>
              <a:spcBef>
                <a:spcPct val="50000"/>
              </a:spcBef>
            </a:pPr>
            <a:r>
              <a:rPr lang="en-US" sz="2400" b="1">
                <a:solidFill>
                  <a:srgbClr val="000000"/>
                </a:solidFill>
                <a:latin typeface="Arial" charset="0"/>
              </a:rPr>
              <a:t>2/05	Failed</a:t>
            </a:r>
          </a:p>
          <a:p>
            <a:pPr>
              <a:spcBef>
                <a:spcPct val="50000"/>
              </a:spcBef>
            </a:pPr>
            <a:r>
              <a:rPr lang="en-US" sz="2400" b="1">
                <a:solidFill>
                  <a:srgbClr val="000000"/>
                </a:solidFill>
                <a:latin typeface="Arial" charset="0"/>
              </a:rPr>
              <a:t>3/05	Failed</a:t>
            </a:r>
          </a:p>
          <a:p>
            <a:pPr>
              <a:spcBef>
                <a:spcPct val="50000"/>
              </a:spcBef>
            </a:pPr>
            <a:r>
              <a:rPr lang="en-US" sz="2400" b="1">
                <a:solidFill>
                  <a:srgbClr val="000000"/>
                </a:solidFill>
                <a:latin typeface="Arial" charset="0"/>
              </a:rPr>
              <a:t>4/05	Failed</a:t>
            </a:r>
          </a:p>
          <a:p>
            <a:pPr>
              <a:spcBef>
                <a:spcPct val="50000"/>
              </a:spcBef>
            </a:pPr>
            <a:endParaRPr lang="en-US" b="1">
              <a:latin typeface="Arial" charset="0"/>
            </a:endParaRPr>
          </a:p>
        </p:txBody>
      </p:sp>
      <p:sp>
        <p:nvSpPr>
          <p:cNvPr id="8196" name="Text Box 4"/>
          <p:cNvSpPr txBox="1">
            <a:spLocks noChangeArrowheads="1"/>
          </p:cNvSpPr>
          <p:nvPr/>
        </p:nvSpPr>
        <p:spPr bwMode="auto">
          <a:xfrm>
            <a:off x="5105400" y="2438400"/>
            <a:ext cx="33528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8197" name="Text Box 5"/>
          <p:cNvSpPr txBox="1">
            <a:spLocks noChangeArrowheads="1"/>
          </p:cNvSpPr>
          <p:nvPr/>
        </p:nvSpPr>
        <p:spPr bwMode="auto">
          <a:xfrm>
            <a:off x="4876800" y="2895600"/>
            <a:ext cx="1676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0774" name="Text Box 6"/>
          <p:cNvSpPr txBox="1">
            <a:spLocks noChangeArrowheads="1"/>
          </p:cNvSpPr>
          <p:nvPr/>
        </p:nvSpPr>
        <p:spPr bwMode="auto">
          <a:xfrm>
            <a:off x="5334000" y="1606550"/>
            <a:ext cx="3810000" cy="5251450"/>
          </a:xfrm>
          <a:prstGeom prst="rect">
            <a:avLst/>
          </a:prstGeom>
          <a:noFill/>
          <a:ln w="9525">
            <a:noFill/>
            <a:miter lim="800000"/>
            <a:headEnd/>
            <a:tailEnd/>
          </a:ln>
        </p:spPr>
        <p:txBody>
          <a:bodyPr>
            <a:spAutoFit/>
          </a:bodyPr>
          <a:lstStyle/>
          <a:p>
            <a:pPr>
              <a:spcBef>
                <a:spcPct val="50000"/>
              </a:spcBef>
            </a:pPr>
            <a:r>
              <a:rPr lang="en-US" sz="2400" b="1">
                <a:solidFill>
                  <a:srgbClr val="000000"/>
                </a:solidFill>
                <a:latin typeface="Arial" charset="0"/>
              </a:rPr>
              <a:t>     </a:t>
            </a:r>
            <a:r>
              <a:rPr lang="en-US" sz="2400" b="1" u="sng">
                <a:solidFill>
                  <a:srgbClr val="000000"/>
                </a:solidFill>
                <a:latin typeface="Arial" charset="0"/>
              </a:rPr>
              <a:t>2005 – 2006</a:t>
            </a:r>
          </a:p>
          <a:p>
            <a:pPr>
              <a:spcBef>
                <a:spcPct val="50000"/>
              </a:spcBef>
            </a:pPr>
            <a:r>
              <a:rPr lang="en-US" sz="2400" b="1">
                <a:solidFill>
                  <a:srgbClr val="FF0000"/>
                </a:solidFill>
                <a:latin typeface="Arial" charset="0"/>
              </a:rPr>
              <a:t>10/05	Passed</a:t>
            </a:r>
          </a:p>
          <a:p>
            <a:pPr>
              <a:spcBef>
                <a:spcPct val="50000"/>
              </a:spcBef>
            </a:pPr>
            <a:r>
              <a:rPr lang="en-US" sz="2400" b="1">
                <a:solidFill>
                  <a:srgbClr val="000000"/>
                </a:solidFill>
                <a:latin typeface="Arial" charset="0"/>
              </a:rPr>
              <a:t>11/05	Failed</a:t>
            </a:r>
          </a:p>
          <a:p>
            <a:pPr>
              <a:spcBef>
                <a:spcPct val="50000"/>
              </a:spcBef>
            </a:pPr>
            <a:r>
              <a:rPr lang="en-US" sz="2400" b="1">
                <a:solidFill>
                  <a:srgbClr val="FF0000"/>
                </a:solidFill>
                <a:latin typeface="Arial" charset="0"/>
              </a:rPr>
              <a:t>12/05	Passed </a:t>
            </a:r>
            <a:r>
              <a:rPr lang="en-US" b="1">
                <a:solidFill>
                  <a:srgbClr val="FF0000"/>
                </a:solidFill>
                <a:latin typeface="Arial" charset="0"/>
              </a:rPr>
              <a:t>best in group</a:t>
            </a:r>
          </a:p>
          <a:p>
            <a:pPr>
              <a:spcBef>
                <a:spcPct val="50000"/>
              </a:spcBef>
            </a:pPr>
            <a:r>
              <a:rPr lang="en-US" sz="2400" b="1">
                <a:solidFill>
                  <a:srgbClr val="FF0000"/>
                </a:solidFill>
                <a:latin typeface="Arial" charset="0"/>
              </a:rPr>
              <a:t>1/06	Passed</a:t>
            </a:r>
          </a:p>
          <a:p>
            <a:pPr>
              <a:spcBef>
                <a:spcPct val="50000"/>
              </a:spcBef>
            </a:pPr>
            <a:r>
              <a:rPr lang="en-US" sz="2400" b="1">
                <a:solidFill>
                  <a:srgbClr val="FF0000"/>
                </a:solidFill>
                <a:latin typeface="Arial" charset="0"/>
              </a:rPr>
              <a:t>2/06	Passed</a:t>
            </a:r>
          </a:p>
          <a:p>
            <a:pPr>
              <a:spcBef>
                <a:spcPct val="50000"/>
              </a:spcBef>
            </a:pPr>
            <a:r>
              <a:rPr lang="en-US" sz="2400" b="1">
                <a:solidFill>
                  <a:srgbClr val="000000"/>
                </a:solidFill>
                <a:latin typeface="Arial" charset="0"/>
              </a:rPr>
              <a:t>3/06	Failed</a:t>
            </a:r>
          </a:p>
          <a:p>
            <a:pPr>
              <a:spcBef>
                <a:spcPct val="50000"/>
              </a:spcBef>
            </a:pPr>
            <a:r>
              <a:rPr lang="en-US" sz="2400" b="1">
                <a:solidFill>
                  <a:srgbClr val="FF0000"/>
                </a:solidFill>
                <a:latin typeface="Arial" charset="0"/>
              </a:rPr>
              <a:t>4/06	Passed last one!</a:t>
            </a:r>
          </a:p>
          <a:p>
            <a:pPr>
              <a:spcBef>
                <a:spcPct val="50000"/>
              </a:spcBef>
            </a:pPr>
            <a:r>
              <a:rPr lang="en-US" sz="2400" b="1">
                <a:solidFill>
                  <a:srgbClr val="000000"/>
                </a:solidFill>
                <a:latin typeface="Arial" charset="0"/>
              </a:rPr>
              <a:t>5/06	N/A</a:t>
            </a:r>
          </a:p>
          <a:p>
            <a:pPr>
              <a:spcBef>
                <a:spcPct val="50000"/>
              </a:spcBef>
            </a:pPr>
            <a:endParaRPr lang="en-US">
              <a:solidFill>
                <a:srgbClr val="000000"/>
              </a:solidFill>
              <a:latin typeface="Arial" charset="0"/>
            </a:endParaRPr>
          </a:p>
        </p:txBody>
      </p:sp>
      <p:sp>
        <p:nvSpPr>
          <p:cNvPr id="160775" name="Text Box 7"/>
          <p:cNvSpPr txBox="1">
            <a:spLocks noChangeArrowheads="1"/>
          </p:cNvSpPr>
          <p:nvPr/>
        </p:nvSpPr>
        <p:spPr bwMode="auto">
          <a:xfrm>
            <a:off x="3581400" y="3200400"/>
            <a:ext cx="1676400" cy="1465263"/>
          </a:xfrm>
          <a:prstGeom prst="rect">
            <a:avLst/>
          </a:prstGeom>
          <a:noFill/>
          <a:ln w="9525">
            <a:noFill/>
            <a:miter lim="800000"/>
            <a:headEnd/>
            <a:tailEnd/>
          </a:ln>
        </p:spPr>
        <p:txBody>
          <a:bodyPr>
            <a:spAutoFit/>
          </a:bodyPr>
          <a:lstStyle/>
          <a:p>
            <a:pPr>
              <a:spcBef>
                <a:spcPct val="50000"/>
              </a:spcBef>
            </a:pPr>
            <a:r>
              <a:rPr lang="en-US" b="1">
                <a:solidFill>
                  <a:srgbClr val="000000"/>
                </a:solidFill>
                <a:latin typeface="Arial" charset="0"/>
              </a:rPr>
              <a:t>Began work with CAS and Writing Center in October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160774" grpId="0"/>
      <p:bldP spid="16077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0"/>
            <a:ext cx="8229600" cy="762000"/>
          </a:xfrm>
        </p:spPr>
        <p:txBody>
          <a:bodyPr/>
          <a:lstStyle/>
          <a:p>
            <a:r>
              <a:rPr lang="en-US" sz="3600" dirty="0" smtClean="0">
                <a:solidFill>
                  <a:srgbClr val="7030A0"/>
                </a:solidFill>
              </a:rPr>
              <a:t>Dr. Algernon Kelley, December 2009</a:t>
            </a:r>
            <a:endParaRPr lang="en-US" sz="3600" dirty="0">
              <a:solidFill>
                <a:srgbClr val="7030A0"/>
              </a:solidFill>
            </a:endParaRPr>
          </a:p>
        </p:txBody>
      </p:sp>
      <p:pic>
        <p:nvPicPr>
          <p:cNvPr id="1026" name="Picture 2"/>
          <p:cNvPicPr>
            <a:picLocks noChangeAspect="1" noChangeArrowheads="1"/>
          </p:cNvPicPr>
          <p:nvPr/>
        </p:nvPicPr>
        <p:blipFill>
          <a:blip r:embed="rId3" cstate="print"/>
          <a:srcRect t="12195" r="1829" b="1219"/>
          <a:stretch>
            <a:fillRect/>
          </a:stretch>
        </p:blipFill>
        <p:spPr bwMode="auto">
          <a:xfrm>
            <a:off x="-38945" y="21566"/>
            <a:ext cx="9182946" cy="607443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87877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2007-12-30-0404-53"/>
          <p:cNvPicPr>
            <a:picLocks noChangeAspect="1" noChangeArrowheads="1"/>
          </p:cNvPicPr>
          <p:nvPr/>
        </p:nvPicPr>
        <p:blipFill>
          <a:blip r:embed="rId3" cstate="print"/>
          <a:srcRect l="4353" t="10919" r="20271" b="19614"/>
          <a:stretch>
            <a:fillRect/>
          </a:stretch>
        </p:blipFill>
        <p:spPr bwMode="auto">
          <a:xfrm>
            <a:off x="3810000" y="3375025"/>
            <a:ext cx="5334000" cy="3582988"/>
          </a:xfrm>
          <a:prstGeom prst="rect">
            <a:avLst/>
          </a:prstGeom>
          <a:noFill/>
          <a:ln w="9525">
            <a:noFill/>
            <a:miter lim="800000"/>
            <a:headEnd/>
            <a:tailEnd/>
          </a:ln>
        </p:spPr>
      </p:pic>
      <p:pic>
        <p:nvPicPr>
          <p:cNvPr id="9219" name="Picture 3" descr="White House Photo"/>
          <p:cNvPicPr>
            <a:picLocks noGrp="1" noChangeAspect="1" noChangeArrowheads="1"/>
          </p:cNvPicPr>
          <p:nvPr>
            <p:ph idx="4294967295"/>
          </p:nvPr>
        </p:nvPicPr>
        <p:blipFill>
          <a:blip r:embed="rId4" cstate="print"/>
          <a:srcRect l="11974" t="8772" r="4762" b="4327"/>
          <a:stretch>
            <a:fillRect/>
          </a:stretch>
        </p:blipFill>
        <p:spPr>
          <a:xfrm>
            <a:off x="3800475" y="0"/>
            <a:ext cx="5343525" cy="3719513"/>
          </a:xfrm>
        </p:spPr>
      </p:pic>
      <p:sp>
        <p:nvSpPr>
          <p:cNvPr id="9220" name="Text Box 4"/>
          <p:cNvSpPr txBox="1">
            <a:spLocks noChangeArrowheads="1"/>
          </p:cNvSpPr>
          <p:nvPr/>
        </p:nvSpPr>
        <p:spPr bwMode="auto">
          <a:xfrm>
            <a:off x="7908925" y="3775075"/>
            <a:ext cx="184150" cy="4572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371717" name="Rectangle 4"/>
          <p:cNvSpPr>
            <a:spLocks noChangeArrowheads="1"/>
          </p:cNvSpPr>
          <p:nvPr/>
        </p:nvSpPr>
        <p:spPr bwMode="auto">
          <a:xfrm>
            <a:off x="0" y="0"/>
            <a:ext cx="3846513" cy="6858000"/>
          </a:xfrm>
          <a:prstGeom prst="rect">
            <a:avLst/>
          </a:prstGeom>
          <a:solidFill>
            <a:schemeClr val="tx1"/>
          </a:solidFill>
          <a:ln w="9525">
            <a:noFill/>
            <a:miter lim="800000"/>
            <a:headEnd/>
            <a:tailEnd/>
          </a:ln>
        </p:spPr>
        <p:txBody>
          <a:bodyPr wrap="none" anchor="ctr"/>
          <a:lstStyle/>
          <a:p>
            <a:pPr algn="r" fontAlgn="auto">
              <a:spcBef>
                <a:spcPts val="0"/>
              </a:spcBef>
              <a:spcAft>
                <a:spcPts val="0"/>
              </a:spcAft>
              <a:defRPr/>
            </a:pPr>
            <a:endParaRPr lang="en-US" dirty="0">
              <a:solidFill>
                <a:schemeClr val="bg1">
                  <a:lumMod val="85000"/>
                </a:schemeClr>
              </a:solidFill>
              <a:cs typeface="Arial" pitchFamily="34" charset="0"/>
            </a:endParaRPr>
          </a:p>
        </p:txBody>
      </p:sp>
      <p:sp>
        <p:nvSpPr>
          <p:cNvPr id="393218" name="Rectangle 2"/>
          <p:cNvSpPr>
            <a:spLocks noGrp="1" noChangeArrowheads="1"/>
          </p:cNvSpPr>
          <p:nvPr>
            <p:ph type="title" idx="4294967295"/>
          </p:nvPr>
        </p:nvSpPr>
        <p:spPr>
          <a:xfrm>
            <a:off x="152400" y="4343400"/>
            <a:ext cx="3668713" cy="1371600"/>
          </a:xfrm>
        </p:spPr>
        <p:txBody>
          <a:bodyPr rtlCol="0">
            <a:normAutofit fontScale="90000"/>
          </a:bodyPr>
          <a:lstStyle/>
          <a:p>
            <a:pPr eaLnBrk="1" fontAlgn="auto" hangingPunct="1">
              <a:spcAft>
                <a:spcPts val="0"/>
              </a:spcAft>
              <a:defRPr/>
            </a:pPr>
            <a:r>
              <a:rPr lang="en-US" sz="2700" dirty="0" smtClean="0">
                <a:solidFill>
                  <a:schemeClr val="bg1">
                    <a:lumMod val="85000"/>
                  </a:schemeClr>
                </a:solidFill>
                <a:cs typeface="Arial" pitchFamily="34" charset="0"/>
              </a:rPr>
              <a:t/>
            </a:r>
            <a:br>
              <a:rPr lang="en-US" sz="2700" dirty="0" smtClean="0">
                <a:solidFill>
                  <a:schemeClr val="bg1">
                    <a:lumMod val="85000"/>
                  </a:schemeClr>
                </a:solidFill>
                <a:cs typeface="Arial" pitchFamily="34" charset="0"/>
              </a:rPr>
            </a:br>
            <a:r>
              <a:rPr lang="en-US" sz="2700" dirty="0" smtClean="0">
                <a:solidFill>
                  <a:schemeClr val="bg1">
                    <a:lumMod val="85000"/>
                  </a:schemeClr>
                </a:solidFill>
                <a:cs typeface="Arial" pitchFamily="34" charset="0"/>
              </a:rPr>
              <a:t>2006 Presidential Award for Excellence in Science Mathematics, and Engineering Mentoring </a:t>
            </a:r>
            <a:br>
              <a:rPr lang="en-US" sz="2700" dirty="0" smtClean="0">
                <a:solidFill>
                  <a:schemeClr val="bg1">
                    <a:lumMod val="85000"/>
                  </a:schemeClr>
                </a:solidFill>
                <a:cs typeface="Arial" pitchFamily="34" charset="0"/>
              </a:rPr>
            </a:br>
            <a:r>
              <a:rPr lang="en-US" sz="2700" dirty="0" smtClean="0">
                <a:solidFill>
                  <a:schemeClr val="bg1">
                    <a:lumMod val="85000"/>
                  </a:schemeClr>
                </a:solidFill>
                <a:cs typeface="Arial" pitchFamily="34" charset="0"/>
              </a:rPr>
              <a:t/>
            </a:r>
            <a:br>
              <a:rPr lang="en-US" sz="2700" dirty="0" smtClean="0">
                <a:solidFill>
                  <a:schemeClr val="bg1">
                    <a:lumMod val="85000"/>
                  </a:schemeClr>
                </a:solidFill>
                <a:cs typeface="Arial" pitchFamily="34" charset="0"/>
              </a:rPr>
            </a:br>
            <a:r>
              <a:rPr lang="en-US" sz="4000" dirty="0">
                <a:solidFill>
                  <a:schemeClr val="bg1">
                    <a:lumMod val="85000"/>
                  </a:schemeClr>
                </a:solidFill>
                <a:cs typeface="Arial" pitchFamily="34" charset="0"/>
              </a:rPr>
              <a:t/>
            </a:r>
            <a:br>
              <a:rPr lang="en-US" sz="4000" dirty="0">
                <a:solidFill>
                  <a:schemeClr val="bg1">
                    <a:lumMod val="85000"/>
                  </a:schemeClr>
                </a:solidFill>
                <a:cs typeface="Arial" pitchFamily="34" charset="0"/>
              </a:rPr>
            </a:br>
            <a:r>
              <a:rPr lang="en-US" sz="2800" dirty="0">
                <a:solidFill>
                  <a:schemeClr val="bg1">
                    <a:lumMod val="85000"/>
                  </a:schemeClr>
                </a:solidFill>
                <a:cs typeface="Arial" pitchFamily="34" charset="0"/>
              </a:rPr>
              <a:t>White House Oval Office </a:t>
            </a:r>
            <a:br>
              <a:rPr lang="en-US" sz="2800" dirty="0">
                <a:solidFill>
                  <a:schemeClr val="bg1">
                    <a:lumMod val="85000"/>
                  </a:schemeClr>
                </a:solidFill>
                <a:cs typeface="Arial" pitchFamily="34" charset="0"/>
              </a:rPr>
            </a:br>
            <a:r>
              <a:rPr lang="en-US" sz="2800" dirty="0">
                <a:solidFill>
                  <a:schemeClr val="bg1">
                    <a:lumMod val="85000"/>
                  </a:schemeClr>
                </a:solidFill>
                <a:cs typeface="Arial" pitchFamily="34" charset="0"/>
              </a:rPr>
              <a:t>November 16, 2007</a:t>
            </a:r>
          </a:p>
        </p:txBody>
      </p:sp>
      <p:sp>
        <p:nvSpPr>
          <p:cNvPr id="7" name="TextBox 6"/>
          <p:cNvSpPr txBox="1"/>
          <p:nvPr/>
        </p:nvSpPr>
        <p:spPr>
          <a:xfrm>
            <a:off x="304800" y="914400"/>
            <a:ext cx="3124200" cy="461963"/>
          </a:xfrm>
          <a:prstGeom prst="rect">
            <a:avLst/>
          </a:prstGeom>
          <a:noFill/>
        </p:spPr>
        <p:txBody>
          <a:bodyPr>
            <a:spAutoFit/>
          </a:bodyPr>
          <a:lstStyle/>
          <a:p>
            <a:pPr>
              <a:defRPr/>
            </a:pPr>
            <a:r>
              <a:rPr lang="en-US" b="1" i="1" dirty="0">
                <a:solidFill>
                  <a:schemeClr val="bg1">
                    <a:lumMod val="85000"/>
                  </a:schemeClr>
                </a:solidFill>
                <a:latin typeface="Arial" pitchFamily="34" charset="0"/>
                <a:cs typeface="Arial" pitchFamily="34" charset="0"/>
              </a:rPr>
              <a:t>Saundra Y. McGuire</a:t>
            </a:r>
            <a:endParaRPr lang="en-US" b="1"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0"/>
            <a:ext cx="7010400" cy="1143000"/>
          </a:xfrm>
        </p:spPr>
        <p:txBody>
          <a:bodyPr/>
          <a:lstStyle/>
          <a:p>
            <a:pPr algn="ctr" eaLnBrk="1" hangingPunct="1"/>
            <a:r>
              <a:rPr lang="en-US" smtClean="0">
                <a:latin typeface="Verdana" pitchFamily="34" charset="0"/>
              </a:rPr>
              <a:t>Desired outcomes</a:t>
            </a:r>
          </a:p>
        </p:txBody>
      </p:sp>
      <p:sp>
        <p:nvSpPr>
          <p:cNvPr id="119811" name="Rectangle 3"/>
          <p:cNvSpPr>
            <a:spLocks noGrp="1" noChangeArrowheads="1"/>
          </p:cNvSpPr>
          <p:nvPr>
            <p:ph type="body" idx="1"/>
          </p:nvPr>
        </p:nvSpPr>
        <p:spPr>
          <a:xfrm>
            <a:off x="914400" y="1371600"/>
            <a:ext cx="8229600" cy="5029200"/>
          </a:xfrm>
        </p:spPr>
        <p:txBody>
          <a:bodyPr/>
          <a:lstStyle/>
          <a:p>
            <a:pPr eaLnBrk="1" hangingPunct="1">
              <a:lnSpc>
                <a:spcPct val="90000"/>
              </a:lnSpc>
            </a:pPr>
            <a:endParaRPr lang="en-US" smtClean="0"/>
          </a:p>
          <a:p>
            <a:pPr eaLnBrk="1" hangingPunct="1">
              <a:lnSpc>
                <a:spcPct val="90000"/>
              </a:lnSpc>
            </a:pPr>
            <a:r>
              <a:rPr lang="en-US" smtClean="0"/>
              <a:t>We will understand the importance</a:t>
            </a:r>
          </a:p>
          <a:p>
            <a:pPr eaLnBrk="1" hangingPunct="1">
              <a:lnSpc>
                <a:spcPct val="90000"/>
              </a:lnSpc>
              <a:buFont typeface="Wingdings" pitchFamily="2" charset="2"/>
              <a:buNone/>
            </a:pPr>
            <a:r>
              <a:rPr lang="en-US" smtClean="0"/>
              <a:t>	of structured mentoring based on the scientific method</a:t>
            </a:r>
          </a:p>
          <a:p>
            <a:pPr eaLnBrk="1" hangingPunct="1">
              <a:lnSpc>
                <a:spcPct val="90000"/>
              </a:lnSpc>
            </a:pPr>
            <a:r>
              <a:rPr lang="en-US" smtClean="0"/>
              <a:t>We will understand the role of metacognition in mentoring</a:t>
            </a:r>
          </a:p>
          <a:p>
            <a:pPr eaLnBrk="1" hangingPunct="1">
              <a:lnSpc>
                <a:spcPct val="90000"/>
              </a:lnSpc>
            </a:pPr>
            <a:r>
              <a:rPr lang="en-US" smtClean="0"/>
              <a:t>We will become more effective mentors</a:t>
            </a:r>
          </a:p>
          <a:p>
            <a:pPr eaLnBrk="1" hangingPunct="1">
              <a:lnSpc>
                <a:spcPct val="90000"/>
              </a:lnSpc>
            </a:pPr>
            <a:r>
              <a:rPr lang="en-US" smtClean="0"/>
              <a:t>Our protégés will excel </a:t>
            </a:r>
          </a:p>
          <a:p>
            <a:pPr eaLnBrk="1" hangingPunct="1">
              <a:lnSpc>
                <a:spcPct val="90000"/>
              </a:lnSpc>
              <a:buFont typeface="Wingdings" pitchFamily="2" charset="2"/>
              <a:buNone/>
            </a:pPr>
            <a:r>
              <a:rPr lang="en-US" smtClean="0"/>
              <a:t>	with the assistance of good mentoring</a:t>
            </a:r>
          </a:p>
          <a:p>
            <a:pPr eaLnBrk="1" hangingPunct="1">
              <a:lnSpc>
                <a:spcPct val="90000"/>
              </a:lnSpc>
            </a:pPr>
            <a:r>
              <a:rPr lang="en-US" smtClean="0"/>
              <a:t>We will develop mentoring skills for the rest of our academic careers</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anim calcmode="lin" valueType="num">
                                      <p:cBhvr additive="base">
                                        <p:cTn id="7"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2" end="2"/>
                                            </p:txEl>
                                          </p:spTgt>
                                        </p:tgtEl>
                                        <p:attrNameLst>
                                          <p:attrName>style.visibility</p:attrName>
                                        </p:attrNameLst>
                                      </p:cBhvr>
                                      <p:to>
                                        <p:strVal val="visible"/>
                                      </p:to>
                                    </p:set>
                                    <p:anim calcmode="lin" valueType="num">
                                      <p:cBhvr additive="base">
                                        <p:cTn id="13"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anim calcmode="lin" valueType="num">
                                      <p:cBhvr additive="base">
                                        <p:cTn id="19"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1">
                                            <p:txEl>
                                              <p:pRg st="4" end="4"/>
                                            </p:txEl>
                                          </p:spTgt>
                                        </p:tgtEl>
                                        <p:attrNameLst>
                                          <p:attrName>style.visibility</p:attrName>
                                        </p:attrNameLst>
                                      </p:cBhvr>
                                      <p:to>
                                        <p:strVal val="visible"/>
                                      </p:to>
                                    </p:set>
                                    <p:anim calcmode="lin" valueType="num">
                                      <p:cBhvr additive="base">
                                        <p:cTn id="25"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98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9811">
                                            <p:txEl>
                                              <p:pRg st="5" end="5"/>
                                            </p:txEl>
                                          </p:spTgt>
                                        </p:tgtEl>
                                        <p:attrNameLst>
                                          <p:attrName>style.visibility</p:attrName>
                                        </p:attrNameLst>
                                      </p:cBhvr>
                                      <p:to>
                                        <p:strVal val="visible"/>
                                      </p:to>
                                    </p:set>
                                    <p:anim calcmode="lin" valueType="num">
                                      <p:cBhvr additive="base">
                                        <p:cTn id="31" dur="500" fill="hold"/>
                                        <p:tgtEl>
                                          <p:spTgt spid="1198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98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9811">
                                            <p:txEl>
                                              <p:pRg st="6" end="6"/>
                                            </p:txEl>
                                          </p:spTgt>
                                        </p:tgtEl>
                                        <p:attrNameLst>
                                          <p:attrName>style.visibility</p:attrName>
                                        </p:attrNameLst>
                                      </p:cBhvr>
                                      <p:to>
                                        <p:strVal val="visible"/>
                                      </p:to>
                                    </p:set>
                                    <p:anim calcmode="lin" valueType="num">
                                      <p:cBhvr additive="base">
                                        <p:cTn id="37" dur="500" fill="hold"/>
                                        <p:tgtEl>
                                          <p:spTgt spid="11981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98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9811">
                                            <p:txEl>
                                              <p:pRg st="7" end="7"/>
                                            </p:txEl>
                                          </p:spTgt>
                                        </p:tgtEl>
                                        <p:attrNameLst>
                                          <p:attrName>style.visibility</p:attrName>
                                        </p:attrNameLst>
                                      </p:cBhvr>
                                      <p:to>
                                        <p:strVal val="visible"/>
                                      </p:to>
                                    </p:set>
                                    <p:anim calcmode="lin" valueType="num">
                                      <p:cBhvr additive="base">
                                        <p:cTn id="43" dur="500" fill="hold"/>
                                        <p:tgtEl>
                                          <p:spTgt spid="11981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98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9811">
                                            <p:txEl>
                                              <p:pRg st="9" end="9"/>
                                            </p:txEl>
                                          </p:spTgt>
                                        </p:tgtEl>
                                        <p:attrNameLst>
                                          <p:attrName>style.visibility</p:attrName>
                                        </p:attrNameLst>
                                      </p:cBhvr>
                                      <p:to>
                                        <p:strVal val="visible"/>
                                      </p:to>
                                    </p:set>
                                    <p:anim calcmode="lin" valueType="num">
                                      <p:cBhvr additive="base">
                                        <p:cTn id="49" dur="500" fill="hold"/>
                                        <p:tgtEl>
                                          <p:spTgt spid="11981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98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Overview</a:t>
            </a:r>
          </a:p>
        </p:txBody>
      </p:sp>
      <p:sp>
        <p:nvSpPr>
          <p:cNvPr id="11267" name="Rectangle 3"/>
          <p:cNvSpPr>
            <a:spLocks noGrp="1" noChangeArrowheads="1"/>
          </p:cNvSpPr>
          <p:nvPr>
            <p:ph type="body" idx="1"/>
          </p:nvPr>
        </p:nvSpPr>
        <p:spPr>
          <a:xfrm>
            <a:off x="1219200" y="1524000"/>
            <a:ext cx="7924800" cy="5029200"/>
          </a:xfrm>
        </p:spPr>
        <p:txBody>
          <a:bodyPr/>
          <a:lstStyle/>
          <a:p>
            <a:pPr eaLnBrk="1" hangingPunct="1">
              <a:buFont typeface="Wingdings" pitchFamily="2" charset="2"/>
              <a:buNone/>
            </a:pPr>
            <a:endParaRPr lang="en-US" sz="2800" smtClean="0"/>
          </a:p>
          <a:p>
            <a:pPr eaLnBrk="1" hangingPunct="1"/>
            <a:r>
              <a:rPr lang="en-US" sz="2800" smtClean="0"/>
              <a:t>The Scientific Method</a:t>
            </a:r>
          </a:p>
          <a:p>
            <a:pPr eaLnBrk="1" hangingPunct="1"/>
            <a:r>
              <a:rPr lang="en-US" sz="2800" smtClean="0"/>
              <a:t>Definition of mentoring</a:t>
            </a:r>
          </a:p>
          <a:p>
            <a:pPr eaLnBrk="1" hangingPunct="1"/>
            <a:r>
              <a:rPr lang="en-US" sz="2800" smtClean="0"/>
              <a:t>Stereotype Threat</a:t>
            </a:r>
          </a:p>
          <a:p>
            <a:pPr eaLnBrk="1" hangingPunct="1"/>
            <a:r>
              <a:rPr lang="en-US" sz="2800" smtClean="0"/>
              <a:t>Role of metacognition in mentoring</a:t>
            </a:r>
          </a:p>
          <a:p>
            <a:pPr eaLnBrk="1" hangingPunct="1"/>
            <a:r>
              <a:rPr lang="en-US" sz="2800" smtClean="0"/>
              <a:t>Learning and Time Management Strategies That Work</a:t>
            </a:r>
          </a:p>
          <a:p>
            <a:pPr eaLnBrk="1" hangingPunct="1"/>
            <a:r>
              <a:rPr lang="en-US" sz="2800" smtClean="0"/>
              <a:t>Preparing Your Protégé for the poster presentation</a:t>
            </a:r>
          </a:p>
          <a:p>
            <a:pPr eaLnBrk="1" hangingPunct="1"/>
            <a:r>
              <a:rPr lang="en-US" sz="2800" smtClean="0"/>
              <a:t>Q &amp; A &amp; Discussion</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12212</TotalTime>
  <Words>1186</Words>
  <Application>Microsoft Office PowerPoint</Application>
  <PresentationFormat>On-screen Show (4:3)</PresentationFormat>
  <Paragraphs>274</Paragraphs>
  <Slides>40</Slides>
  <Notes>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Eclipse</vt:lpstr>
      <vt:lpstr>Effective Mentoring of Undergraduates:   It’s both a science and an art!</vt:lpstr>
      <vt:lpstr> 2004 National College Learning Center Association Frank L. Christ Outstanding Learning Center Award </vt:lpstr>
      <vt:lpstr>Reflection Question</vt:lpstr>
      <vt:lpstr>The Story of Three LSU Students </vt:lpstr>
      <vt:lpstr>Protégé’s Cumulative Exam Record  Pursuing Ph.D. in Chemistry   </vt:lpstr>
      <vt:lpstr>Dr. Algernon Kelley, December 2009</vt:lpstr>
      <vt:lpstr> 2006 Presidential Award for Excellence in Science Mathematics, and Engineering Mentoring    White House Oval Office  November 16, 2007</vt:lpstr>
      <vt:lpstr>Desired outcomes</vt:lpstr>
      <vt:lpstr>Overview</vt:lpstr>
      <vt:lpstr>PowerPoint Presentation</vt:lpstr>
      <vt:lpstr>What is a Mentor?</vt:lpstr>
      <vt:lpstr>PowerPoint Presentation</vt:lpstr>
      <vt:lpstr>What is the question?</vt:lpstr>
      <vt:lpstr>Background Research</vt:lpstr>
      <vt:lpstr>Reflection Question</vt:lpstr>
      <vt:lpstr>Why don’t some students  know how to learn or study?</vt:lpstr>
      <vt:lpstr>Stereotype Threat: A Potential Barrier to Minority and Female Student Success</vt:lpstr>
      <vt:lpstr>Construct Hypothesis</vt:lpstr>
      <vt:lpstr>Test with Experiment</vt:lpstr>
      <vt:lpstr>What we know about learning</vt:lpstr>
      <vt:lpstr>What learning strategies can I teach?</vt:lpstr>
      <vt:lpstr>Metacognition</vt:lpstr>
      <vt:lpstr>PowerPoint Presentation</vt:lpstr>
      <vt:lpstr>Knowledge of Metacognition  Can Greatly Increase  Student Success</vt:lpstr>
      <vt:lpstr>Analyze Results</vt:lpstr>
      <vt:lpstr>Time Management Tools</vt:lpstr>
      <vt:lpstr>Share Results</vt:lpstr>
      <vt:lpstr>The Art of Mentoring</vt:lpstr>
      <vt:lpstr> Mentors Can Span the Gamut    from Magical to Monstrous!       Protégés Can Cover the Spectrum     from Perfect to Problematic! </vt:lpstr>
      <vt:lpstr>More magical mentor behaviors  </vt:lpstr>
      <vt:lpstr>Characteristics of  Monstrous Mentors</vt:lpstr>
      <vt:lpstr>What Mentors Should Know</vt:lpstr>
      <vt:lpstr>PowerPoint Presentation</vt:lpstr>
      <vt:lpstr>Characteristics of Problematic Protégés</vt:lpstr>
      <vt:lpstr>PowerPoint Presentation</vt:lpstr>
      <vt:lpstr>The Connection Between Emotions, Motivation, and Learning</vt:lpstr>
      <vt:lpstr>Start using the scientific method now to improve your mentoring</vt:lpstr>
      <vt:lpstr>Final Note</vt:lpstr>
      <vt:lpstr>References</vt:lpstr>
      <vt:lpstr>References Continued</vt:lpstr>
    </vt:vector>
  </TitlesOfParts>
  <Company>The Dow Chemical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in Your Career Through Mentoring</dc:title>
  <dc:creator>Carolyn Ribes</dc:creator>
  <cp:lastModifiedBy>Saundra</cp:lastModifiedBy>
  <cp:revision>103</cp:revision>
  <dcterms:created xsi:type="dcterms:W3CDTF">2003-02-06T19:05:41Z</dcterms:created>
  <dcterms:modified xsi:type="dcterms:W3CDTF">2011-06-06T03:40:38Z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Ribes C u098534</vt:lpwstr>
  </property>
  <property fmtid="{D5CDD505-2E9C-101B-9397-08002B2CF9AE}" pid="3" name="Proprietary_Classification">
    <vt:lpwstr>NONE</vt:lpwstr>
  </property>
  <property fmtid="{D5CDD505-2E9C-101B-9397-08002B2CF9AE}" pid="4" name="Retention_Period">
    <vt:lpwstr/>
  </property>
  <property fmtid="{D5CDD505-2E9C-101B-9397-08002B2CF9AE}" pid="5" name="Retention_Period_Start_Date">
    <vt:lpwstr/>
  </property>
  <property fmtid="{D5CDD505-2E9C-101B-9397-08002B2CF9AE}" pid="6" name="Retention_Period_Trigger">
    <vt:lpwstr>General Business Record</vt:lpwstr>
  </property>
  <property fmtid="{D5CDD505-2E9C-101B-9397-08002B2CF9AE}" pid="7" name="Reason_Document_Frozen">
    <vt:lpwstr/>
  </property>
  <property fmtid="{D5CDD505-2E9C-101B-9397-08002B2CF9AE}" pid="8" name="Expiration_Date">
    <vt:lpwstr>5/21/2007</vt:lpwstr>
  </property>
</Properties>
</file>