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charts/chart1.xml" ContentType="application/vnd.openxmlformats-officedocument.drawingml.chart+xml"/>
  <Override PartName="/ppt/tags/tag17.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43"/>
  </p:notesMasterIdLst>
  <p:handoutMasterIdLst>
    <p:handoutMasterId r:id="rId44"/>
  </p:handoutMasterIdLst>
  <p:sldIdLst>
    <p:sldId id="256" r:id="rId2"/>
    <p:sldId id="399" r:id="rId3"/>
    <p:sldId id="412" r:id="rId4"/>
    <p:sldId id="413" r:id="rId5"/>
    <p:sldId id="453" r:id="rId6"/>
    <p:sldId id="420" r:id="rId7"/>
    <p:sldId id="324" r:id="rId8"/>
    <p:sldId id="365" r:id="rId9"/>
    <p:sldId id="421" r:id="rId10"/>
    <p:sldId id="414" r:id="rId11"/>
    <p:sldId id="446" r:id="rId12"/>
    <p:sldId id="448" r:id="rId13"/>
    <p:sldId id="449" r:id="rId14"/>
    <p:sldId id="450" r:id="rId15"/>
    <p:sldId id="451" r:id="rId16"/>
    <p:sldId id="452" r:id="rId17"/>
    <p:sldId id="433" r:id="rId18"/>
    <p:sldId id="434" r:id="rId19"/>
    <p:sldId id="435" r:id="rId20"/>
    <p:sldId id="436" r:id="rId21"/>
    <p:sldId id="437" r:id="rId22"/>
    <p:sldId id="415" r:id="rId23"/>
    <p:sldId id="367" r:id="rId24"/>
    <p:sldId id="438" r:id="rId25"/>
    <p:sldId id="439" r:id="rId26"/>
    <p:sldId id="335" r:id="rId27"/>
    <p:sldId id="444" r:id="rId28"/>
    <p:sldId id="443" r:id="rId29"/>
    <p:sldId id="368" r:id="rId30"/>
    <p:sldId id="383" r:id="rId31"/>
    <p:sldId id="384" r:id="rId32"/>
    <p:sldId id="385" r:id="rId33"/>
    <p:sldId id="389" r:id="rId34"/>
    <p:sldId id="411" r:id="rId35"/>
    <p:sldId id="404" r:id="rId36"/>
    <p:sldId id="406" r:id="rId37"/>
    <p:sldId id="407" r:id="rId38"/>
    <p:sldId id="425" r:id="rId39"/>
    <p:sldId id="440" r:id="rId40"/>
    <p:sldId id="441" r:id="rId41"/>
    <p:sldId id="332" r:id="rId42"/>
  </p:sldIdLst>
  <p:sldSz cx="9144000" cy="6858000" type="screen4x3"/>
  <p:notesSz cx="7008813" cy="929481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9E"/>
    <a:srgbClr val="003E6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728" autoAdjust="0"/>
  </p:normalViewPr>
  <p:slideViewPr>
    <p:cSldViewPr>
      <p:cViewPr varScale="1">
        <p:scale>
          <a:sx n="51" d="100"/>
          <a:sy n="51" d="100"/>
        </p:scale>
        <p:origin x="-1238" y="-8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hPercent val="100"/>
      <c:rotY val="0"/>
      <c:depthPercent val="100"/>
      <c:rAngAx val="0"/>
      <c:perspective val="60"/>
    </c:view3D>
    <c:floor>
      <c:thickness val="0"/>
      <c:spPr>
        <a:solidFill>
          <a:srgbClr val="C0C0C0"/>
        </a:solidFill>
        <a:ln w="3175">
          <a:solidFill>
            <a:schemeClr val="tx1"/>
          </a:solidFill>
          <a:prstDash val="solid"/>
        </a:ln>
      </c:spPr>
    </c:floor>
    <c:sideWall>
      <c:thickness val="0"/>
      <c:spPr>
        <a:noFill/>
        <a:ln w="25400">
          <a:noFill/>
        </a:ln>
      </c:spPr>
    </c:sideWall>
    <c:backWall>
      <c:thickness val="0"/>
      <c:spPr>
        <a:noFill/>
        <a:ln w="25400">
          <a:noFill/>
        </a:ln>
      </c:spPr>
    </c:backWall>
    <c:plotArea>
      <c:layout>
        <c:manualLayout>
          <c:layoutTarget val="inner"/>
          <c:xMode val="edge"/>
          <c:yMode val="edge"/>
          <c:x val="1.0638297872340392E-2"/>
          <c:y val="3.5849056603773688E-2"/>
          <c:w val="0.94680851063829941"/>
          <c:h val="0.89811320754716961"/>
        </c:manualLayout>
      </c:layout>
      <c:bar3DChart>
        <c:barDir val="col"/>
        <c:grouping val="clustered"/>
        <c:varyColors val="1"/>
        <c:ser>
          <c:idx val="0"/>
          <c:order val="0"/>
          <c:tx>
            <c:strRef>
              <c:f>Sheet1!$A$2</c:f>
              <c:strCache>
                <c:ptCount val="1"/>
              </c:strCache>
            </c:strRef>
          </c:tx>
          <c:spPr>
            <a:solidFill>
              <a:schemeClr val="accent1"/>
            </a:solidFill>
            <a:ln w="12700">
              <a:solidFill>
                <a:schemeClr val="tx1"/>
              </a:solidFill>
              <a:prstDash val="solid"/>
            </a:ln>
          </c:spPr>
          <c:invertIfNegative val="0"/>
          <c:dPt>
            <c:idx val="0"/>
            <c:invertIfNegative val="0"/>
            <c:bubble3D val="0"/>
            <c:spPr>
              <a:solidFill>
                <a:schemeClr val="accent1"/>
              </a:solidFill>
              <a:ln w="12700">
                <a:solidFill>
                  <a:schemeClr val="tx1"/>
                </a:solidFill>
                <a:prstDash val="solid"/>
              </a:ln>
            </c:spPr>
          </c:dPt>
          <c:dPt>
            <c:idx val="1"/>
            <c:invertIfNegative val="0"/>
            <c:bubble3D val="0"/>
            <c:spPr>
              <a:solidFill>
                <a:schemeClr val="accent2"/>
              </a:solidFill>
              <a:ln w="12700">
                <a:solidFill>
                  <a:schemeClr val="tx1"/>
                </a:solidFill>
                <a:prstDash val="solid"/>
              </a:ln>
            </c:spPr>
          </c:dPt>
          <c:dPt>
            <c:idx val="2"/>
            <c:invertIfNegative val="0"/>
            <c:bubble3D val="0"/>
            <c:spPr>
              <a:solidFill>
                <a:schemeClr val="hlink"/>
              </a:solidFill>
              <a:ln w="12700">
                <a:solidFill>
                  <a:schemeClr val="tx1"/>
                </a:solidFill>
                <a:prstDash val="solid"/>
              </a:ln>
            </c:spPr>
          </c:dPt>
          <c:dPt>
            <c:idx val="3"/>
            <c:invertIfNegative val="0"/>
            <c:bubble3D val="0"/>
            <c:spPr>
              <a:solidFill>
                <a:schemeClr val="folHlink"/>
              </a:solidFill>
              <a:ln w="12700">
                <a:solidFill>
                  <a:schemeClr val="tx1"/>
                </a:solidFill>
                <a:prstDash val="solid"/>
              </a:ln>
            </c:spPr>
          </c:dPt>
          <c:dPt>
            <c:idx val="4"/>
            <c:invertIfNegative val="0"/>
            <c:bubble3D val="0"/>
            <c:spPr>
              <a:solidFill>
                <a:schemeClr val="bg2"/>
              </a:solidFill>
              <a:ln w="12700">
                <a:solidFill>
                  <a:schemeClr val="tx1"/>
                </a:solidFill>
                <a:prstDash val="solid"/>
              </a:ln>
            </c:spPr>
          </c:dPt>
          <c:dPt>
            <c:idx val="5"/>
            <c:invertIfNegative val="0"/>
            <c:bubble3D val="0"/>
            <c:spPr>
              <a:solidFill>
                <a:schemeClr val="tx2"/>
              </a:solidFill>
              <a:ln w="12700">
                <a:solidFill>
                  <a:schemeClr val="tx1"/>
                </a:solidFill>
                <a:prstDash val="solid"/>
              </a:ln>
            </c:spPr>
          </c:dPt>
          <c:dLbls>
            <c:dLbl>
              <c:idx val="0"/>
              <c:layout>
                <c:manualLayout>
                  <c:x val="4.8602152789412253E-3"/>
                  <c:y val="-1.125233561621531E-2"/>
                </c:manualLayout>
              </c:layout>
              <c:showLegendKey val="0"/>
              <c:showVal val="1"/>
              <c:showCatName val="0"/>
              <c:showSerName val="0"/>
              <c:showPercent val="0"/>
              <c:showBubbleSize val="0"/>
            </c:dLbl>
            <c:dLbl>
              <c:idx val="1"/>
              <c:layout>
                <c:manualLayout>
                  <c:x val="5.065732610914012E-3"/>
                  <c:y val="-1.0803070271127884E-2"/>
                </c:manualLayout>
              </c:layout>
              <c:showLegendKey val="0"/>
              <c:showVal val="1"/>
              <c:showCatName val="0"/>
              <c:showSerName val="0"/>
              <c:showPercent val="0"/>
              <c:showBubbleSize val="0"/>
            </c:dLbl>
            <c:dLbl>
              <c:idx val="2"/>
              <c:layout>
                <c:manualLayout>
                  <c:x val="4.5570199820283726E-4"/>
                  <c:y val="-8.1976209178406794E-3"/>
                </c:manualLayout>
              </c:layout>
              <c:showLegendKey val="0"/>
              <c:showVal val="1"/>
              <c:showCatName val="0"/>
              <c:showSerName val="0"/>
              <c:showPercent val="0"/>
              <c:showBubbleSize val="0"/>
            </c:dLbl>
            <c:dLbl>
              <c:idx val="3"/>
              <c:layout>
                <c:manualLayout>
                  <c:x val="-1.4666639379215297E-3"/>
                  <c:y val="-2.3575980453610116E-3"/>
                </c:manualLayout>
              </c:layout>
              <c:showLegendKey val="0"/>
              <c:showVal val="1"/>
              <c:showCatName val="0"/>
              <c:showSerName val="0"/>
              <c:showPercent val="0"/>
              <c:showBubbleSize val="0"/>
            </c:dLbl>
            <c:dLbl>
              <c:idx val="4"/>
              <c:layout>
                <c:manualLayout>
                  <c:x val="-1.2611466059487086E-3"/>
                  <c:y val="-6.4905039167997515E-3"/>
                </c:manualLayout>
              </c:layout>
              <c:showLegendKey val="0"/>
              <c:showVal val="1"/>
              <c:showCatName val="0"/>
              <c:showSerName val="0"/>
              <c:showPercent val="0"/>
              <c:showBubbleSize val="0"/>
            </c:dLbl>
            <c:dLbl>
              <c:idx val="5"/>
              <c:layout>
                <c:manualLayout>
                  <c:x val="-5.3109484229121899E-3"/>
                  <c:y val="-9.0961516080154837E-3"/>
                </c:manualLayout>
              </c:layout>
              <c:showLegendKey val="0"/>
              <c:showVal val="1"/>
              <c:showCatName val="0"/>
              <c:showSerName val="0"/>
              <c:showPercent val="0"/>
              <c:showBubbleSize val="0"/>
            </c:dLbl>
            <c:spPr>
              <a:noFill/>
              <a:ln w="25400">
                <a:noFill/>
              </a:ln>
            </c:spPr>
            <c:txPr>
              <a:bodyPr/>
              <a:lstStyle/>
              <a:p>
                <a:pPr>
                  <a:defRPr sz="1400" b="1" i="0" u="none" strike="noStrike" baseline="0">
                    <a:solidFill>
                      <a:schemeClr val="tx1"/>
                    </a:solidFill>
                    <a:latin typeface="Calibri"/>
                    <a:ea typeface="Calibri"/>
                    <a:cs typeface="Calibri"/>
                  </a:defRPr>
                </a:pPr>
                <a:endParaRPr lang="en-US"/>
              </a:p>
            </c:txPr>
            <c:showLegendKey val="0"/>
            <c:showVal val="1"/>
            <c:showCatName val="0"/>
            <c:showSerName val="0"/>
            <c:showPercent val="0"/>
            <c:showBubbleSize val="0"/>
            <c:showLeaderLines val="0"/>
          </c:dLbls>
          <c:cat>
            <c:numRef>
              <c:f>Sheet1!$B$1:$G$1</c:f>
              <c:numCache>
                <c:formatCode>General</c:formatCode>
                <c:ptCount val="6"/>
                <c:pt idx="0">
                  <c:v>1</c:v>
                </c:pt>
                <c:pt idx="1">
                  <c:v>2</c:v>
                </c:pt>
                <c:pt idx="2">
                  <c:v>3</c:v>
                </c:pt>
                <c:pt idx="3">
                  <c:v>4</c:v>
                </c:pt>
                <c:pt idx="4">
                  <c:v>5</c:v>
                </c:pt>
                <c:pt idx="5">
                  <c:v>6</c:v>
                </c:pt>
              </c:numCache>
            </c:numRef>
          </c:cat>
          <c:val>
            <c:numRef>
              <c:f>Sheet1!$B$2:$G$2</c:f>
              <c:numCache>
                <c:formatCode>0%</c:formatCode>
                <c:ptCount val="6"/>
                <c:pt idx="0">
                  <c:v>6.5693430656934476E-2</c:v>
                </c:pt>
                <c:pt idx="1">
                  <c:v>5.8394160583941736E-2</c:v>
                </c:pt>
                <c:pt idx="2">
                  <c:v>0.13868613138686131</c:v>
                </c:pt>
                <c:pt idx="3">
                  <c:v>0.35036496350365143</c:v>
                </c:pt>
                <c:pt idx="4">
                  <c:v>0.233576642335766</c:v>
                </c:pt>
                <c:pt idx="5">
                  <c:v>0.15328467153284728</c:v>
                </c:pt>
              </c:numCache>
            </c:numRef>
          </c:val>
        </c:ser>
        <c:dLbls>
          <c:showLegendKey val="0"/>
          <c:showVal val="0"/>
          <c:showCatName val="0"/>
          <c:showSerName val="0"/>
          <c:showPercent val="0"/>
          <c:showBubbleSize val="0"/>
        </c:dLbls>
        <c:gapWidth val="150"/>
        <c:shape val="cylinder"/>
        <c:axId val="402666240"/>
        <c:axId val="402667776"/>
        <c:axId val="0"/>
      </c:bar3DChart>
      <c:catAx>
        <c:axId val="402666240"/>
        <c:scaling>
          <c:orientation val="minMax"/>
        </c:scaling>
        <c:delete val="0"/>
        <c:axPos val="b"/>
        <c:numFmt formatCode="General" sourceLinked="1"/>
        <c:majorTickMark val="out"/>
        <c:minorTickMark val="none"/>
        <c:tickLblPos val="low"/>
        <c:spPr>
          <a:ln w="9525">
            <a:noFill/>
          </a:ln>
        </c:spPr>
        <c:txPr>
          <a:bodyPr rot="0" vert="horz"/>
          <a:lstStyle/>
          <a:p>
            <a:pPr>
              <a:defRPr sz="1200" b="1" i="0" u="none" strike="noStrike" baseline="0">
                <a:solidFill>
                  <a:schemeClr val="tx1"/>
                </a:solidFill>
                <a:latin typeface="Calibri"/>
                <a:ea typeface="Calibri"/>
                <a:cs typeface="Calibri"/>
              </a:defRPr>
            </a:pPr>
            <a:endParaRPr lang="en-US"/>
          </a:p>
        </c:txPr>
        <c:crossAx val="402667776"/>
        <c:crosses val="autoZero"/>
        <c:auto val="1"/>
        <c:lblAlgn val="ctr"/>
        <c:lblOffset val="100"/>
        <c:tickLblSkip val="1"/>
        <c:tickMarkSkip val="1"/>
        <c:noMultiLvlLbl val="1"/>
      </c:catAx>
      <c:valAx>
        <c:axId val="402667776"/>
        <c:scaling>
          <c:orientation val="minMax"/>
        </c:scaling>
        <c:delete val="0"/>
        <c:axPos val="l"/>
        <c:numFmt formatCode="0%" sourceLinked="1"/>
        <c:majorTickMark val="out"/>
        <c:minorTickMark val="none"/>
        <c:tickLblPos val="none"/>
        <c:spPr>
          <a:ln w="9525">
            <a:noFill/>
          </a:ln>
        </c:spPr>
        <c:crossAx val="402666240"/>
        <c:crosses val="autoZero"/>
        <c:crossBetween val="between"/>
      </c:valAx>
      <c:spPr>
        <a:noFill/>
        <a:ln w="25400">
          <a:noFill/>
        </a:ln>
      </c:spPr>
    </c:plotArea>
    <c:plotVisOnly val="1"/>
    <c:dispBlanksAs val="span"/>
    <c:showDLblsOverMax val="0"/>
  </c:chart>
  <c:spPr>
    <a:noFill/>
    <a:ln>
      <a:noFill/>
    </a:ln>
  </c:spPr>
  <c:txPr>
    <a:bodyPr/>
    <a:lstStyle/>
    <a:p>
      <a:pPr>
        <a:defRPr sz="800" b="1" i="0" u="none" strike="noStrike" baseline="0">
          <a:solidFill>
            <a:schemeClr val="tx1"/>
          </a:solidFill>
          <a:latin typeface="Calibri"/>
          <a:ea typeface="Calibri"/>
          <a:cs typeface="Calibri"/>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406537-6293-47CE-B486-B0AEDB94932D}" type="doc">
      <dgm:prSet loTypeId="urn:microsoft.com/office/officeart/2005/8/layout/venn2" loCatId="relationship" qsTypeId="urn:microsoft.com/office/officeart/2005/8/quickstyle/3d1" qsCatId="3D" csTypeId="urn:microsoft.com/office/officeart/2005/8/colors/accent3_4" csCatId="accent3" phldr="1"/>
      <dgm:spPr/>
      <dgm:t>
        <a:bodyPr/>
        <a:lstStyle/>
        <a:p>
          <a:endParaRPr lang="en-US"/>
        </a:p>
      </dgm:t>
    </dgm:pt>
    <dgm:pt modelId="{6C5DA8EA-38F8-484B-A9EA-0878CC5A7C88}">
      <dgm:prSet phldrT="[Text]" custT="1"/>
      <dgm:spPr>
        <a:solidFill>
          <a:srgbClr val="CD6633"/>
        </a:solidFill>
      </dgm:spPr>
      <dgm:t>
        <a:bodyPr/>
        <a:lstStyle/>
        <a:p>
          <a:r>
            <a:rPr lang="en-US" sz="2000" dirty="0" smtClean="0"/>
            <a:t>4</a:t>
          </a:r>
          <a:br>
            <a:rPr lang="en-US" sz="2000" dirty="0" smtClean="0"/>
          </a:br>
          <a:r>
            <a:rPr lang="en-US" sz="2000" dirty="0" smtClean="0"/>
            <a:t>Reflect</a:t>
          </a:r>
          <a:endParaRPr lang="en-US" sz="2000" dirty="0"/>
        </a:p>
      </dgm:t>
    </dgm:pt>
    <dgm:pt modelId="{6DC63133-F5B4-4552-B6C9-30DEDE67F6CD}" type="parTrans" cxnId="{3B75B50E-51A6-4356-86A2-FBC48E4582CA}">
      <dgm:prSet/>
      <dgm:spPr/>
      <dgm:t>
        <a:bodyPr/>
        <a:lstStyle/>
        <a:p>
          <a:endParaRPr lang="en-US"/>
        </a:p>
      </dgm:t>
    </dgm:pt>
    <dgm:pt modelId="{FB88E7C7-902E-45BC-8EB5-F9DDD9CEC79F}" type="sibTrans" cxnId="{3B75B50E-51A6-4356-86A2-FBC48E4582CA}">
      <dgm:prSet/>
      <dgm:spPr/>
      <dgm:t>
        <a:bodyPr/>
        <a:lstStyle/>
        <a:p>
          <a:endParaRPr lang="en-US"/>
        </a:p>
      </dgm:t>
    </dgm:pt>
    <dgm:pt modelId="{71BAF2F7-4DE0-48D8-AEB7-FF8F89EF9473}">
      <dgm:prSet phldrT="[Text]" custT="1"/>
      <dgm:spPr>
        <a:solidFill>
          <a:srgbClr val="D7845B"/>
        </a:solidFill>
      </dgm:spPr>
      <dgm:t>
        <a:bodyPr/>
        <a:lstStyle/>
        <a:p>
          <a:r>
            <a:rPr lang="en-US" sz="2000" dirty="0" smtClean="0"/>
            <a:t>3</a:t>
          </a:r>
          <a:br>
            <a:rPr lang="en-US" sz="2000" dirty="0" smtClean="0"/>
          </a:br>
          <a:r>
            <a:rPr lang="en-US" sz="2000" dirty="0" smtClean="0"/>
            <a:t>Review</a:t>
          </a:r>
          <a:endParaRPr lang="en-US" sz="2000" dirty="0"/>
        </a:p>
      </dgm:t>
    </dgm:pt>
    <dgm:pt modelId="{3A5B7CAE-2039-4AF4-99E6-22354C2D8FCD}" type="parTrans" cxnId="{D652A175-D8D2-4F78-893F-9A48A6758D33}">
      <dgm:prSet/>
      <dgm:spPr/>
      <dgm:t>
        <a:bodyPr/>
        <a:lstStyle/>
        <a:p>
          <a:endParaRPr lang="en-US"/>
        </a:p>
      </dgm:t>
    </dgm:pt>
    <dgm:pt modelId="{B6C8B5B7-C1FC-4B32-BC0D-C53E9F4E784A}" type="sibTrans" cxnId="{D652A175-D8D2-4F78-893F-9A48A6758D33}">
      <dgm:prSet/>
      <dgm:spPr/>
      <dgm:t>
        <a:bodyPr/>
        <a:lstStyle/>
        <a:p>
          <a:endParaRPr lang="en-US"/>
        </a:p>
      </dgm:t>
    </dgm:pt>
    <dgm:pt modelId="{546B4BC6-1079-4736-9FD8-83EAAF962FBA}">
      <dgm:prSet phldrT="[Text]" custT="1"/>
      <dgm:spPr>
        <a:solidFill>
          <a:srgbClr val="DD9875"/>
        </a:solidFill>
      </dgm:spPr>
      <dgm:t>
        <a:bodyPr/>
        <a:lstStyle/>
        <a:p>
          <a:endParaRPr lang="en-US" sz="1800" dirty="0"/>
        </a:p>
      </dgm:t>
    </dgm:pt>
    <dgm:pt modelId="{253C0D0C-8652-4D84-9CAC-3906AE8AFF10}" type="parTrans" cxnId="{195754E9-4757-447E-8202-BA8838AE5D5F}">
      <dgm:prSet/>
      <dgm:spPr/>
      <dgm:t>
        <a:bodyPr/>
        <a:lstStyle/>
        <a:p>
          <a:endParaRPr lang="en-US"/>
        </a:p>
      </dgm:t>
    </dgm:pt>
    <dgm:pt modelId="{AD0FB687-B62A-4B4D-8974-E19096D951F7}" type="sibTrans" cxnId="{195754E9-4757-447E-8202-BA8838AE5D5F}">
      <dgm:prSet/>
      <dgm:spPr/>
      <dgm:t>
        <a:bodyPr/>
        <a:lstStyle/>
        <a:p>
          <a:endParaRPr lang="en-US"/>
        </a:p>
      </dgm:t>
    </dgm:pt>
    <dgm:pt modelId="{4E9E01B0-C08A-4B0C-9BEF-7F1764501329}">
      <dgm:prSet phldrT="[Text]" custT="1"/>
      <dgm:spPr>
        <a:solidFill>
          <a:srgbClr val="E5B197"/>
        </a:solidFill>
      </dgm:spPr>
      <dgm:t>
        <a:bodyPr/>
        <a:lstStyle/>
        <a:p>
          <a:r>
            <a:rPr lang="en-US" sz="2000" dirty="0" smtClean="0"/>
            <a:t/>
          </a:r>
          <a:br>
            <a:rPr lang="en-US" sz="2000" dirty="0" smtClean="0"/>
          </a:br>
          <a:endParaRPr lang="en-US" sz="2000" dirty="0"/>
        </a:p>
      </dgm:t>
    </dgm:pt>
    <dgm:pt modelId="{32F23A31-1A86-45D0-BA45-64B4084B107A}" type="parTrans" cxnId="{BB2C168D-8585-4ECB-9E71-5A4D4EE984F2}">
      <dgm:prSet/>
      <dgm:spPr/>
      <dgm:t>
        <a:bodyPr/>
        <a:lstStyle/>
        <a:p>
          <a:endParaRPr lang="en-US"/>
        </a:p>
      </dgm:t>
    </dgm:pt>
    <dgm:pt modelId="{AA3B74B3-EBD9-4988-9431-261F6197D481}" type="sibTrans" cxnId="{BB2C168D-8585-4ECB-9E71-5A4D4EE984F2}">
      <dgm:prSet/>
      <dgm:spPr/>
      <dgm:t>
        <a:bodyPr/>
        <a:lstStyle/>
        <a:p>
          <a:endParaRPr lang="en-US"/>
        </a:p>
      </dgm:t>
    </dgm:pt>
    <dgm:pt modelId="{C0D0A8B5-A185-41DB-890C-C8CA2BDFB2E1}" type="pres">
      <dgm:prSet presAssocID="{4D406537-6293-47CE-B486-B0AEDB94932D}" presName="Name0" presStyleCnt="0">
        <dgm:presLayoutVars>
          <dgm:chMax val="7"/>
          <dgm:resizeHandles val="exact"/>
        </dgm:presLayoutVars>
      </dgm:prSet>
      <dgm:spPr/>
      <dgm:t>
        <a:bodyPr/>
        <a:lstStyle/>
        <a:p>
          <a:endParaRPr lang="en-US"/>
        </a:p>
      </dgm:t>
    </dgm:pt>
    <dgm:pt modelId="{9170BEA7-6919-4B97-923F-D6FCA2768EE2}" type="pres">
      <dgm:prSet presAssocID="{4D406537-6293-47CE-B486-B0AEDB94932D}" presName="comp1" presStyleCnt="0"/>
      <dgm:spPr/>
      <dgm:t>
        <a:bodyPr/>
        <a:lstStyle/>
        <a:p>
          <a:endParaRPr lang="en-US"/>
        </a:p>
      </dgm:t>
    </dgm:pt>
    <dgm:pt modelId="{EFAEDEF5-1080-4704-AB75-97E6466705AA}" type="pres">
      <dgm:prSet presAssocID="{4D406537-6293-47CE-B486-B0AEDB94932D}" presName="circle1" presStyleLbl="node1" presStyleIdx="0" presStyleCnt="4" custScaleX="96783" custScaleY="103391" custLinFactNeighborX="1609" custLinFactNeighborY="-1592"/>
      <dgm:spPr/>
      <dgm:t>
        <a:bodyPr/>
        <a:lstStyle/>
        <a:p>
          <a:endParaRPr lang="en-US"/>
        </a:p>
      </dgm:t>
    </dgm:pt>
    <dgm:pt modelId="{3271426A-D6A1-4540-80FF-0C77F9D9A1CC}" type="pres">
      <dgm:prSet presAssocID="{4D406537-6293-47CE-B486-B0AEDB94932D}" presName="c1text" presStyleLbl="node1" presStyleIdx="0" presStyleCnt="4">
        <dgm:presLayoutVars>
          <dgm:bulletEnabled val="1"/>
        </dgm:presLayoutVars>
      </dgm:prSet>
      <dgm:spPr/>
      <dgm:t>
        <a:bodyPr/>
        <a:lstStyle/>
        <a:p>
          <a:endParaRPr lang="en-US"/>
        </a:p>
      </dgm:t>
    </dgm:pt>
    <dgm:pt modelId="{F60BD2B7-886B-4F10-83CE-8E9D1E935488}" type="pres">
      <dgm:prSet presAssocID="{4D406537-6293-47CE-B486-B0AEDB94932D}" presName="comp2" presStyleCnt="0"/>
      <dgm:spPr/>
      <dgm:t>
        <a:bodyPr/>
        <a:lstStyle/>
        <a:p>
          <a:endParaRPr lang="en-US"/>
        </a:p>
      </dgm:t>
    </dgm:pt>
    <dgm:pt modelId="{B72A935A-6CCB-40E1-9CCD-A014E7E16105}" type="pres">
      <dgm:prSet presAssocID="{4D406537-6293-47CE-B486-B0AEDB94932D}" presName="circle2" presStyleLbl="node1" presStyleIdx="1" presStyleCnt="4" custScaleX="101165" custScaleY="97111" custLinFactNeighborX="1724" custLinFactNeighborY="-28563"/>
      <dgm:spPr/>
      <dgm:t>
        <a:bodyPr/>
        <a:lstStyle/>
        <a:p>
          <a:endParaRPr lang="en-US"/>
        </a:p>
      </dgm:t>
    </dgm:pt>
    <dgm:pt modelId="{A9030151-35FA-4CB5-BD51-7929BFDB3268}" type="pres">
      <dgm:prSet presAssocID="{4D406537-6293-47CE-B486-B0AEDB94932D}" presName="c2text" presStyleLbl="node1" presStyleIdx="1" presStyleCnt="4">
        <dgm:presLayoutVars>
          <dgm:bulletEnabled val="1"/>
        </dgm:presLayoutVars>
      </dgm:prSet>
      <dgm:spPr/>
      <dgm:t>
        <a:bodyPr/>
        <a:lstStyle/>
        <a:p>
          <a:endParaRPr lang="en-US"/>
        </a:p>
      </dgm:t>
    </dgm:pt>
    <dgm:pt modelId="{A4D2B882-8ADC-4666-A4D9-3E61288D595A}" type="pres">
      <dgm:prSet presAssocID="{4D406537-6293-47CE-B486-B0AEDB94932D}" presName="comp3" presStyleCnt="0"/>
      <dgm:spPr/>
      <dgm:t>
        <a:bodyPr/>
        <a:lstStyle/>
        <a:p>
          <a:endParaRPr lang="en-US"/>
        </a:p>
      </dgm:t>
    </dgm:pt>
    <dgm:pt modelId="{62A32CA7-E651-4F17-91B4-5375B3DB28B1}" type="pres">
      <dgm:prSet presAssocID="{4D406537-6293-47CE-B486-B0AEDB94932D}" presName="circle3" presStyleLbl="node1" presStyleIdx="2" presStyleCnt="4" custScaleX="103108" custScaleY="95204" custLinFactNeighborX="2359" custLinFactNeighborY="-74714"/>
      <dgm:spPr/>
      <dgm:t>
        <a:bodyPr/>
        <a:lstStyle/>
        <a:p>
          <a:endParaRPr lang="en-US"/>
        </a:p>
      </dgm:t>
    </dgm:pt>
    <dgm:pt modelId="{A3585A47-89F2-44EF-9B0B-BB7DAEE55254}" type="pres">
      <dgm:prSet presAssocID="{4D406537-6293-47CE-B486-B0AEDB94932D}" presName="c3text" presStyleLbl="node1" presStyleIdx="2" presStyleCnt="4">
        <dgm:presLayoutVars>
          <dgm:bulletEnabled val="1"/>
        </dgm:presLayoutVars>
      </dgm:prSet>
      <dgm:spPr/>
      <dgm:t>
        <a:bodyPr/>
        <a:lstStyle/>
        <a:p>
          <a:endParaRPr lang="en-US"/>
        </a:p>
      </dgm:t>
    </dgm:pt>
    <dgm:pt modelId="{316C10E9-919D-4049-9AD8-65ABF549BF9B}" type="pres">
      <dgm:prSet presAssocID="{4D406537-6293-47CE-B486-B0AEDB94932D}" presName="comp4" presStyleCnt="0"/>
      <dgm:spPr/>
      <dgm:t>
        <a:bodyPr/>
        <a:lstStyle/>
        <a:p>
          <a:endParaRPr lang="en-US"/>
        </a:p>
      </dgm:t>
    </dgm:pt>
    <dgm:pt modelId="{5AFAE42E-ECBE-46B6-8D26-3A5020E7A537}" type="pres">
      <dgm:prSet presAssocID="{4D406537-6293-47CE-B486-B0AEDB94932D}" presName="circle4" presStyleLbl="node1" presStyleIdx="3" presStyleCnt="4" custScaleX="96716" custScaleY="88916" custLinFactY="-64017" custLinFactNeighborX="3867" custLinFactNeighborY="-100000"/>
      <dgm:spPr/>
      <dgm:t>
        <a:bodyPr/>
        <a:lstStyle/>
        <a:p>
          <a:endParaRPr lang="en-US"/>
        </a:p>
      </dgm:t>
    </dgm:pt>
    <dgm:pt modelId="{5A35B2BD-69C3-41CB-A482-0651B4E91765}" type="pres">
      <dgm:prSet presAssocID="{4D406537-6293-47CE-B486-B0AEDB94932D}" presName="c4text" presStyleLbl="node1" presStyleIdx="3" presStyleCnt="4">
        <dgm:presLayoutVars>
          <dgm:bulletEnabled val="1"/>
        </dgm:presLayoutVars>
      </dgm:prSet>
      <dgm:spPr/>
      <dgm:t>
        <a:bodyPr/>
        <a:lstStyle/>
        <a:p>
          <a:endParaRPr lang="en-US"/>
        </a:p>
      </dgm:t>
    </dgm:pt>
  </dgm:ptLst>
  <dgm:cxnLst>
    <dgm:cxn modelId="{D652A175-D8D2-4F78-893F-9A48A6758D33}" srcId="{4D406537-6293-47CE-B486-B0AEDB94932D}" destId="{71BAF2F7-4DE0-48D8-AEB7-FF8F89EF9473}" srcOrd="1" destOrd="0" parTransId="{3A5B7CAE-2039-4AF4-99E6-22354C2D8FCD}" sibTransId="{B6C8B5B7-C1FC-4B32-BC0D-C53E9F4E784A}"/>
    <dgm:cxn modelId="{CB6951DA-D794-49BA-B27A-CE8C47456415}" type="presOf" srcId="{6C5DA8EA-38F8-484B-A9EA-0878CC5A7C88}" destId="{EFAEDEF5-1080-4704-AB75-97E6466705AA}" srcOrd="0" destOrd="0" presId="urn:microsoft.com/office/officeart/2005/8/layout/venn2"/>
    <dgm:cxn modelId="{0842FCC4-A7AE-4F5B-A1E5-52B9E6F2C441}" type="presOf" srcId="{546B4BC6-1079-4736-9FD8-83EAAF962FBA}" destId="{62A32CA7-E651-4F17-91B4-5375B3DB28B1}" srcOrd="0" destOrd="0" presId="urn:microsoft.com/office/officeart/2005/8/layout/venn2"/>
    <dgm:cxn modelId="{BB2C168D-8585-4ECB-9E71-5A4D4EE984F2}" srcId="{4D406537-6293-47CE-B486-B0AEDB94932D}" destId="{4E9E01B0-C08A-4B0C-9BEF-7F1764501329}" srcOrd="3" destOrd="0" parTransId="{32F23A31-1A86-45D0-BA45-64B4084B107A}" sibTransId="{AA3B74B3-EBD9-4988-9431-261F6197D481}"/>
    <dgm:cxn modelId="{652DF7A2-5461-4A3B-AF72-5A218D6CC955}" type="presOf" srcId="{546B4BC6-1079-4736-9FD8-83EAAF962FBA}" destId="{A3585A47-89F2-44EF-9B0B-BB7DAEE55254}" srcOrd="1" destOrd="0" presId="urn:microsoft.com/office/officeart/2005/8/layout/venn2"/>
    <dgm:cxn modelId="{51D2BDD7-B100-4A32-8305-AAF58E1EF66F}" type="presOf" srcId="{71BAF2F7-4DE0-48D8-AEB7-FF8F89EF9473}" destId="{B72A935A-6CCB-40E1-9CCD-A014E7E16105}" srcOrd="0" destOrd="0" presId="urn:microsoft.com/office/officeart/2005/8/layout/venn2"/>
    <dgm:cxn modelId="{13BD16F5-1F80-4F1D-AC6F-C193B4FE36E8}" type="presOf" srcId="{6C5DA8EA-38F8-484B-A9EA-0878CC5A7C88}" destId="{3271426A-D6A1-4540-80FF-0C77F9D9A1CC}" srcOrd="1" destOrd="0" presId="urn:microsoft.com/office/officeart/2005/8/layout/venn2"/>
    <dgm:cxn modelId="{28E92307-8167-42EC-8824-4E53D203804A}" type="presOf" srcId="{4E9E01B0-C08A-4B0C-9BEF-7F1764501329}" destId="{5A35B2BD-69C3-41CB-A482-0651B4E91765}" srcOrd="1" destOrd="0" presId="urn:microsoft.com/office/officeart/2005/8/layout/venn2"/>
    <dgm:cxn modelId="{8A266BD3-9CC5-4166-8D69-D1202F8F3F91}" type="presOf" srcId="{4D406537-6293-47CE-B486-B0AEDB94932D}" destId="{C0D0A8B5-A185-41DB-890C-C8CA2BDFB2E1}" srcOrd="0" destOrd="0" presId="urn:microsoft.com/office/officeart/2005/8/layout/venn2"/>
    <dgm:cxn modelId="{3B75B50E-51A6-4356-86A2-FBC48E4582CA}" srcId="{4D406537-6293-47CE-B486-B0AEDB94932D}" destId="{6C5DA8EA-38F8-484B-A9EA-0878CC5A7C88}" srcOrd="0" destOrd="0" parTransId="{6DC63133-F5B4-4552-B6C9-30DEDE67F6CD}" sibTransId="{FB88E7C7-902E-45BC-8EB5-F9DDD9CEC79F}"/>
    <dgm:cxn modelId="{287FD2BA-3120-4C48-95D2-C2A3133A6D0F}" type="presOf" srcId="{71BAF2F7-4DE0-48D8-AEB7-FF8F89EF9473}" destId="{A9030151-35FA-4CB5-BD51-7929BFDB3268}" srcOrd="1" destOrd="0" presId="urn:microsoft.com/office/officeart/2005/8/layout/venn2"/>
    <dgm:cxn modelId="{A5DC58E3-1294-48C6-ADFF-4AE578739CD0}" type="presOf" srcId="{4E9E01B0-C08A-4B0C-9BEF-7F1764501329}" destId="{5AFAE42E-ECBE-46B6-8D26-3A5020E7A537}" srcOrd="0" destOrd="0" presId="urn:microsoft.com/office/officeart/2005/8/layout/venn2"/>
    <dgm:cxn modelId="{195754E9-4757-447E-8202-BA8838AE5D5F}" srcId="{4D406537-6293-47CE-B486-B0AEDB94932D}" destId="{546B4BC6-1079-4736-9FD8-83EAAF962FBA}" srcOrd="2" destOrd="0" parTransId="{253C0D0C-8652-4D84-9CAC-3906AE8AFF10}" sibTransId="{AD0FB687-B62A-4B4D-8974-E19096D951F7}"/>
    <dgm:cxn modelId="{32853EB7-8E49-486F-AFDF-FF54205E75C0}" type="presParOf" srcId="{C0D0A8B5-A185-41DB-890C-C8CA2BDFB2E1}" destId="{9170BEA7-6919-4B97-923F-D6FCA2768EE2}" srcOrd="0" destOrd="0" presId="urn:microsoft.com/office/officeart/2005/8/layout/venn2"/>
    <dgm:cxn modelId="{2FAC9B5E-8A85-4359-8A7B-48ACE15D81FE}" type="presParOf" srcId="{9170BEA7-6919-4B97-923F-D6FCA2768EE2}" destId="{EFAEDEF5-1080-4704-AB75-97E6466705AA}" srcOrd="0" destOrd="0" presId="urn:microsoft.com/office/officeart/2005/8/layout/venn2"/>
    <dgm:cxn modelId="{C3447BB7-6347-47FA-93EA-D1B0C7DCF277}" type="presParOf" srcId="{9170BEA7-6919-4B97-923F-D6FCA2768EE2}" destId="{3271426A-D6A1-4540-80FF-0C77F9D9A1CC}" srcOrd="1" destOrd="0" presId="urn:microsoft.com/office/officeart/2005/8/layout/venn2"/>
    <dgm:cxn modelId="{BBA2DAA9-8FFB-4EE0-8A2B-A391DF7D414A}" type="presParOf" srcId="{C0D0A8B5-A185-41DB-890C-C8CA2BDFB2E1}" destId="{F60BD2B7-886B-4F10-83CE-8E9D1E935488}" srcOrd="1" destOrd="0" presId="urn:microsoft.com/office/officeart/2005/8/layout/venn2"/>
    <dgm:cxn modelId="{F5A4D125-AD34-4F6C-8F55-14BB1BA39A57}" type="presParOf" srcId="{F60BD2B7-886B-4F10-83CE-8E9D1E935488}" destId="{B72A935A-6CCB-40E1-9CCD-A014E7E16105}" srcOrd="0" destOrd="0" presId="urn:microsoft.com/office/officeart/2005/8/layout/venn2"/>
    <dgm:cxn modelId="{7821469C-F325-4949-A4A4-972736C4F946}" type="presParOf" srcId="{F60BD2B7-886B-4F10-83CE-8E9D1E935488}" destId="{A9030151-35FA-4CB5-BD51-7929BFDB3268}" srcOrd="1" destOrd="0" presId="urn:microsoft.com/office/officeart/2005/8/layout/venn2"/>
    <dgm:cxn modelId="{5089FD78-E79B-4F0B-94E7-ED027A7C71BC}" type="presParOf" srcId="{C0D0A8B5-A185-41DB-890C-C8CA2BDFB2E1}" destId="{A4D2B882-8ADC-4666-A4D9-3E61288D595A}" srcOrd="2" destOrd="0" presId="urn:microsoft.com/office/officeart/2005/8/layout/venn2"/>
    <dgm:cxn modelId="{75E12790-EBD6-400E-8475-4320BBE63ADB}" type="presParOf" srcId="{A4D2B882-8ADC-4666-A4D9-3E61288D595A}" destId="{62A32CA7-E651-4F17-91B4-5375B3DB28B1}" srcOrd="0" destOrd="0" presId="urn:microsoft.com/office/officeart/2005/8/layout/venn2"/>
    <dgm:cxn modelId="{5FA8E72A-1B35-4E39-AD45-D27408631B79}" type="presParOf" srcId="{A4D2B882-8ADC-4666-A4D9-3E61288D595A}" destId="{A3585A47-89F2-44EF-9B0B-BB7DAEE55254}" srcOrd="1" destOrd="0" presId="urn:microsoft.com/office/officeart/2005/8/layout/venn2"/>
    <dgm:cxn modelId="{32BB95CC-9533-46B1-81F5-8BFCDB8C3753}" type="presParOf" srcId="{C0D0A8B5-A185-41DB-890C-C8CA2BDFB2E1}" destId="{316C10E9-919D-4049-9AD8-65ABF549BF9B}" srcOrd="3" destOrd="0" presId="urn:microsoft.com/office/officeart/2005/8/layout/venn2"/>
    <dgm:cxn modelId="{D694ED4C-523C-4C0A-9A7E-01434826EA2C}" type="presParOf" srcId="{316C10E9-919D-4049-9AD8-65ABF549BF9B}" destId="{5AFAE42E-ECBE-46B6-8D26-3A5020E7A537}" srcOrd="0" destOrd="0" presId="urn:microsoft.com/office/officeart/2005/8/layout/venn2"/>
    <dgm:cxn modelId="{1B92128C-0C0A-4663-87CD-82074606C5C6}" type="presParOf" srcId="{316C10E9-919D-4049-9AD8-65ABF549BF9B}" destId="{5A35B2BD-69C3-41CB-A482-0651B4E91765}" srcOrd="1" destOrd="0" presId="urn:microsoft.com/office/officeart/2005/8/layout/ven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AEDEF5-1080-4704-AB75-97E6466705AA}">
      <dsp:nvSpPr>
        <dsp:cNvPr id="0" name=""/>
        <dsp:cNvSpPr/>
      </dsp:nvSpPr>
      <dsp:spPr>
        <a:xfrm>
          <a:off x="845971" y="-65185"/>
          <a:ext cx="3720954" cy="3975007"/>
        </a:xfrm>
        <a:prstGeom prst="ellipse">
          <a:avLst/>
        </a:prstGeom>
        <a:solidFill>
          <a:srgbClr val="CD6633"/>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4</a:t>
          </a:r>
          <a:br>
            <a:rPr lang="en-US" sz="2000" kern="1200" dirty="0" smtClean="0"/>
          </a:br>
          <a:r>
            <a:rPr lang="en-US" sz="2000" kern="1200" dirty="0" smtClean="0"/>
            <a:t>Reflect</a:t>
          </a:r>
          <a:endParaRPr lang="en-US" sz="2000" kern="1200" dirty="0"/>
        </a:p>
      </dsp:txBody>
      <dsp:txXfrm>
        <a:off x="2186258" y="133564"/>
        <a:ext cx="1040378" cy="596251"/>
      </dsp:txXfrm>
    </dsp:sp>
    <dsp:sp modelId="{B72A935A-6CCB-40E1-9CCD-A014E7E16105}">
      <dsp:nvSpPr>
        <dsp:cNvPr id="0" name=""/>
        <dsp:cNvSpPr/>
      </dsp:nvSpPr>
      <dsp:spPr>
        <a:xfrm>
          <a:off x="1141842" y="0"/>
          <a:ext cx="3111540" cy="2986851"/>
        </a:xfrm>
        <a:prstGeom prst="ellipse">
          <a:avLst/>
        </a:prstGeom>
        <a:solidFill>
          <a:srgbClr val="D7845B"/>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3</a:t>
          </a:r>
          <a:br>
            <a:rPr lang="en-US" sz="2000" kern="1200" dirty="0" smtClean="0"/>
          </a:br>
          <a:r>
            <a:rPr lang="en-US" sz="2000" kern="1200" dirty="0" smtClean="0"/>
            <a:t>Review</a:t>
          </a:r>
          <a:endParaRPr lang="en-US" sz="2000" kern="1200" dirty="0"/>
        </a:p>
      </dsp:txBody>
      <dsp:txXfrm>
        <a:off x="2153871" y="179211"/>
        <a:ext cx="1087483" cy="537633"/>
      </dsp:txXfrm>
    </dsp:sp>
    <dsp:sp modelId="{62A32CA7-E651-4F17-91B4-5375B3DB28B1}">
      <dsp:nvSpPr>
        <dsp:cNvPr id="0" name=""/>
        <dsp:cNvSpPr/>
      </dsp:nvSpPr>
      <dsp:spPr>
        <a:xfrm>
          <a:off x="1509766" y="0"/>
          <a:ext cx="2378476" cy="2196148"/>
        </a:xfrm>
        <a:prstGeom prst="ellipse">
          <a:avLst/>
        </a:prstGeom>
        <a:solidFill>
          <a:srgbClr val="DD9875"/>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endParaRPr lang="en-US" sz="1800" kern="1200" dirty="0"/>
        </a:p>
      </dsp:txBody>
      <dsp:txXfrm>
        <a:off x="2144819" y="164711"/>
        <a:ext cx="1108369" cy="494133"/>
      </dsp:txXfrm>
    </dsp:sp>
    <dsp:sp modelId="{5AFAE42E-ECBE-46B6-8D26-3A5020E7A537}">
      <dsp:nvSpPr>
        <dsp:cNvPr id="0" name=""/>
        <dsp:cNvSpPr/>
      </dsp:nvSpPr>
      <dsp:spPr>
        <a:xfrm>
          <a:off x="1960381" y="0"/>
          <a:ext cx="1487351" cy="1367398"/>
        </a:xfrm>
        <a:prstGeom prst="ellipse">
          <a:avLst/>
        </a:prstGeom>
        <a:solidFill>
          <a:srgbClr val="E5B197"/>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
          </a:r>
          <a:br>
            <a:rPr lang="en-US" sz="2000" kern="1200" dirty="0" smtClean="0"/>
          </a:br>
          <a:endParaRPr lang="en-US" sz="2000" kern="1200" dirty="0"/>
        </a:p>
      </dsp:txBody>
      <dsp:txXfrm>
        <a:off x="2178198" y="341849"/>
        <a:ext cx="1051716" cy="683699"/>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lvl1pPr defTabSz="930275">
              <a:defRPr sz="1200"/>
            </a:lvl1pPr>
          </a:lstStyle>
          <a:p>
            <a:pPr>
              <a:defRPr/>
            </a:pPr>
            <a:endParaRPr lang="en-US"/>
          </a:p>
        </p:txBody>
      </p:sp>
      <p:sp>
        <p:nvSpPr>
          <p:cNvPr id="56323" name="Rectangle 3"/>
          <p:cNvSpPr>
            <a:spLocks noGrp="1" noChangeArrowheads="1"/>
          </p:cNvSpPr>
          <p:nvPr>
            <p:ph type="dt" sz="quarter" idx="1"/>
          </p:nvPr>
        </p:nvSpPr>
        <p:spPr bwMode="auto">
          <a:xfrm>
            <a:off x="3971925" y="0"/>
            <a:ext cx="3036888" cy="463550"/>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lvl1pPr algn="r" defTabSz="930275">
              <a:defRPr sz="1200"/>
            </a:lvl1pPr>
          </a:lstStyle>
          <a:p>
            <a:pPr>
              <a:defRPr/>
            </a:pPr>
            <a:endParaRPr lang="en-US"/>
          </a:p>
        </p:txBody>
      </p:sp>
      <p:sp>
        <p:nvSpPr>
          <p:cNvPr id="56324" name="Rectangle 4"/>
          <p:cNvSpPr>
            <a:spLocks noGrp="1" noChangeArrowheads="1"/>
          </p:cNvSpPr>
          <p:nvPr>
            <p:ph type="ftr" sz="quarter" idx="2"/>
          </p:nvPr>
        </p:nvSpPr>
        <p:spPr bwMode="auto">
          <a:xfrm>
            <a:off x="0" y="8794750"/>
            <a:ext cx="3036888" cy="463550"/>
          </a:xfrm>
          <a:prstGeom prst="rect">
            <a:avLst/>
          </a:prstGeom>
          <a:noFill/>
          <a:ln w="9525">
            <a:noFill/>
            <a:miter lim="800000"/>
            <a:headEnd/>
            <a:tailEnd/>
          </a:ln>
          <a:effectLst/>
        </p:spPr>
        <p:txBody>
          <a:bodyPr vert="horz" wrap="square" lIns="92949" tIns="46474" rIns="92949" bIns="46474" numCol="1" anchor="b" anchorCtr="0" compatLnSpc="1">
            <a:prstTxWarp prst="textNoShape">
              <a:avLst/>
            </a:prstTxWarp>
          </a:bodyPr>
          <a:lstStyle>
            <a:lvl1pPr defTabSz="930275">
              <a:defRPr sz="1200"/>
            </a:lvl1pPr>
          </a:lstStyle>
          <a:p>
            <a:pPr>
              <a:defRPr/>
            </a:pPr>
            <a:endParaRPr lang="en-US"/>
          </a:p>
        </p:txBody>
      </p:sp>
      <p:sp>
        <p:nvSpPr>
          <p:cNvPr id="56325" name="Rectangle 5"/>
          <p:cNvSpPr>
            <a:spLocks noGrp="1" noChangeArrowheads="1"/>
          </p:cNvSpPr>
          <p:nvPr>
            <p:ph type="sldNum" sz="quarter" idx="3"/>
          </p:nvPr>
        </p:nvSpPr>
        <p:spPr bwMode="auto">
          <a:xfrm>
            <a:off x="3971925" y="8794750"/>
            <a:ext cx="3036888" cy="463550"/>
          </a:xfrm>
          <a:prstGeom prst="rect">
            <a:avLst/>
          </a:prstGeom>
          <a:noFill/>
          <a:ln w="9525">
            <a:noFill/>
            <a:miter lim="800000"/>
            <a:headEnd/>
            <a:tailEnd/>
          </a:ln>
          <a:effectLst/>
        </p:spPr>
        <p:txBody>
          <a:bodyPr vert="horz" wrap="square" lIns="92949" tIns="46474" rIns="92949" bIns="46474" numCol="1" anchor="b" anchorCtr="0" compatLnSpc="1">
            <a:prstTxWarp prst="textNoShape">
              <a:avLst/>
            </a:prstTxWarp>
          </a:bodyPr>
          <a:lstStyle>
            <a:lvl1pPr algn="r" defTabSz="930275">
              <a:defRPr sz="1200"/>
            </a:lvl1pPr>
          </a:lstStyle>
          <a:p>
            <a:pPr>
              <a:defRPr/>
            </a:pPr>
            <a:fld id="{048EA714-615A-4DC1-948E-FA31DF1D32A9}" type="slidenum">
              <a:rPr lang="en-US"/>
              <a:pPr>
                <a:defRPr/>
              </a:pPr>
              <a:t>‹#›</a:t>
            </a:fld>
            <a:endParaRPr lang="en-US"/>
          </a:p>
        </p:txBody>
      </p:sp>
    </p:spTree>
    <p:extLst>
      <p:ext uri="{BB962C8B-B14F-4D97-AF65-F5344CB8AC3E}">
        <p14:creationId xmlns:p14="http://schemas.microsoft.com/office/powerpoint/2010/main" val="1153000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771754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9513" y="696913"/>
            <a:ext cx="4649787" cy="3486150"/>
          </a:xfrm>
          <a:prstGeom prst="rect">
            <a:avLst/>
          </a:prstGeom>
          <a:noFill/>
          <a:ln w="12700">
            <a:solidFill>
              <a:prstClr val="black"/>
            </a:solidFill>
          </a:ln>
        </p:spPr>
      </p:sp>
      <p:sp>
        <p:nvSpPr>
          <p:cNvPr id="3" name="Notes Placeholder 2"/>
          <p:cNvSpPr>
            <a:spLocks noGrp="1"/>
          </p:cNvSpPr>
          <p:nvPr>
            <p:ph type="body" idx="1"/>
          </p:nvPr>
        </p:nvSpPr>
        <p:spPr>
          <a:xfrm>
            <a:off x="701675" y="4414838"/>
            <a:ext cx="5607050" cy="4183062"/>
          </a:xfrm>
          <a:prstGeom prst="rect">
            <a:avLst/>
          </a:prstGeom>
        </p:spPr>
        <p:txBody>
          <a:bodyPr lIns="91417" tIns="45709" rIns="91417" bIns="45709">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xfrm>
            <a:off x="1144588" y="690563"/>
            <a:ext cx="4703762" cy="3527425"/>
          </a:xfrm>
          <a:prstGeom prst="rect">
            <a:avLst/>
          </a:prstGeom>
          <a:noFill/>
          <a:ln>
            <a:solidFill>
              <a:srgbClr val="000000"/>
            </a:solidFill>
            <a:miter lim="800000"/>
            <a:headEnd/>
            <a:tailEnd/>
          </a:ln>
        </p:spPr>
      </p:sp>
      <p:sp>
        <p:nvSpPr>
          <p:cNvPr id="46083" name="Rectangle 3"/>
          <p:cNvSpPr>
            <a:spLocks noGrp="1" noChangeArrowheads="1"/>
          </p:cNvSpPr>
          <p:nvPr>
            <p:ph type="body" idx="1"/>
          </p:nvPr>
        </p:nvSpPr>
        <p:spPr bwMode="auto">
          <a:xfrm>
            <a:off x="968375" y="4416425"/>
            <a:ext cx="5072063" cy="4217988"/>
          </a:xfrm>
          <a:prstGeom prst="rect">
            <a:avLst/>
          </a:prstGeom>
          <a:noFill/>
          <a:ln>
            <a:miter lim="800000"/>
            <a:headEnd/>
            <a:tailEnd/>
          </a:ln>
        </p:spPr>
        <p:txBody>
          <a:bodyPr lIns="92736" tIns="46369" rIns="92736" bIns="46369"/>
          <a:lstStyle/>
          <a:p>
            <a:pPr>
              <a:spcBef>
                <a:spcPct val="0"/>
              </a:spcBef>
            </a:pPr>
            <a:endParaRPr lang="en-US" sz="16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xfrm>
            <a:off x="1179513" y="696913"/>
            <a:ext cx="4648200" cy="3486150"/>
          </a:xfrm>
          <a:prstGeom prst="rect">
            <a:avLst/>
          </a:prstGeom>
          <a:solidFill>
            <a:srgbClr val="FFFFFF"/>
          </a:solidFill>
          <a:ln>
            <a:solidFill>
              <a:srgbClr val="000000"/>
            </a:solidFill>
            <a:miter lim="800000"/>
            <a:headEnd/>
            <a:tailEnd/>
          </a:ln>
        </p:spPr>
      </p:sp>
      <p:sp>
        <p:nvSpPr>
          <p:cNvPr id="49155" name="Rectangle 3"/>
          <p:cNvSpPr>
            <a:spLocks noGrp="1" noChangeArrowheads="1"/>
          </p:cNvSpPr>
          <p:nvPr>
            <p:ph type="body" idx="1"/>
          </p:nvPr>
        </p:nvSpPr>
        <p:spPr bwMode="auto">
          <a:xfrm>
            <a:off x="935038" y="4416425"/>
            <a:ext cx="5138737" cy="4181475"/>
          </a:xfrm>
          <a:prstGeom prst="rect">
            <a:avLst/>
          </a:prstGeom>
          <a:solidFill>
            <a:srgbClr val="FFFFFF"/>
          </a:solidFill>
          <a:ln>
            <a:miter lim="800000"/>
            <a:headEnd/>
            <a:tailEnd/>
          </a:ln>
        </p:spPr>
        <p:txBody>
          <a:bodyPr lIns="93158" tIns="46579" rIns="93158" bIns="46579"/>
          <a:lstStyle/>
          <a:p>
            <a:pPr>
              <a:spcBef>
                <a:spcPct val="0"/>
              </a:spcBef>
            </a:pPr>
            <a:r>
              <a:rPr lang="en-US" sz="1600" smtClean="0"/>
              <a:t>As you examine each of these tools, think about those you want to implement in your personal time management strategy.   </a:t>
            </a:r>
          </a:p>
          <a:p>
            <a:pPr>
              <a:spcBef>
                <a:spcPct val="0"/>
              </a:spcBef>
            </a:pPr>
            <a:endParaRPr lang="en-US" sz="1600" smtClean="0"/>
          </a:p>
          <a:p>
            <a:pPr>
              <a:spcBef>
                <a:spcPct val="0"/>
              </a:spcBef>
            </a:pPr>
            <a:r>
              <a:rPr lang="en-US" sz="1600" smtClean="0"/>
              <a:t>The first tool is “fixed schedules”...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xfrm>
            <a:off x="1179513" y="696913"/>
            <a:ext cx="4648200" cy="3486150"/>
          </a:xfrm>
          <a:prstGeom prst="rect">
            <a:avLst/>
          </a:prstGeom>
          <a:solidFill>
            <a:srgbClr val="FFFFFF"/>
          </a:solidFill>
          <a:ln>
            <a:solidFill>
              <a:srgbClr val="000000"/>
            </a:solidFill>
            <a:miter lim="800000"/>
            <a:headEnd/>
            <a:tailEnd/>
          </a:ln>
        </p:spPr>
      </p:sp>
      <p:sp>
        <p:nvSpPr>
          <p:cNvPr id="50179" name="Rectangle 3"/>
          <p:cNvSpPr>
            <a:spLocks noGrp="1" noChangeArrowheads="1"/>
          </p:cNvSpPr>
          <p:nvPr>
            <p:ph type="body" idx="1"/>
          </p:nvPr>
        </p:nvSpPr>
        <p:spPr bwMode="auto">
          <a:xfrm>
            <a:off x="935038" y="4416425"/>
            <a:ext cx="5138737" cy="4181475"/>
          </a:xfrm>
          <a:prstGeom prst="rect">
            <a:avLst/>
          </a:prstGeom>
          <a:solidFill>
            <a:srgbClr val="FFFFFF"/>
          </a:solidFill>
          <a:ln>
            <a:miter lim="800000"/>
            <a:headEnd/>
            <a:tailEnd/>
          </a:ln>
        </p:spPr>
        <p:txBody>
          <a:bodyPr lIns="93158" tIns="46579" rIns="93158" bIns="46579"/>
          <a:lstStyle/>
          <a:p>
            <a:pPr>
              <a:spcBef>
                <a:spcPct val="0"/>
              </a:spcBef>
            </a:pPr>
            <a:r>
              <a:rPr lang="en-US" sz="2400" smtClean="0"/>
              <a:t>While referring to each syllabus from your classes, mark all major due dates, quizzes, exams, holidays, special events, and other deadlines on a calendar that shows the whole semester at a glance. (You can usually get one at the Learning Assistance Center--or at a local student book store or office supply store.)  It is one of the best ways to keep mindful of the BIG PICTURE.  You will start to notice certain weeks that will be very busy-- and those weeks that are not as crazy.  This overview is extremely important as you to plan your study time.</a:t>
            </a:r>
          </a:p>
          <a:p>
            <a:pPr>
              <a:spcBef>
                <a:spcPct val="0"/>
              </a:spcBef>
            </a:pPr>
            <a:endParaRPr lang="en-US" sz="2400" smtClean="0"/>
          </a:p>
          <a:p>
            <a:pPr>
              <a:spcBef>
                <a:spcPct val="0"/>
              </a:spcBef>
            </a:pPr>
            <a:r>
              <a:rPr lang="en-US" sz="2400" smtClean="0"/>
              <a:t>The semester schedule is an </a:t>
            </a:r>
            <a:r>
              <a:rPr lang="en-US" sz="2400" i="1" smtClean="0"/>
              <a:t>excellent</a:t>
            </a:r>
            <a:r>
              <a:rPr lang="en-US" sz="2400" smtClean="0"/>
              <a:t> tool.  Most students find it helpful to complete one each semester.  This overview of your entire semester is essential to good planning.  Tests and other due dates will not sneak up on you when this is hanging on the front of your refrigerator, tacked  over your desk, or taped to your front door for easy and frequent reference.</a:t>
            </a:r>
          </a:p>
          <a:p>
            <a:pPr>
              <a:spcBef>
                <a:spcPct val="0"/>
              </a:spcBef>
            </a:pPr>
            <a:endParaRPr lang="en-US" sz="2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bwMode="auto">
          <a:xfrm>
            <a:off x="1179513" y="696913"/>
            <a:ext cx="4648200" cy="3486150"/>
          </a:xfrm>
          <a:prstGeom prst="rect">
            <a:avLst/>
          </a:prstGeom>
          <a:solidFill>
            <a:srgbClr val="FFFFFF"/>
          </a:solidFill>
          <a:ln>
            <a:solidFill>
              <a:srgbClr val="000000"/>
            </a:solidFill>
            <a:miter lim="800000"/>
            <a:headEnd/>
            <a:tailEnd/>
          </a:ln>
        </p:spPr>
      </p:sp>
      <p:sp>
        <p:nvSpPr>
          <p:cNvPr id="51203" name="Rectangle 3"/>
          <p:cNvSpPr>
            <a:spLocks noGrp="1" noChangeArrowheads="1"/>
          </p:cNvSpPr>
          <p:nvPr>
            <p:ph type="body" idx="1"/>
          </p:nvPr>
        </p:nvSpPr>
        <p:spPr bwMode="auto">
          <a:xfrm>
            <a:off x="935038" y="4416425"/>
            <a:ext cx="5138737" cy="4181475"/>
          </a:xfrm>
          <a:prstGeom prst="rect">
            <a:avLst/>
          </a:prstGeom>
          <a:solidFill>
            <a:srgbClr val="FFFFFF"/>
          </a:solidFill>
          <a:ln>
            <a:miter lim="800000"/>
            <a:headEnd/>
            <a:tailEnd/>
          </a:ln>
        </p:spPr>
        <p:txBody>
          <a:bodyPr lIns="93158" tIns="46579" rIns="93158" bIns="46579"/>
          <a:lstStyle/>
          <a:p>
            <a:pPr>
              <a:spcBef>
                <a:spcPct val="0"/>
              </a:spcBef>
            </a:pPr>
            <a:r>
              <a:rPr lang="en-US" sz="2400" smtClean="0"/>
              <a:t>A fixed schedule includes those items that, for the most part, do not change--they are “fixed”.  For example, most students complete a “Week-at-a-Peek” schedule (see example) at the beginning of the semester.  It includes their classes and club or organizational meetings that are constant throughout the semester.</a:t>
            </a:r>
          </a:p>
          <a:p>
            <a:pPr>
              <a:spcBef>
                <a:spcPct val="0"/>
              </a:spcBef>
            </a:pPr>
            <a:endParaRPr lang="en-US" sz="2400" smtClean="0"/>
          </a:p>
          <a:p>
            <a:pPr>
              <a:spcBef>
                <a:spcPct val="0"/>
              </a:spcBef>
            </a:pPr>
            <a:r>
              <a:rPr lang="en-US" sz="2400" smtClean="0"/>
              <a:t>Again, this type of schedule is particularly important at the beginning of the semester, but you won’t probably need it after a few weeks.  By then you have memorized your “fixed” weekly schedule.  </a:t>
            </a:r>
          </a:p>
          <a:p>
            <a:pPr>
              <a:spcBef>
                <a:spcPct val="0"/>
              </a:spcBef>
            </a:pPr>
            <a:endParaRPr lang="en-US" sz="2400" smtClean="0"/>
          </a:p>
          <a:p>
            <a:pPr>
              <a:spcBef>
                <a:spcPct val="0"/>
              </a:spcBef>
            </a:pPr>
            <a:r>
              <a:rPr lang="en-US" sz="2400" smtClean="0"/>
              <a:t>Another fixed schedule we recommend you create at the beginning of the semester is the “Semester-at-a-Peek” schedule...</a:t>
            </a:r>
          </a:p>
          <a:p>
            <a:pPr>
              <a:spcBef>
                <a:spcPct val="0"/>
              </a:spcBef>
            </a:pPr>
            <a:endParaRPr lang="en-US" sz="24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bwMode="auto">
          <a:xfrm>
            <a:off x="1144588" y="690563"/>
            <a:ext cx="4703762" cy="3527425"/>
          </a:xfrm>
          <a:prstGeom prst="rect">
            <a:avLst/>
          </a:prstGeom>
          <a:noFill/>
          <a:ln>
            <a:solidFill>
              <a:srgbClr val="000000"/>
            </a:solidFill>
            <a:miter lim="800000"/>
            <a:headEnd/>
            <a:tailEnd/>
          </a:ln>
        </p:spPr>
      </p:sp>
      <p:sp>
        <p:nvSpPr>
          <p:cNvPr id="54275" name="Rectangle 3"/>
          <p:cNvSpPr>
            <a:spLocks noGrp="1" noChangeArrowheads="1"/>
          </p:cNvSpPr>
          <p:nvPr>
            <p:ph type="body" idx="1"/>
          </p:nvPr>
        </p:nvSpPr>
        <p:spPr bwMode="auto">
          <a:xfrm>
            <a:off x="922338" y="4448175"/>
            <a:ext cx="5148262" cy="4140200"/>
          </a:xfrm>
          <a:prstGeom prst="rect">
            <a:avLst/>
          </a:prstGeom>
          <a:noFill/>
          <a:ln w="12700">
            <a:miter lim="800000"/>
            <a:headEnd type="none" w="sm" len="sm"/>
            <a:tailEnd type="none" w="sm" len="sm"/>
          </a:ln>
        </p:spPr>
        <p:txBody>
          <a:bodyPr lIns="92098" tIns="46049" rIns="92098" bIns="46049"/>
          <a:lstStyle/>
          <a:p>
            <a:pPr>
              <a:spcBef>
                <a:spcPct val="0"/>
              </a:spcBef>
            </a:pPr>
            <a:r>
              <a:rPr lang="en-US" sz="1600" smtClean="0"/>
              <a:t>It’s true for most people, so try to study during the day. Those small 15-30 minute “free moments” between meetings or classes are valuable for short, yet important review sessions.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0" y="-19050"/>
            <a:ext cx="9144000" cy="6877050"/>
            <a:chOff x="0" y="-12"/>
            <a:chExt cx="5760" cy="4332"/>
          </a:xfrm>
        </p:grpSpPr>
        <p:sp>
          <p:nvSpPr>
            <p:cNvPr id="5" name="Rectangle 3"/>
            <p:cNvSpPr>
              <a:spLocks noChangeArrowheads="1"/>
            </p:cNvSpPr>
            <p:nvPr userDrawn="1"/>
          </p:nvSpPr>
          <p:spPr bwMode="hidden">
            <a:xfrm>
              <a:off x="1104" y="1008"/>
              <a:ext cx="4656" cy="3312"/>
            </a:xfrm>
            <a:prstGeom prst="rect">
              <a:avLst/>
            </a:prstGeom>
            <a:gradFill rotWithShape="0">
              <a:gsLst>
                <a:gs pos="0">
                  <a:schemeClr val="bg2"/>
                </a:gs>
                <a:gs pos="50000">
                  <a:schemeClr val="bg1"/>
                </a:gs>
                <a:gs pos="100000">
                  <a:schemeClr val="bg2"/>
                </a:gs>
              </a:gsLst>
              <a:lin ang="2700000" scaled="1"/>
            </a:gradFill>
            <a:ln w="9525">
              <a:noFill/>
              <a:miter lim="800000"/>
              <a:headEnd/>
              <a:tailEnd/>
            </a:ln>
            <a:effectLst/>
          </p:spPr>
          <p:txBody>
            <a:bodyPr wrap="none" anchor="ctr"/>
            <a:lstStyle/>
            <a:p>
              <a:pPr>
                <a:defRPr/>
              </a:pPr>
              <a:endParaRPr lang="en-US"/>
            </a:p>
          </p:txBody>
        </p:sp>
        <p:grpSp>
          <p:nvGrpSpPr>
            <p:cNvPr id="6" name="Group 4"/>
            <p:cNvGrpSpPr>
              <a:grpSpLocks/>
            </p:cNvGrpSpPr>
            <p:nvPr userDrawn="1"/>
          </p:nvGrpSpPr>
          <p:grpSpPr bwMode="auto">
            <a:xfrm>
              <a:off x="-1261" y="-157"/>
              <a:ext cx="7021" cy="1190"/>
              <a:chOff x="-1261" y="-154"/>
              <a:chExt cx="7021" cy="1190"/>
            </a:xfrm>
          </p:grpSpPr>
          <p:sp>
            <p:nvSpPr>
              <p:cNvPr id="8" name="Freeform 5"/>
              <p:cNvSpPr>
                <a:spLocks/>
              </p:cNvSpPr>
              <p:nvPr userDrawn="1"/>
            </p:nvSpPr>
            <p:spPr bwMode="ltGray">
              <a:xfrm>
                <a:off x="0" y="4"/>
                <a:ext cx="5760" cy="1032"/>
              </a:xfrm>
              <a:custGeom>
                <a:avLst/>
                <a:gdLst/>
                <a:ahLst/>
                <a:cxnLst>
                  <a:cxn ang="0">
                    <a:pos x="4848" y="432"/>
                  </a:cxn>
                  <a:cxn ang="0">
                    <a:pos x="0" y="432"/>
                  </a:cxn>
                  <a:cxn ang="0">
                    <a:pos x="0" y="0"/>
                  </a:cxn>
                  <a:cxn ang="0">
                    <a:pos x="4848" y="0"/>
                  </a:cxn>
                  <a:cxn ang="0">
                    <a:pos x="4848" y="432"/>
                  </a:cxn>
                </a:cxnLst>
                <a:rect l="0" t="0" r="r" b="b"/>
                <a:pathLst>
                  <a:path w="4848" h="432">
                    <a:moveTo>
                      <a:pt x="4848" y="432"/>
                    </a:moveTo>
                    <a:lnTo>
                      <a:pt x="0" y="432"/>
                    </a:lnTo>
                    <a:lnTo>
                      <a:pt x="0" y="0"/>
                    </a:lnTo>
                    <a:lnTo>
                      <a:pt x="4848" y="0"/>
                    </a:lnTo>
                    <a:lnTo>
                      <a:pt x="4848" y="432"/>
                    </a:lnTo>
                    <a:close/>
                  </a:path>
                </a:pathLst>
              </a:custGeom>
              <a:solidFill>
                <a:schemeClr val="hlink"/>
              </a:solidFill>
              <a:ln w="9525">
                <a:noFill/>
                <a:round/>
                <a:headEnd/>
                <a:tailEnd/>
              </a:ln>
              <a:effectLst/>
            </p:spPr>
            <p:txBody>
              <a:bodyPr wrap="none" anchor="ctr"/>
              <a:lstStyle/>
              <a:p>
                <a:pPr>
                  <a:defRPr/>
                </a:pPr>
                <a:endParaRPr lang="en-US"/>
              </a:p>
            </p:txBody>
          </p:sp>
          <p:grpSp>
            <p:nvGrpSpPr>
              <p:cNvPr id="9" name="Group 6"/>
              <p:cNvGrpSpPr>
                <a:grpSpLocks/>
              </p:cNvGrpSpPr>
              <p:nvPr userDrawn="1"/>
            </p:nvGrpSpPr>
            <p:grpSpPr bwMode="auto">
              <a:xfrm>
                <a:off x="333" y="-9"/>
                <a:ext cx="5176" cy="1044"/>
                <a:chOff x="333" y="-9"/>
                <a:chExt cx="5176" cy="1044"/>
              </a:xfrm>
            </p:grpSpPr>
            <p:sp>
              <p:nvSpPr>
                <p:cNvPr id="38" name="Freeform 7"/>
                <p:cNvSpPr>
                  <a:spLocks/>
                </p:cNvSpPr>
                <p:nvPr userDrawn="1"/>
              </p:nvSpPr>
              <p:spPr bwMode="ltGray">
                <a:xfrm>
                  <a:off x="3230" y="949"/>
                  <a:ext cx="17" cy="20"/>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a:defRPr/>
                  </a:pPr>
                  <a:endParaRPr lang="en-US"/>
                </a:p>
              </p:txBody>
            </p:sp>
            <p:sp>
              <p:nvSpPr>
                <p:cNvPr id="39" name="Freeform 8"/>
                <p:cNvSpPr>
                  <a:spLocks/>
                </p:cNvSpPr>
                <p:nvPr userDrawn="1"/>
              </p:nvSpPr>
              <p:spPr bwMode="ltGray">
                <a:xfrm>
                  <a:off x="3406" y="1015"/>
                  <a:ext cx="21" cy="20"/>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a:defRPr/>
                  </a:pPr>
                  <a:endParaRPr lang="en-US"/>
                </a:p>
              </p:txBody>
            </p:sp>
            <p:sp>
              <p:nvSpPr>
                <p:cNvPr id="40" name="Freeform 9"/>
                <p:cNvSpPr>
                  <a:spLocks/>
                </p:cNvSpPr>
                <p:nvPr userDrawn="1"/>
              </p:nvSpPr>
              <p:spPr bwMode="ltGray">
                <a:xfrm>
                  <a:off x="2909" y="908"/>
                  <a:ext cx="31" cy="3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a:defRPr/>
                  </a:pPr>
                  <a:endParaRPr lang="en-US"/>
                </a:p>
              </p:txBody>
            </p:sp>
            <p:sp>
              <p:nvSpPr>
                <p:cNvPr id="41" name="Freeform 10"/>
                <p:cNvSpPr>
                  <a:spLocks/>
                </p:cNvSpPr>
                <p:nvPr userDrawn="1"/>
              </p:nvSpPr>
              <p:spPr bwMode="ltGray">
                <a:xfrm>
                  <a:off x="2551" y="940"/>
                  <a:ext cx="25" cy="12"/>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42" name="Freeform 11"/>
                <p:cNvSpPr>
                  <a:spLocks/>
                </p:cNvSpPr>
                <p:nvPr userDrawn="1"/>
              </p:nvSpPr>
              <p:spPr bwMode="ltGray">
                <a:xfrm>
                  <a:off x="2443" y="954"/>
                  <a:ext cx="65" cy="39"/>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43" name="Freeform 12"/>
                <p:cNvSpPr>
                  <a:spLocks/>
                </p:cNvSpPr>
                <p:nvPr userDrawn="1"/>
              </p:nvSpPr>
              <p:spPr bwMode="ltGray">
                <a:xfrm>
                  <a:off x="2375" y="952"/>
                  <a:ext cx="68" cy="39"/>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a:defRPr/>
                  </a:pPr>
                  <a:endParaRPr lang="en-US"/>
                </a:p>
              </p:txBody>
            </p:sp>
            <p:sp>
              <p:nvSpPr>
                <p:cNvPr id="44" name="Freeform 13"/>
                <p:cNvSpPr>
                  <a:spLocks/>
                </p:cNvSpPr>
                <p:nvPr userDrawn="1"/>
              </p:nvSpPr>
              <p:spPr bwMode="ltGray">
                <a:xfrm>
                  <a:off x="2007" y="739"/>
                  <a:ext cx="354" cy="228"/>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45" name="Freeform 14"/>
                <p:cNvSpPr>
                  <a:spLocks/>
                </p:cNvSpPr>
                <p:nvPr userDrawn="1"/>
              </p:nvSpPr>
              <p:spPr bwMode="ltGray">
                <a:xfrm>
                  <a:off x="2222" y="724"/>
                  <a:ext cx="157" cy="167"/>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a:defRPr/>
                  </a:pPr>
                  <a:endParaRPr lang="en-US"/>
                </a:p>
              </p:txBody>
            </p:sp>
            <p:sp>
              <p:nvSpPr>
                <p:cNvPr id="46" name="Freeform 15"/>
                <p:cNvSpPr>
                  <a:spLocks/>
                </p:cNvSpPr>
                <p:nvPr userDrawn="1"/>
              </p:nvSpPr>
              <p:spPr bwMode="ltGray">
                <a:xfrm>
                  <a:off x="2375" y="800"/>
                  <a:ext cx="110" cy="32"/>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47" name="Freeform 16"/>
                <p:cNvSpPr>
                  <a:spLocks/>
                </p:cNvSpPr>
                <p:nvPr userDrawn="1"/>
              </p:nvSpPr>
              <p:spPr bwMode="ltGray">
                <a:xfrm>
                  <a:off x="2370" y="839"/>
                  <a:ext cx="75" cy="8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48" name="Freeform 17"/>
                <p:cNvSpPr>
                  <a:spLocks/>
                </p:cNvSpPr>
                <p:nvPr userDrawn="1"/>
              </p:nvSpPr>
              <p:spPr bwMode="ltGray">
                <a:xfrm>
                  <a:off x="2497" y="793"/>
                  <a:ext cx="37" cy="49"/>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49" name="Freeform 18"/>
                <p:cNvSpPr>
                  <a:spLocks/>
                </p:cNvSpPr>
                <p:nvPr userDrawn="1"/>
              </p:nvSpPr>
              <p:spPr bwMode="ltGray">
                <a:xfrm>
                  <a:off x="2506" y="869"/>
                  <a:ext cx="47" cy="24"/>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a:defRPr/>
                  </a:pPr>
                  <a:endParaRPr lang="en-US"/>
                </a:p>
              </p:txBody>
            </p:sp>
            <p:sp>
              <p:nvSpPr>
                <p:cNvPr id="50" name="Freeform 19"/>
                <p:cNvSpPr>
                  <a:spLocks/>
                </p:cNvSpPr>
                <p:nvPr userDrawn="1"/>
              </p:nvSpPr>
              <p:spPr bwMode="ltGray">
                <a:xfrm>
                  <a:off x="2555" y="832"/>
                  <a:ext cx="61" cy="42"/>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a:defRPr/>
                  </a:pPr>
                  <a:endParaRPr lang="en-US"/>
                </a:p>
              </p:txBody>
            </p:sp>
            <p:sp>
              <p:nvSpPr>
                <p:cNvPr id="51" name="Freeform 20"/>
                <p:cNvSpPr>
                  <a:spLocks/>
                </p:cNvSpPr>
                <p:nvPr userDrawn="1"/>
              </p:nvSpPr>
              <p:spPr bwMode="ltGray">
                <a:xfrm>
                  <a:off x="2572" y="852"/>
                  <a:ext cx="286" cy="149"/>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52" name="Freeform 21"/>
                <p:cNvSpPr>
                  <a:spLocks/>
                </p:cNvSpPr>
                <p:nvPr userDrawn="1"/>
              </p:nvSpPr>
              <p:spPr bwMode="ltGray">
                <a:xfrm>
                  <a:off x="2820" y="866"/>
                  <a:ext cx="78" cy="64"/>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a:defRPr/>
                  </a:pPr>
                  <a:endParaRPr lang="en-US"/>
                </a:p>
              </p:txBody>
            </p:sp>
            <p:sp>
              <p:nvSpPr>
                <p:cNvPr id="53" name="Freeform 22"/>
                <p:cNvSpPr>
                  <a:spLocks/>
                </p:cNvSpPr>
                <p:nvPr userDrawn="1"/>
              </p:nvSpPr>
              <p:spPr bwMode="ltGray">
                <a:xfrm>
                  <a:off x="2984" y="732"/>
                  <a:ext cx="19" cy="14"/>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54" name="Freeform 23"/>
                <p:cNvSpPr>
                  <a:spLocks/>
                </p:cNvSpPr>
                <p:nvPr userDrawn="1"/>
              </p:nvSpPr>
              <p:spPr bwMode="ltGray">
                <a:xfrm>
                  <a:off x="3083" y="830"/>
                  <a:ext cx="26" cy="19"/>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a:defRPr/>
                  </a:pPr>
                  <a:endParaRPr lang="en-US"/>
                </a:p>
              </p:txBody>
            </p:sp>
            <p:sp>
              <p:nvSpPr>
                <p:cNvPr id="55" name="Freeform 24"/>
                <p:cNvSpPr>
                  <a:spLocks/>
                </p:cNvSpPr>
                <p:nvPr userDrawn="1"/>
              </p:nvSpPr>
              <p:spPr bwMode="ltGray">
                <a:xfrm>
                  <a:off x="2766" y="610"/>
                  <a:ext cx="19" cy="12"/>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56" name="Freeform 25"/>
                <p:cNvSpPr>
                  <a:spLocks/>
                </p:cNvSpPr>
                <p:nvPr userDrawn="1"/>
              </p:nvSpPr>
              <p:spPr bwMode="ltGray">
                <a:xfrm>
                  <a:off x="2600" y="712"/>
                  <a:ext cx="19" cy="12"/>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57" name="Freeform 26"/>
                <p:cNvSpPr>
                  <a:spLocks/>
                </p:cNvSpPr>
                <p:nvPr userDrawn="1"/>
              </p:nvSpPr>
              <p:spPr bwMode="ltGray">
                <a:xfrm>
                  <a:off x="2417" y="680"/>
                  <a:ext cx="80" cy="66"/>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a:defRPr/>
                  </a:pPr>
                  <a:endParaRPr lang="en-US"/>
                </a:p>
              </p:txBody>
            </p:sp>
            <p:sp>
              <p:nvSpPr>
                <p:cNvPr id="58" name="Freeform 27"/>
                <p:cNvSpPr>
                  <a:spLocks/>
                </p:cNvSpPr>
                <p:nvPr userDrawn="1"/>
              </p:nvSpPr>
              <p:spPr bwMode="ltGray">
                <a:xfrm>
                  <a:off x="2391" y="541"/>
                  <a:ext cx="94" cy="142"/>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a:defRPr/>
                  </a:pPr>
                  <a:endParaRPr lang="en-US"/>
                </a:p>
              </p:txBody>
            </p:sp>
            <p:sp>
              <p:nvSpPr>
                <p:cNvPr id="59" name="Freeform 28"/>
                <p:cNvSpPr>
                  <a:spLocks/>
                </p:cNvSpPr>
                <p:nvPr userDrawn="1"/>
              </p:nvSpPr>
              <p:spPr bwMode="ltGray">
                <a:xfrm>
                  <a:off x="2415" y="644"/>
                  <a:ext cx="32" cy="41"/>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60" name="Freeform 29"/>
                <p:cNvSpPr>
                  <a:spLocks/>
                </p:cNvSpPr>
                <p:nvPr userDrawn="1"/>
              </p:nvSpPr>
              <p:spPr bwMode="ltGray">
                <a:xfrm>
                  <a:off x="2349" y="654"/>
                  <a:ext cx="45" cy="41"/>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a:defRPr/>
                  </a:pPr>
                  <a:endParaRPr lang="en-US"/>
                </a:p>
              </p:txBody>
            </p:sp>
            <p:sp>
              <p:nvSpPr>
                <p:cNvPr id="61" name="Freeform 30"/>
                <p:cNvSpPr>
                  <a:spLocks/>
                </p:cNvSpPr>
                <p:nvPr userDrawn="1"/>
              </p:nvSpPr>
              <p:spPr bwMode="ltGray">
                <a:xfrm>
                  <a:off x="4808" y="597"/>
                  <a:ext cx="701" cy="438"/>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a:defRPr/>
                  </a:pPr>
                  <a:endParaRPr lang="en-US"/>
                </a:p>
              </p:txBody>
            </p:sp>
            <p:sp>
              <p:nvSpPr>
                <p:cNvPr id="62" name="Freeform 31"/>
                <p:cNvSpPr>
                  <a:spLocks/>
                </p:cNvSpPr>
                <p:nvPr userDrawn="1"/>
              </p:nvSpPr>
              <p:spPr bwMode="ltGray">
                <a:xfrm>
                  <a:off x="3880" y="-7"/>
                  <a:ext cx="984" cy="692"/>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a:defRPr/>
                  </a:pPr>
                  <a:endParaRPr lang="en-US"/>
                </a:p>
              </p:txBody>
            </p:sp>
            <p:sp>
              <p:nvSpPr>
                <p:cNvPr id="63" name="Freeform 32"/>
                <p:cNvSpPr>
                  <a:spLocks/>
                </p:cNvSpPr>
                <p:nvPr userDrawn="1"/>
              </p:nvSpPr>
              <p:spPr bwMode="ltGray">
                <a:xfrm>
                  <a:off x="3577" y="490"/>
                  <a:ext cx="36" cy="39"/>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64" name="Freeform 33"/>
                <p:cNvSpPr>
                  <a:spLocks/>
                </p:cNvSpPr>
                <p:nvPr userDrawn="1"/>
              </p:nvSpPr>
              <p:spPr bwMode="ltGray">
                <a:xfrm>
                  <a:off x="3549" y="475"/>
                  <a:ext cx="38" cy="29"/>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a:defRPr/>
                  </a:pPr>
                  <a:endParaRPr lang="en-US"/>
                </a:p>
              </p:txBody>
            </p:sp>
            <p:sp>
              <p:nvSpPr>
                <p:cNvPr id="65" name="Freeform 34"/>
                <p:cNvSpPr>
                  <a:spLocks/>
                </p:cNvSpPr>
                <p:nvPr userDrawn="1"/>
              </p:nvSpPr>
              <p:spPr bwMode="ltGray">
                <a:xfrm>
                  <a:off x="4686" y="394"/>
                  <a:ext cx="171" cy="81"/>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a:defRPr/>
                  </a:pPr>
                  <a:endParaRPr lang="en-US"/>
                </a:p>
              </p:txBody>
            </p:sp>
            <p:sp>
              <p:nvSpPr>
                <p:cNvPr id="66" name="Freeform 35"/>
                <p:cNvSpPr>
                  <a:spLocks/>
                </p:cNvSpPr>
                <p:nvPr userDrawn="1"/>
              </p:nvSpPr>
              <p:spPr bwMode="ltGray">
                <a:xfrm>
                  <a:off x="4867" y="460"/>
                  <a:ext cx="138" cy="37"/>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a:defRPr/>
                  </a:pPr>
                  <a:endParaRPr lang="en-US"/>
                </a:p>
              </p:txBody>
            </p:sp>
            <p:sp>
              <p:nvSpPr>
                <p:cNvPr id="67" name="Freeform 36"/>
                <p:cNvSpPr>
                  <a:spLocks/>
                </p:cNvSpPr>
                <p:nvPr userDrawn="1"/>
              </p:nvSpPr>
              <p:spPr bwMode="ltGray">
                <a:xfrm>
                  <a:off x="4794" y="480"/>
                  <a:ext cx="56" cy="3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68" name="Freeform 37"/>
                <p:cNvSpPr>
                  <a:spLocks/>
                </p:cNvSpPr>
                <p:nvPr userDrawn="1"/>
              </p:nvSpPr>
              <p:spPr bwMode="ltGray">
                <a:xfrm>
                  <a:off x="4757" y="375"/>
                  <a:ext cx="37" cy="44"/>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69" name="Freeform 38"/>
                <p:cNvSpPr>
                  <a:spLocks/>
                </p:cNvSpPr>
                <p:nvPr userDrawn="1"/>
              </p:nvSpPr>
              <p:spPr bwMode="ltGray">
                <a:xfrm>
                  <a:off x="5054" y="507"/>
                  <a:ext cx="45" cy="66"/>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a:defRPr/>
                  </a:pPr>
                  <a:endParaRPr lang="en-US"/>
                </a:p>
              </p:txBody>
            </p:sp>
            <p:sp>
              <p:nvSpPr>
                <p:cNvPr id="70" name="Freeform 39"/>
                <p:cNvSpPr>
                  <a:spLocks/>
                </p:cNvSpPr>
                <p:nvPr userDrawn="1"/>
              </p:nvSpPr>
              <p:spPr bwMode="ltGray">
                <a:xfrm>
                  <a:off x="4260" y="6"/>
                  <a:ext cx="480" cy="100"/>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a:defRPr/>
                  </a:pPr>
                  <a:endParaRPr lang="en-US"/>
                </a:p>
              </p:txBody>
            </p:sp>
            <p:sp>
              <p:nvSpPr>
                <p:cNvPr id="71" name="Freeform 40"/>
                <p:cNvSpPr>
                  <a:spLocks/>
                </p:cNvSpPr>
                <p:nvPr userDrawn="1"/>
              </p:nvSpPr>
              <p:spPr bwMode="ltGray">
                <a:xfrm>
                  <a:off x="3835" y="3"/>
                  <a:ext cx="446" cy="49"/>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a:defRPr/>
                  </a:pPr>
                  <a:endParaRPr lang="en-US"/>
                </a:p>
              </p:txBody>
            </p:sp>
            <p:sp>
              <p:nvSpPr>
                <p:cNvPr id="72" name="Freeform 41"/>
                <p:cNvSpPr>
                  <a:spLocks/>
                </p:cNvSpPr>
                <p:nvPr userDrawn="1"/>
              </p:nvSpPr>
              <p:spPr bwMode="ltGray">
                <a:xfrm>
                  <a:off x="2853" y="74"/>
                  <a:ext cx="42" cy="25"/>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73" name="Freeform 42"/>
                <p:cNvSpPr>
                  <a:spLocks/>
                </p:cNvSpPr>
                <p:nvPr userDrawn="1"/>
              </p:nvSpPr>
              <p:spPr bwMode="ltGray">
                <a:xfrm>
                  <a:off x="1704" y="3"/>
                  <a:ext cx="1022" cy="37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a:defRPr/>
                  </a:pPr>
                  <a:endParaRPr lang="en-US"/>
                </a:p>
              </p:txBody>
            </p:sp>
            <p:sp>
              <p:nvSpPr>
                <p:cNvPr id="74" name="Freeform 43"/>
                <p:cNvSpPr>
                  <a:spLocks/>
                </p:cNvSpPr>
                <p:nvPr userDrawn="1"/>
              </p:nvSpPr>
              <p:spPr bwMode="ltGray">
                <a:xfrm>
                  <a:off x="2729" y="-9"/>
                  <a:ext cx="47" cy="134"/>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a:defRPr/>
                  </a:pPr>
                  <a:endParaRPr lang="en-US"/>
                </a:p>
              </p:txBody>
            </p:sp>
            <p:sp>
              <p:nvSpPr>
                <p:cNvPr id="75" name="Freeform 44"/>
                <p:cNvSpPr>
                  <a:spLocks/>
                </p:cNvSpPr>
                <p:nvPr userDrawn="1"/>
              </p:nvSpPr>
              <p:spPr bwMode="ltGray">
                <a:xfrm>
                  <a:off x="2701" y="103"/>
                  <a:ext cx="138" cy="8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a:defRPr/>
                  </a:pPr>
                  <a:endParaRPr lang="en-US"/>
                </a:p>
              </p:txBody>
            </p:sp>
            <p:sp>
              <p:nvSpPr>
                <p:cNvPr id="76" name="Freeform 45"/>
                <p:cNvSpPr>
                  <a:spLocks/>
                </p:cNvSpPr>
                <p:nvPr userDrawn="1"/>
              </p:nvSpPr>
              <p:spPr bwMode="ltGray">
                <a:xfrm>
                  <a:off x="2553" y="182"/>
                  <a:ext cx="187" cy="176"/>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a:defRPr/>
                  </a:pPr>
                  <a:endParaRPr lang="en-US"/>
                </a:p>
              </p:txBody>
            </p:sp>
            <p:sp>
              <p:nvSpPr>
                <p:cNvPr id="77" name="Freeform 46"/>
                <p:cNvSpPr>
                  <a:spLocks/>
                </p:cNvSpPr>
                <p:nvPr userDrawn="1"/>
              </p:nvSpPr>
              <p:spPr bwMode="ltGray">
                <a:xfrm>
                  <a:off x="2677" y="233"/>
                  <a:ext cx="14" cy="10"/>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a:defRPr/>
                  </a:pPr>
                  <a:endParaRPr lang="en-US"/>
                </a:p>
              </p:txBody>
            </p:sp>
            <p:sp>
              <p:nvSpPr>
                <p:cNvPr id="78" name="Freeform 47"/>
                <p:cNvSpPr>
                  <a:spLocks/>
                </p:cNvSpPr>
                <p:nvPr userDrawn="1"/>
              </p:nvSpPr>
              <p:spPr bwMode="ltGray">
                <a:xfrm>
                  <a:off x="1627" y="353"/>
                  <a:ext cx="813" cy="462"/>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a:defRPr/>
                  </a:pPr>
                  <a:endParaRPr lang="en-US"/>
                </a:p>
              </p:txBody>
            </p:sp>
            <p:sp>
              <p:nvSpPr>
                <p:cNvPr id="79" name="Freeform 48"/>
                <p:cNvSpPr>
                  <a:spLocks/>
                </p:cNvSpPr>
                <p:nvPr userDrawn="1"/>
              </p:nvSpPr>
              <p:spPr bwMode="ltGray">
                <a:xfrm>
                  <a:off x="1770" y="671"/>
                  <a:ext cx="45" cy="71"/>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a:defRPr/>
                  </a:pPr>
                  <a:endParaRPr lang="en-US"/>
                </a:p>
              </p:txBody>
            </p:sp>
            <p:sp>
              <p:nvSpPr>
                <p:cNvPr id="80" name="Freeform 49"/>
                <p:cNvSpPr>
                  <a:spLocks/>
                </p:cNvSpPr>
                <p:nvPr userDrawn="1"/>
              </p:nvSpPr>
              <p:spPr bwMode="ltGray">
                <a:xfrm>
                  <a:off x="2394" y="431"/>
                  <a:ext cx="42" cy="59"/>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81" name="Freeform 50"/>
                <p:cNvSpPr>
                  <a:spLocks/>
                </p:cNvSpPr>
                <p:nvPr userDrawn="1"/>
              </p:nvSpPr>
              <p:spPr bwMode="ltGray">
                <a:xfrm>
                  <a:off x="2513" y="402"/>
                  <a:ext cx="21" cy="24"/>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82" name="Freeform 51"/>
                <p:cNvSpPr>
                  <a:spLocks/>
                </p:cNvSpPr>
                <p:nvPr userDrawn="1"/>
              </p:nvSpPr>
              <p:spPr bwMode="ltGray">
                <a:xfrm>
                  <a:off x="333" y="169"/>
                  <a:ext cx="1015" cy="866"/>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a:defRPr/>
                  </a:pPr>
                  <a:endParaRPr lang="en-US"/>
                </a:p>
              </p:txBody>
            </p:sp>
            <p:sp>
              <p:nvSpPr>
                <p:cNvPr id="83" name="Freeform 52"/>
                <p:cNvSpPr>
                  <a:spLocks/>
                </p:cNvSpPr>
                <p:nvPr userDrawn="1"/>
              </p:nvSpPr>
              <p:spPr bwMode="ltGray">
                <a:xfrm>
                  <a:off x="727" y="495"/>
                  <a:ext cx="382" cy="540"/>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a:defRPr/>
                  </a:pPr>
                  <a:endParaRPr lang="en-US"/>
                </a:p>
              </p:txBody>
            </p:sp>
            <p:sp>
              <p:nvSpPr>
                <p:cNvPr id="84" name="Freeform 53"/>
                <p:cNvSpPr>
                  <a:spLocks/>
                </p:cNvSpPr>
                <p:nvPr userDrawn="1"/>
              </p:nvSpPr>
              <p:spPr bwMode="ltGray">
                <a:xfrm>
                  <a:off x="1400" y="896"/>
                  <a:ext cx="16" cy="29"/>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85" name="Freeform 54"/>
                <p:cNvSpPr>
                  <a:spLocks/>
                </p:cNvSpPr>
                <p:nvPr userDrawn="1"/>
              </p:nvSpPr>
              <p:spPr bwMode="ltGray">
                <a:xfrm>
                  <a:off x="1379" y="617"/>
                  <a:ext cx="21" cy="1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86" name="Freeform 55"/>
                <p:cNvSpPr>
                  <a:spLocks/>
                </p:cNvSpPr>
                <p:nvPr userDrawn="1"/>
              </p:nvSpPr>
              <p:spPr bwMode="ltGray">
                <a:xfrm>
                  <a:off x="453" y="275"/>
                  <a:ext cx="58" cy="24"/>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87" name="Freeform 56"/>
                <p:cNvSpPr>
                  <a:spLocks/>
                </p:cNvSpPr>
                <p:nvPr userDrawn="1"/>
              </p:nvSpPr>
              <p:spPr bwMode="ltGray">
                <a:xfrm>
                  <a:off x="1161" y="50"/>
                  <a:ext cx="691" cy="569"/>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a:defRPr/>
                  </a:pPr>
                  <a:endParaRPr lang="en-US"/>
                </a:p>
              </p:txBody>
            </p:sp>
            <p:sp>
              <p:nvSpPr>
                <p:cNvPr id="88" name="Freeform 57"/>
                <p:cNvSpPr>
                  <a:spLocks/>
                </p:cNvSpPr>
                <p:nvPr userDrawn="1"/>
              </p:nvSpPr>
              <p:spPr bwMode="ltGray">
                <a:xfrm>
                  <a:off x="689" y="6"/>
                  <a:ext cx="1386" cy="232"/>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a:defRPr/>
                  </a:pPr>
                  <a:endParaRPr lang="en-US"/>
                </a:p>
              </p:txBody>
            </p:sp>
            <p:sp>
              <p:nvSpPr>
                <p:cNvPr id="89" name="Freeform 58"/>
                <p:cNvSpPr>
                  <a:spLocks/>
                </p:cNvSpPr>
                <p:nvPr userDrawn="1"/>
              </p:nvSpPr>
              <p:spPr bwMode="ltGray">
                <a:xfrm>
                  <a:off x="971" y="91"/>
                  <a:ext cx="30" cy="25"/>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90" name="Freeform 59"/>
                <p:cNvSpPr>
                  <a:spLocks/>
                </p:cNvSpPr>
                <p:nvPr userDrawn="1"/>
              </p:nvSpPr>
              <p:spPr bwMode="ltGray">
                <a:xfrm>
                  <a:off x="935" y="125"/>
                  <a:ext cx="45" cy="27"/>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91" name="Freeform 60"/>
                <p:cNvSpPr>
                  <a:spLocks/>
                </p:cNvSpPr>
                <p:nvPr userDrawn="1"/>
              </p:nvSpPr>
              <p:spPr bwMode="ltGray">
                <a:xfrm>
                  <a:off x="1081" y="226"/>
                  <a:ext cx="75" cy="14"/>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92" name="Freeform 61"/>
                <p:cNvSpPr>
                  <a:spLocks/>
                </p:cNvSpPr>
                <p:nvPr userDrawn="1"/>
              </p:nvSpPr>
              <p:spPr bwMode="ltGray">
                <a:xfrm>
                  <a:off x="1210" y="223"/>
                  <a:ext cx="42" cy="37"/>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a:defRPr/>
                  </a:pPr>
                  <a:endParaRPr lang="en-US"/>
                </a:p>
              </p:txBody>
            </p:sp>
            <p:sp>
              <p:nvSpPr>
                <p:cNvPr id="93" name="Freeform 62"/>
                <p:cNvSpPr>
                  <a:spLocks/>
                </p:cNvSpPr>
                <p:nvPr userDrawn="1"/>
              </p:nvSpPr>
              <p:spPr bwMode="ltGray">
                <a:xfrm>
                  <a:off x="865" y="123"/>
                  <a:ext cx="33" cy="24"/>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a:defRPr/>
                  </a:pPr>
                  <a:endParaRPr lang="en-US"/>
                </a:p>
              </p:txBody>
            </p:sp>
          </p:grpSp>
          <p:grpSp>
            <p:nvGrpSpPr>
              <p:cNvPr id="10" name="Group 63"/>
              <p:cNvGrpSpPr>
                <a:grpSpLocks/>
              </p:cNvGrpSpPr>
              <p:nvPr userDrawn="1"/>
            </p:nvGrpSpPr>
            <p:grpSpPr bwMode="auto">
              <a:xfrm>
                <a:off x="7" y="-154"/>
                <a:ext cx="5739" cy="418"/>
                <a:chOff x="1056" y="111"/>
                <a:chExt cx="2448" cy="418"/>
              </a:xfrm>
            </p:grpSpPr>
            <p:sp>
              <p:nvSpPr>
                <p:cNvPr id="27" name="Line 64"/>
                <p:cNvSpPr>
                  <a:spLocks noChangeShapeType="1"/>
                </p:cNvSpPr>
                <p:nvPr/>
              </p:nvSpPr>
              <p:spPr bwMode="white">
                <a:xfrm>
                  <a:off x="1056" y="332"/>
                  <a:ext cx="2448" cy="0"/>
                </a:xfrm>
                <a:prstGeom prst="line">
                  <a:avLst/>
                </a:prstGeom>
                <a:noFill/>
                <a:ln w="9525">
                  <a:solidFill>
                    <a:schemeClr val="folHlink"/>
                  </a:solidFill>
                  <a:round/>
                  <a:headEnd/>
                  <a:tailEnd/>
                </a:ln>
                <a:effectLst/>
              </p:spPr>
              <p:txBody>
                <a:bodyPr wrap="none" anchor="ctr"/>
                <a:lstStyle/>
                <a:p>
                  <a:pPr>
                    <a:defRPr/>
                  </a:pPr>
                  <a:endParaRPr lang="en-US"/>
                </a:p>
              </p:txBody>
            </p:sp>
            <p:sp>
              <p:nvSpPr>
                <p:cNvPr id="28" name="Line 65"/>
                <p:cNvSpPr>
                  <a:spLocks noChangeShapeType="1"/>
                </p:cNvSpPr>
                <p:nvPr/>
              </p:nvSpPr>
              <p:spPr bwMode="white">
                <a:xfrm>
                  <a:off x="1254"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9" name="Line 66"/>
                <p:cNvSpPr>
                  <a:spLocks noChangeShapeType="1"/>
                </p:cNvSpPr>
                <p:nvPr/>
              </p:nvSpPr>
              <p:spPr bwMode="white">
                <a:xfrm>
                  <a:off x="1482"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0" name="Line 67"/>
                <p:cNvSpPr>
                  <a:spLocks noChangeShapeType="1"/>
                </p:cNvSpPr>
                <p:nvPr/>
              </p:nvSpPr>
              <p:spPr bwMode="white">
                <a:xfrm>
                  <a:off x="1710"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1" name="Line 68"/>
                <p:cNvSpPr>
                  <a:spLocks noChangeShapeType="1"/>
                </p:cNvSpPr>
                <p:nvPr/>
              </p:nvSpPr>
              <p:spPr bwMode="white">
                <a:xfrm>
                  <a:off x="1938"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2" name="Line 69"/>
                <p:cNvSpPr>
                  <a:spLocks noChangeShapeType="1"/>
                </p:cNvSpPr>
                <p:nvPr/>
              </p:nvSpPr>
              <p:spPr bwMode="white">
                <a:xfrm>
                  <a:off x="2166"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3" name="Line 70"/>
                <p:cNvSpPr>
                  <a:spLocks noChangeShapeType="1"/>
                </p:cNvSpPr>
                <p:nvPr/>
              </p:nvSpPr>
              <p:spPr bwMode="white">
                <a:xfrm>
                  <a:off x="2394"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4" name="Line 71"/>
                <p:cNvSpPr>
                  <a:spLocks noChangeShapeType="1"/>
                </p:cNvSpPr>
                <p:nvPr/>
              </p:nvSpPr>
              <p:spPr bwMode="white">
                <a:xfrm>
                  <a:off x="2622"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5" name="Line 72"/>
                <p:cNvSpPr>
                  <a:spLocks noChangeShapeType="1"/>
                </p:cNvSpPr>
                <p:nvPr/>
              </p:nvSpPr>
              <p:spPr bwMode="white">
                <a:xfrm>
                  <a:off x="2850"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6" name="Line 73"/>
                <p:cNvSpPr>
                  <a:spLocks noChangeShapeType="1"/>
                </p:cNvSpPr>
                <p:nvPr/>
              </p:nvSpPr>
              <p:spPr bwMode="white">
                <a:xfrm>
                  <a:off x="3078"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7" name="Line 74"/>
                <p:cNvSpPr>
                  <a:spLocks noChangeShapeType="1"/>
                </p:cNvSpPr>
                <p:nvPr/>
              </p:nvSpPr>
              <p:spPr bwMode="white">
                <a:xfrm>
                  <a:off x="3306" y="111"/>
                  <a:ext cx="0" cy="418"/>
                </a:xfrm>
                <a:prstGeom prst="line">
                  <a:avLst/>
                </a:prstGeom>
                <a:noFill/>
                <a:ln w="9525">
                  <a:solidFill>
                    <a:schemeClr val="folHlink"/>
                  </a:solidFill>
                  <a:round/>
                  <a:headEnd/>
                  <a:tailEnd/>
                </a:ln>
                <a:effectLst/>
              </p:spPr>
              <p:txBody>
                <a:bodyPr wrap="none" anchor="ctr"/>
                <a:lstStyle/>
                <a:p>
                  <a:pPr>
                    <a:defRPr/>
                  </a:pPr>
                  <a:endParaRPr lang="en-US"/>
                </a:p>
              </p:txBody>
            </p:sp>
          </p:grpSp>
          <p:grpSp>
            <p:nvGrpSpPr>
              <p:cNvPr id="11" name="Group 75"/>
              <p:cNvGrpSpPr>
                <a:grpSpLocks/>
              </p:cNvGrpSpPr>
              <p:nvPr userDrawn="1"/>
            </p:nvGrpSpPr>
            <p:grpSpPr bwMode="auto">
              <a:xfrm>
                <a:off x="-1261" y="-1"/>
                <a:ext cx="2098" cy="1030"/>
                <a:chOff x="1208" y="109"/>
                <a:chExt cx="2098" cy="423"/>
              </a:xfrm>
            </p:grpSpPr>
            <p:sp>
              <p:nvSpPr>
                <p:cNvPr id="12" name="Line 76"/>
                <p:cNvSpPr>
                  <a:spLocks noChangeShapeType="1"/>
                </p:cNvSpPr>
                <p:nvPr/>
              </p:nvSpPr>
              <p:spPr bwMode="ltGray">
                <a:xfrm>
                  <a:off x="2850" y="110"/>
                  <a:ext cx="0" cy="142"/>
                </a:xfrm>
                <a:prstGeom prst="line">
                  <a:avLst/>
                </a:prstGeom>
                <a:noFill/>
                <a:ln w="9525">
                  <a:solidFill>
                    <a:schemeClr val="hlink"/>
                  </a:solidFill>
                  <a:round/>
                  <a:headEnd/>
                  <a:tailEnd/>
                </a:ln>
                <a:effectLst/>
              </p:spPr>
              <p:txBody>
                <a:bodyPr wrap="none" anchor="ctr"/>
                <a:lstStyle/>
                <a:p>
                  <a:pPr>
                    <a:defRPr/>
                  </a:pPr>
                  <a:endParaRPr lang="en-US"/>
                </a:p>
              </p:txBody>
            </p:sp>
            <p:sp>
              <p:nvSpPr>
                <p:cNvPr id="13" name="Line 77"/>
                <p:cNvSpPr>
                  <a:spLocks noChangeShapeType="1"/>
                </p:cNvSpPr>
                <p:nvPr/>
              </p:nvSpPr>
              <p:spPr bwMode="ltGray">
                <a:xfrm>
                  <a:off x="2972" y="332"/>
                  <a:ext cx="70" cy="0"/>
                </a:xfrm>
                <a:prstGeom prst="line">
                  <a:avLst/>
                </a:prstGeom>
                <a:noFill/>
                <a:ln w="9525">
                  <a:solidFill>
                    <a:schemeClr val="hlink"/>
                  </a:solidFill>
                  <a:round/>
                  <a:headEnd/>
                  <a:tailEnd/>
                </a:ln>
                <a:effectLst/>
              </p:spPr>
              <p:txBody>
                <a:bodyPr wrap="none" anchor="ctr"/>
                <a:lstStyle/>
                <a:p>
                  <a:pPr>
                    <a:defRPr/>
                  </a:pPr>
                  <a:endParaRPr lang="en-US"/>
                </a:p>
              </p:txBody>
            </p:sp>
            <p:sp>
              <p:nvSpPr>
                <p:cNvPr id="14" name="Line 78"/>
                <p:cNvSpPr>
                  <a:spLocks noChangeShapeType="1"/>
                </p:cNvSpPr>
                <p:nvPr/>
              </p:nvSpPr>
              <p:spPr bwMode="ltGray">
                <a:xfrm>
                  <a:off x="3078" y="350"/>
                  <a:ext cx="0" cy="28"/>
                </a:xfrm>
                <a:prstGeom prst="line">
                  <a:avLst/>
                </a:prstGeom>
                <a:noFill/>
                <a:ln w="9525">
                  <a:solidFill>
                    <a:schemeClr val="hlink"/>
                  </a:solidFill>
                  <a:round/>
                  <a:headEnd/>
                  <a:tailEnd/>
                </a:ln>
                <a:effectLst/>
              </p:spPr>
              <p:txBody>
                <a:bodyPr wrap="none" anchor="ctr"/>
                <a:lstStyle/>
                <a:p>
                  <a:pPr>
                    <a:defRPr/>
                  </a:pPr>
                  <a:endParaRPr lang="en-US"/>
                </a:p>
              </p:txBody>
            </p:sp>
            <p:sp>
              <p:nvSpPr>
                <p:cNvPr id="15" name="Line 79"/>
                <p:cNvSpPr>
                  <a:spLocks noChangeShapeType="1"/>
                </p:cNvSpPr>
                <p:nvPr/>
              </p:nvSpPr>
              <p:spPr bwMode="ltGray">
                <a:xfrm>
                  <a:off x="3306" y="450"/>
                  <a:ext cx="0" cy="79"/>
                </a:xfrm>
                <a:prstGeom prst="line">
                  <a:avLst/>
                </a:prstGeom>
                <a:noFill/>
                <a:ln w="9525">
                  <a:solidFill>
                    <a:schemeClr val="hlink"/>
                  </a:solidFill>
                  <a:round/>
                  <a:headEnd/>
                  <a:tailEnd/>
                </a:ln>
                <a:effectLst/>
              </p:spPr>
              <p:txBody>
                <a:bodyPr wrap="none" anchor="ctr"/>
                <a:lstStyle/>
                <a:p>
                  <a:pPr>
                    <a:defRPr/>
                  </a:pPr>
                  <a:endParaRPr lang="en-US"/>
                </a:p>
              </p:txBody>
            </p:sp>
            <p:sp>
              <p:nvSpPr>
                <p:cNvPr id="16" name="Line 80"/>
                <p:cNvSpPr>
                  <a:spLocks noChangeShapeType="1"/>
                </p:cNvSpPr>
                <p:nvPr/>
              </p:nvSpPr>
              <p:spPr bwMode="ltGray">
                <a:xfrm>
                  <a:off x="2166" y="114"/>
                  <a:ext cx="0" cy="62"/>
                </a:xfrm>
                <a:prstGeom prst="line">
                  <a:avLst/>
                </a:prstGeom>
                <a:noFill/>
                <a:ln w="9525">
                  <a:solidFill>
                    <a:schemeClr val="hlink"/>
                  </a:solidFill>
                  <a:round/>
                  <a:headEnd/>
                  <a:tailEnd/>
                </a:ln>
                <a:effectLst/>
              </p:spPr>
              <p:txBody>
                <a:bodyPr wrap="none" anchor="ctr"/>
                <a:lstStyle/>
                <a:p>
                  <a:pPr>
                    <a:defRPr/>
                  </a:pPr>
                  <a:endParaRPr lang="en-US"/>
                </a:p>
              </p:txBody>
            </p:sp>
            <p:sp>
              <p:nvSpPr>
                <p:cNvPr id="17" name="Line 81"/>
                <p:cNvSpPr>
                  <a:spLocks noChangeShapeType="1"/>
                </p:cNvSpPr>
                <p:nvPr/>
              </p:nvSpPr>
              <p:spPr bwMode="ltGray">
                <a:xfrm>
                  <a:off x="1938" y="111"/>
                  <a:ext cx="0" cy="337"/>
                </a:xfrm>
                <a:prstGeom prst="line">
                  <a:avLst/>
                </a:prstGeom>
                <a:noFill/>
                <a:ln w="9525">
                  <a:solidFill>
                    <a:schemeClr val="hlink"/>
                  </a:solidFill>
                  <a:round/>
                  <a:headEnd/>
                  <a:tailEnd/>
                </a:ln>
                <a:effectLst/>
              </p:spPr>
              <p:txBody>
                <a:bodyPr wrap="none" anchor="ctr"/>
                <a:lstStyle/>
                <a:p>
                  <a:pPr>
                    <a:defRPr/>
                  </a:pPr>
                  <a:endParaRPr lang="en-US"/>
                </a:p>
              </p:txBody>
            </p:sp>
            <p:sp>
              <p:nvSpPr>
                <p:cNvPr id="18" name="Line 82"/>
                <p:cNvSpPr>
                  <a:spLocks noChangeShapeType="1"/>
                </p:cNvSpPr>
                <p:nvPr/>
              </p:nvSpPr>
              <p:spPr bwMode="ltGray">
                <a:xfrm flipH="1">
                  <a:off x="1912" y="332"/>
                  <a:ext cx="68" cy="0"/>
                </a:xfrm>
                <a:prstGeom prst="line">
                  <a:avLst/>
                </a:prstGeom>
                <a:noFill/>
                <a:ln w="9525">
                  <a:solidFill>
                    <a:schemeClr val="hlink"/>
                  </a:solidFill>
                  <a:round/>
                  <a:headEnd/>
                  <a:tailEnd/>
                </a:ln>
                <a:effectLst/>
              </p:spPr>
              <p:txBody>
                <a:bodyPr wrap="none" anchor="ctr"/>
                <a:lstStyle/>
                <a:p>
                  <a:pPr>
                    <a:defRPr/>
                  </a:pPr>
                  <a:endParaRPr lang="en-US"/>
                </a:p>
              </p:txBody>
            </p:sp>
            <p:sp>
              <p:nvSpPr>
                <p:cNvPr id="19" name="Line 83"/>
                <p:cNvSpPr>
                  <a:spLocks noChangeShapeType="1"/>
                </p:cNvSpPr>
                <p:nvPr/>
              </p:nvSpPr>
              <p:spPr bwMode="ltGray">
                <a:xfrm>
                  <a:off x="1778" y="332"/>
                  <a:ext cx="60" cy="0"/>
                </a:xfrm>
                <a:prstGeom prst="line">
                  <a:avLst/>
                </a:prstGeom>
                <a:noFill/>
                <a:ln w="9525">
                  <a:solidFill>
                    <a:schemeClr val="hlink"/>
                  </a:solidFill>
                  <a:round/>
                  <a:headEnd/>
                  <a:tailEnd/>
                </a:ln>
                <a:effectLst/>
              </p:spPr>
              <p:txBody>
                <a:bodyPr wrap="none" anchor="ctr"/>
                <a:lstStyle/>
                <a:p>
                  <a:pPr>
                    <a:defRPr/>
                  </a:pPr>
                  <a:endParaRPr lang="en-US"/>
                </a:p>
              </p:txBody>
            </p:sp>
            <p:sp>
              <p:nvSpPr>
                <p:cNvPr id="20" name="Line 84"/>
                <p:cNvSpPr>
                  <a:spLocks noChangeShapeType="1"/>
                </p:cNvSpPr>
                <p:nvPr/>
              </p:nvSpPr>
              <p:spPr bwMode="ltGray">
                <a:xfrm flipH="1">
                  <a:off x="1578" y="332"/>
                  <a:ext cx="82" cy="0"/>
                </a:xfrm>
                <a:prstGeom prst="line">
                  <a:avLst/>
                </a:prstGeom>
                <a:noFill/>
                <a:ln w="9525">
                  <a:solidFill>
                    <a:schemeClr val="hlink"/>
                  </a:solidFill>
                  <a:round/>
                  <a:headEnd/>
                  <a:tailEnd/>
                </a:ln>
                <a:effectLst/>
              </p:spPr>
              <p:txBody>
                <a:bodyPr wrap="none" anchor="ctr"/>
                <a:lstStyle/>
                <a:p>
                  <a:pPr>
                    <a:defRPr/>
                  </a:pPr>
                  <a:endParaRPr lang="en-US"/>
                </a:p>
              </p:txBody>
            </p:sp>
            <p:sp>
              <p:nvSpPr>
                <p:cNvPr id="21" name="Line 85"/>
                <p:cNvSpPr>
                  <a:spLocks noChangeShapeType="1"/>
                </p:cNvSpPr>
                <p:nvPr/>
              </p:nvSpPr>
              <p:spPr bwMode="ltGray">
                <a:xfrm>
                  <a:off x="1208" y="332"/>
                  <a:ext cx="348" cy="0"/>
                </a:xfrm>
                <a:prstGeom prst="line">
                  <a:avLst/>
                </a:prstGeom>
                <a:noFill/>
                <a:ln w="9525">
                  <a:solidFill>
                    <a:schemeClr val="hlink"/>
                  </a:solidFill>
                  <a:round/>
                  <a:headEnd/>
                  <a:tailEnd/>
                </a:ln>
                <a:effectLst/>
              </p:spPr>
              <p:txBody>
                <a:bodyPr wrap="none" anchor="ctr"/>
                <a:lstStyle/>
                <a:p>
                  <a:pPr>
                    <a:defRPr/>
                  </a:pPr>
                  <a:endParaRPr lang="en-US"/>
                </a:p>
              </p:txBody>
            </p:sp>
            <p:sp>
              <p:nvSpPr>
                <p:cNvPr id="22" name="Line 86"/>
                <p:cNvSpPr>
                  <a:spLocks noChangeShapeType="1"/>
                </p:cNvSpPr>
                <p:nvPr/>
              </p:nvSpPr>
              <p:spPr bwMode="ltGray">
                <a:xfrm>
                  <a:off x="1480" y="234"/>
                  <a:ext cx="0" cy="298"/>
                </a:xfrm>
                <a:prstGeom prst="line">
                  <a:avLst/>
                </a:prstGeom>
                <a:noFill/>
                <a:ln w="9525">
                  <a:solidFill>
                    <a:schemeClr val="hlink"/>
                  </a:solidFill>
                  <a:round/>
                  <a:headEnd/>
                  <a:tailEnd/>
                </a:ln>
                <a:effectLst/>
              </p:spPr>
              <p:txBody>
                <a:bodyPr wrap="none" anchor="ctr"/>
                <a:lstStyle/>
                <a:p>
                  <a:pPr>
                    <a:defRPr/>
                  </a:pPr>
                  <a:endParaRPr lang="en-US"/>
                </a:p>
              </p:txBody>
            </p:sp>
            <p:sp>
              <p:nvSpPr>
                <p:cNvPr id="23" name="Line 87"/>
                <p:cNvSpPr>
                  <a:spLocks noChangeShapeType="1"/>
                </p:cNvSpPr>
                <p:nvPr/>
              </p:nvSpPr>
              <p:spPr bwMode="ltGray">
                <a:xfrm>
                  <a:off x="1254" y="252"/>
                  <a:ext cx="0" cy="156"/>
                </a:xfrm>
                <a:prstGeom prst="line">
                  <a:avLst/>
                </a:prstGeom>
                <a:noFill/>
                <a:ln w="9525">
                  <a:solidFill>
                    <a:schemeClr val="hlink"/>
                  </a:solidFill>
                  <a:round/>
                  <a:headEnd/>
                  <a:tailEnd/>
                </a:ln>
                <a:effectLst/>
              </p:spPr>
              <p:txBody>
                <a:bodyPr wrap="none" anchor="ctr"/>
                <a:lstStyle/>
                <a:p>
                  <a:pPr>
                    <a:defRPr/>
                  </a:pPr>
                  <a:endParaRPr lang="en-US"/>
                </a:p>
              </p:txBody>
            </p:sp>
            <p:sp>
              <p:nvSpPr>
                <p:cNvPr id="24" name="Line 88"/>
                <p:cNvSpPr>
                  <a:spLocks noChangeShapeType="1"/>
                </p:cNvSpPr>
                <p:nvPr/>
              </p:nvSpPr>
              <p:spPr bwMode="ltGray">
                <a:xfrm flipH="1" flipV="1">
                  <a:off x="1482" y="109"/>
                  <a:ext cx="0" cy="27"/>
                </a:xfrm>
                <a:prstGeom prst="line">
                  <a:avLst/>
                </a:prstGeom>
                <a:noFill/>
                <a:ln w="9525">
                  <a:solidFill>
                    <a:schemeClr val="hlink"/>
                  </a:solidFill>
                  <a:round/>
                  <a:headEnd/>
                  <a:tailEnd/>
                </a:ln>
                <a:effectLst/>
              </p:spPr>
              <p:txBody>
                <a:bodyPr wrap="none" anchor="ctr"/>
                <a:lstStyle/>
                <a:p>
                  <a:pPr>
                    <a:defRPr/>
                  </a:pPr>
                  <a:endParaRPr lang="en-US"/>
                </a:p>
              </p:txBody>
            </p:sp>
            <p:sp>
              <p:nvSpPr>
                <p:cNvPr id="25" name="Line 89"/>
                <p:cNvSpPr>
                  <a:spLocks noChangeShapeType="1"/>
                </p:cNvSpPr>
                <p:nvPr/>
              </p:nvSpPr>
              <p:spPr bwMode="ltGray">
                <a:xfrm>
                  <a:off x="1710" y="180"/>
                  <a:ext cx="0" cy="96"/>
                </a:xfrm>
                <a:prstGeom prst="line">
                  <a:avLst/>
                </a:prstGeom>
                <a:noFill/>
                <a:ln w="9525">
                  <a:solidFill>
                    <a:schemeClr val="hlink"/>
                  </a:solidFill>
                  <a:round/>
                  <a:headEnd/>
                  <a:tailEnd/>
                </a:ln>
                <a:effectLst/>
              </p:spPr>
              <p:txBody>
                <a:bodyPr wrap="none" anchor="ctr"/>
                <a:lstStyle/>
                <a:p>
                  <a:pPr>
                    <a:defRPr/>
                  </a:pPr>
                  <a:endParaRPr lang="en-US"/>
                </a:p>
              </p:txBody>
            </p:sp>
            <p:sp>
              <p:nvSpPr>
                <p:cNvPr id="26" name="Line 90"/>
                <p:cNvSpPr>
                  <a:spLocks noChangeShapeType="1"/>
                </p:cNvSpPr>
                <p:nvPr/>
              </p:nvSpPr>
              <p:spPr bwMode="ltGray">
                <a:xfrm flipV="1">
                  <a:off x="1710" y="111"/>
                  <a:ext cx="0" cy="22"/>
                </a:xfrm>
                <a:prstGeom prst="line">
                  <a:avLst/>
                </a:prstGeom>
                <a:noFill/>
                <a:ln w="9525">
                  <a:solidFill>
                    <a:schemeClr val="hlink"/>
                  </a:solidFill>
                  <a:round/>
                  <a:headEnd/>
                  <a:tailEnd/>
                </a:ln>
                <a:effectLst/>
              </p:spPr>
              <p:txBody>
                <a:bodyPr wrap="none" anchor="ctr"/>
                <a:lstStyle/>
                <a:p>
                  <a:pPr>
                    <a:defRPr/>
                  </a:pPr>
                  <a:endParaRPr lang="en-US"/>
                </a:p>
              </p:txBody>
            </p:sp>
          </p:grpSp>
        </p:grpSp>
        <p:pic>
          <p:nvPicPr>
            <p:cNvPr id="7" name="Picture 91" descr="earth"/>
            <p:cNvPicPr>
              <a:picLocks noChangeAspect="1" noChangeArrowheads="1"/>
            </p:cNvPicPr>
            <p:nvPr userDrawn="1"/>
          </p:nvPicPr>
          <p:blipFill>
            <a:blip r:embed="rId2" cstate="print">
              <a:clrChange>
                <a:clrFrom>
                  <a:srgbClr val="000000"/>
                </a:clrFrom>
                <a:clrTo>
                  <a:srgbClr val="000000">
                    <a:alpha val="0"/>
                  </a:srgbClr>
                </a:clrTo>
              </a:clrChange>
            </a:blip>
            <a:srcRect/>
            <a:stretch>
              <a:fillRect/>
            </a:stretch>
          </p:blipFill>
          <p:spPr bwMode="gray">
            <a:xfrm>
              <a:off x="336" y="1566"/>
              <a:ext cx="690" cy="642"/>
            </a:xfrm>
            <a:prstGeom prst="rect">
              <a:avLst/>
            </a:prstGeom>
            <a:noFill/>
            <a:ln w="9525">
              <a:noFill/>
              <a:miter lim="800000"/>
              <a:headEnd/>
              <a:tailEnd/>
            </a:ln>
          </p:spPr>
        </p:pic>
      </p:grpSp>
      <p:sp>
        <p:nvSpPr>
          <p:cNvPr id="66652" name="Rectangle 92"/>
          <p:cNvSpPr>
            <a:spLocks noGrp="1" noChangeArrowheads="1"/>
          </p:cNvSpPr>
          <p:nvPr>
            <p:ph type="ctrTitle"/>
          </p:nvPr>
        </p:nvSpPr>
        <p:spPr>
          <a:xfrm>
            <a:off x="1828800" y="1828800"/>
            <a:ext cx="6934200" cy="2362200"/>
          </a:xfrm>
        </p:spPr>
        <p:txBody>
          <a:bodyPr/>
          <a:lstStyle>
            <a:lvl1pPr>
              <a:defRPr/>
            </a:lvl1pPr>
          </a:lstStyle>
          <a:p>
            <a:r>
              <a:rPr lang="en-US"/>
              <a:t>Click to edit Master title style</a:t>
            </a:r>
          </a:p>
        </p:txBody>
      </p:sp>
      <p:sp>
        <p:nvSpPr>
          <p:cNvPr id="66653" name="Rectangle 93"/>
          <p:cNvSpPr>
            <a:spLocks noGrp="1" noChangeArrowheads="1"/>
          </p:cNvSpPr>
          <p:nvPr>
            <p:ph type="subTitle" idx="1"/>
          </p:nvPr>
        </p:nvSpPr>
        <p:spPr>
          <a:xfrm>
            <a:off x="1828800" y="4572000"/>
            <a:ext cx="6934200" cy="1295400"/>
          </a:xfrm>
        </p:spPr>
        <p:txBody>
          <a:bodyPr/>
          <a:lstStyle>
            <a:lvl1pPr marL="0" indent="0">
              <a:buFontTx/>
              <a:buNone/>
              <a:defRPr/>
            </a:lvl1pPr>
          </a:lstStyle>
          <a:p>
            <a:r>
              <a:rPr lang="en-US"/>
              <a:t>Click to edit Master subtitle style</a:t>
            </a:r>
          </a:p>
        </p:txBody>
      </p:sp>
      <p:sp>
        <p:nvSpPr>
          <p:cNvPr id="94" name="Rectangle 94"/>
          <p:cNvSpPr>
            <a:spLocks noGrp="1" noChangeArrowheads="1"/>
          </p:cNvSpPr>
          <p:nvPr>
            <p:ph type="dt" sz="half" idx="10"/>
          </p:nvPr>
        </p:nvSpPr>
        <p:spPr>
          <a:xfrm>
            <a:off x="533400" y="6324600"/>
            <a:ext cx="1905000" cy="457200"/>
          </a:xfrm>
        </p:spPr>
        <p:txBody>
          <a:bodyPr/>
          <a:lstStyle>
            <a:lvl1pPr>
              <a:defRPr/>
            </a:lvl1pPr>
          </a:lstStyle>
          <a:p>
            <a:pPr>
              <a:defRPr/>
            </a:pPr>
            <a:endParaRPr lang="en-US"/>
          </a:p>
        </p:txBody>
      </p:sp>
      <p:sp>
        <p:nvSpPr>
          <p:cNvPr id="95" name="Rectangle 95"/>
          <p:cNvSpPr>
            <a:spLocks noGrp="1" noChangeArrowheads="1"/>
          </p:cNvSpPr>
          <p:nvPr>
            <p:ph type="ftr" sz="quarter" idx="11"/>
          </p:nvPr>
        </p:nvSpPr>
        <p:spPr>
          <a:xfrm>
            <a:off x="3200400" y="6324600"/>
            <a:ext cx="2895600" cy="457200"/>
          </a:xfrm>
        </p:spPr>
        <p:txBody>
          <a:bodyPr/>
          <a:lstStyle>
            <a:lvl1pPr>
              <a:defRPr/>
            </a:lvl1pPr>
          </a:lstStyle>
          <a:p>
            <a:pPr>
              <a:defRPr/>
            </a:pPr>
            <a:endParaRPr lang="en-US"/>
          </a:p>
        </p:txBody>
      </p:sp>
      <p:sp>
        <p:nvSpPr>
          <p:cNvPr id="96" name="Rectangle 96"/>
          <p:cNvSpPr>
            <a:spLocks noGrp="1" noChangeArrowheads="1"/>
          </p:cNvSpPr>
          <p:nvPr>
            <p:ph type="sldNum" sz="quarter" idx="12"/>
          </p:nvPr>
        </p:nvSpPr>
        <p:spPr>
          <a:xfrm>
            <a:off x="6858000" y="6324600"/>
            <a:ext cx="1905000" cy="457200"/>
          </a:xfrm>
        </p:spPr>
        <p:txBody>
          <a:bodyPr/>
          <a:lstStyle>
            <a:lvl1pPr>
              <a:defRPr/>
            </a:lvl1pPr>
          </a:lstStyle>
          <a:p>
            <a:pPr>
              <a:defRPr/>
            </a:pPr>
            <a:fld id="{EE4D353F-B862-4F1D-946B-141BD74D370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194029-204B-408F-B5C7-95EEBFB589C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5563" y="930275"/>
            <a:ext cx="2052637" cy="53324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063" y="930275"/>
            <a:ext cx="6007100" cy="5332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3DB787-B10F-4161-A1F9-7CC6FA1F6FC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46063" y="930275"/>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2147888"/>
            <a:ext cx="3810000" cy="4114800"/>
          </a:xfrm>
        </p:spPr>
        <p:txBody>
          <a:bodyPr/>
          <a:lstStyle/>
          <a:p>
            <a:pPr lvl="0"/>
            <a:endParaRPr lang="en-US" noProof="0" smtClean="0"/>
          </a:p>
        </p:txBody>
      </p:sp>
      <p:sp>
        <p:nvSpPr>
          <p:cNvPr id="4" name="Text Placeholder 3"/>
          <p:cNvSpPr>
            <a:spLocks noGrp="1"/>
          </p:cNvSpPr>
          <p:nvPr>
            <p:ph type="body" sz="half" idx="2"/>
          </p:nvPr>
        </p:nvSpPr>
        <p:spPr>
          <a:xfrm>
            <a:off x="4648200" y="2147888"/>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0339369-26F1-4DA9-BF97-C192C357B8E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246063" y="930275"/>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147888"/>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2147888"/>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F18A9A3-9D64-4C1F-9CD7-869C38D39F3C}"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6968B97-AB73-4D98-A43A-2266794DABED}"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C4AE2B-43F2-4C04-B7D0-519CAD26EF1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BA4D0E-3742-43CB-9367-C8439ED144F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7EC3EB3-20D2-4118-A794-973684864CE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847317-0BC2-4E88-99DF-71B0DD7E12E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375DFE9-CACF-491E-9EA4-0302D965B76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C8C9817-8FAE-475F-8D05-697EF90C96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A538D69-CE68-41F9-949C-10CA075E32F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410CB7-1845-4707-8B08-A2589144AA8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246063" y="9302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5540"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a:p>
        </p:txBody>
      </p:sp>
      <p:sp>
        <p:nvSpPr>
          <p:cNvPr id="65541"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p>
        </p:txBody>
      </p:sp>
      <p:sp>
        <p:nvSpPr>
          <p:cNvPr id="65542"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6058C4FC-0F95-46BE-A058-FB17CA9D3308}" type="slidenum">
              <a:rPr lang="en-US"/>
              <a:pPr>
                <a:defRPr/>
              </a:pPr>
              <a:t>‹#›</a:t>
            </a:fld>
            <a:endParaRPr lang="en-US"/>
          </a:p>
        </p:txBody>
      </p:sp>
      <p:grpSp>
        <p:nvGrpSpPr>
          <p:cNvPr id="9223" name="Group 7"/>
          <p:cNvGrpSpPr>
            <a:grpSpLocks/>
          </p:cNvGrpSpPr>
          <p:nvPr/>
        </p:nvGrpSpPr>
        <p:grpSpPr bwMode="auto">
          <a:xfrm>
            <a:off x="261938" y="87313"/>
            <a:ext cx="8488362" cy="831850"/>
            <a:chOff x="165" y="55"/>
            <a:chExt cx="5347" cy="524"/>
          </a:xfrm>
        </p:grpSpPr>
        <p:grpSp>
          <p:nvGrpSpPr>
            <p:cNvPr id="9224" name="Group 8"/>
            <p:cNvGrpSpPr>
              <a:grpSpLocks/>
            </p:cNvGrpSpPr>
            <p:nvPr userDrawn="1"/>
          </p:nvGrpSpPr>
          <p:grpSpPr bwMode="auto">
            <a:xfrm>
              <a:off x="664" y="104"/>
              <a:ext cx="4848" cy="432"/>
              <a:chOff x="664" y="104"/>
              <a:chExt cx="4848" cy="432"/>
            </a:xfrm>
          </p:grpSpPr>
          <p:sp>
            <p:nvSpPr>
              <p:cNvPr id="65545" name="Freeform 9"/>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a:defRPr/>
                </a:pPr>
                <a:endParaRPr lang="en-US"/>
              </a:p>
            </p:txBody>
          </p:sp>
          <p:grpSp>
            <p:nvGrpSpPr>
              <p:cNvPr id="9227" name="Group 10"/>
              <p:cNvGrpSpPr>
                <a:grpSpLocks/>
              </p:cNvGrpSpPr>
              <p:nvPr/>
            </p:nvGrpSpPr>
            <p:grpSpPr bwMode="auto">
              <a:xfrm>
                <a:off x="1195" y="104"/>
                <a:ext cx="3827" cy="429"/>
                <a:chOff x="1021" y="240"/>
                <a:chExt cx="3827" cy="429"/>
              </a:xfrm>
            </p:grpSpPr>
            <p:grpSp>
              <p:nvGrpSpPr>
                <p:cNvPr id="9276" name="Group 11"/>
                <p:cNvGrpSpPr>
                  <a:grpSpLocks/>
                </p:cNvGrpSpPr>
                <p:nvPr/>
              </p:nvGrpSpPr>
              <p:grpSpPr bwMode="auto">
                <a:xfrm>
                  <a:off x="1021" y="241"/>
                  <a:ext cx="2208" cy="427"/>
                  <a:chOff x="1021" y="241"/>
                  <a:chExt cx="2208" cy="427"/>
                </a:xfrm>
              </p:grpSpPr>
              <p:sp>
                <p:nvSpPr>
                  <p:cNvPr id="65548" name="Freeform 12"/>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49" name="Freeform 13"/>
                  <p:cNvSpPr>
                    <a:spLocks/>
                  </p:cNvSpPr>
                  <p:nvPr/>
                </p:nvSpPr>
                <p:spPr bwMode="ltGray">
                  <a:xfrm>
                    <a:off x="2332" y="660"/>
                    <a:ext cx="9"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50" name="Freeform 14"/>
                  <p:cNvSpPr>
                    <a:spLocks/>
                  </p:cNvSpPr>
                  <p:nvPr/>
                </p:nvSpPr>
                <p:spPr bwMode="ltGray">
                  <a:xfrm>
                    <a:off x="2120"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51" name="Freeform 15"/>
                  <p:cNvSpPr>
                    <a:spLocks/>
                  </p:cNvSpPr>
                  <p:nvPr/>
                </p:nvSpPr>
                <p:spPr bwMode="ltGray">
                  <a:xfrm>
                    <a:off x="1967"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52" name="Freeform 16"/>
                  <p:cNvSpPr>
                    <a:spLocks/>
                  </p:cNvSpPr>
                  <p:nvPr/>
                </p:nvSpPr>
                <p:spPr bwMode="ltGray">
                  <a:xfrm>
                    <a:off x="1921"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53" name="Freeform 17"/>
                  <p:cNvSpPr>
                    <a:spLocks/>
                  </p:cNvSpPr>
                  <p:nvPr/>
                </p:nvSpPr>
                <p:spPr bwMode="ltGray">
                  <a:xfrm>
                    <a:off x="1892"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54" name="Freeform 18"/>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55" name="Freeform 19"/>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56" name="Freeform 20"/>
                  <p:cNvSpPr>
                    <a:spLocks/>
                  </p:cNvSpPr>
                  <p:nvPr/>
                </p:nvSpPr>
                <p:spPr bwMode="ltGray">
                  <a:xfrm>
                    <a:off x="1892"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57" name="Freeform 21"/>
                  <p:cNvSpPr>
                    <a:spLocks/>
                  </p:cNvSpPr>
                  <p:nvPr/>
                </p:nvSpPr>
                <p:spPr bwMode="ltGray">
                  <a:xfrm>
                    <a:off x="1890"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58" name="Freeform 22"/>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59" name="Freeform 23"/>
                  <p:cNvSpPr>
                    <a:spLocks/>
                  </p:cNvSpPr>
                  <p:nvPr/>
                </p:nvSpPr>
                <p:spPr bwMode="ltGray">
                  <a:xfrm>
                    <a:off x="1948"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60" name="Freeform 24"/>
                  <p:cNvSpPr>
                    <a:spLocks/>
                  </p:cNvSpPr>
                  <p:nvPr/>
                </p:nvSpPr>
                <p:spPr bwMode="ltGray">
                  <a:xfrm>
                    <a:off x="1969"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61" name="Freeform 25"/>
                  <p:cNvSpPr>
                    <a:spLocks/>
                  </p:cNvSpPr>
                  <p:nvPr/>
                </p:nvSpPr>
                <p:spPr bwMode="ltGray">
                  <a:xfrm>
                    <a:off x="1976"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62" name="Freeform 26"/>
                  <p:cNvSpPr>
                    <a:spLocks/>
                  </p:cNvSpPr>
                  <p:nvPr/>
                </p:nvSpPr>
                <p:spPr bwMode="ltGray">
                  <a:xfrm>
                    <a:off x="2082"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63" name="Freeform 27"/>
                  <p:cNvSpPr>
                    <a:spLocks/>
                  </p:cNvSpPr>
                  <p:nvPr/>
                </p:nvSpPr>
                <p:spPr bwMode="ltGray">
                  <a:xfrm>
                    <a:off x="2152"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64" name="Freeform 28"/>
                  <p:cNvSpPr>
                    <a:spLocks/>
                  </p:cNvSpPr>
                  <p:nvPr/>
                </p:nvSpPr>
                <p:spPr bwMode="ltGray">
                  <a:xfrm>
                    <a:off x="2194" y="584"/>
                    <a:ext cx="11" cy="8"/>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65" name="Freeform 29"/>
                  <p:cNvSpPr>
                    <a:spLocks/>
                  </p:cNvSpPr>
                  <p:nvPr/>
                </p:nvSpPr>
                <p:spPr bwMode="ltGray">
                  <a:xfrm>
                    <a:off x="2059"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66" name="Freeform 30"/>
                  <p:cNvSpPr>
                    <a:spLocks/>
                  </p:cNvSpPr>
                  <p:nvPr/>
                </p:nvSpPr>
                <p:spPr bwMode="ltGray">
                  <a:xfrm>
                    <a:off x="1988"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67" name="Freeform 31"/>
                  <p:cNvSpPr>
                    <a:spLocks/>
                  </p:cNvSpPr>
                  <p:nvPr/>
                </p:nvSpPr>
                <p:spPr bwMode="ltGray">
                  <a:xfrm>
                    <a:off x="1910"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68" name="Freeform 32"/>
                  <p:cNvSpPr>
                    <a:spLocks/>
                  </p:cNvSpPr>
                  <p:nvPr/>
                </p:nvSpPr>
                <p:spPr bwMode="ltGray">
                  <a:xfrm>
                    <a:off x="1899"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69" name="Freeform 33"/>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70" name="Freeform 34"/>
                  <p:cNvSpPr>
                    <a:spLocks/>
                  </p:cNvSpPr>
                  <p:nvPr/>
                </p:nvSpPr>
                <p:spPr bwMode="ltGray">
                  <a:xfrm>
                    <a:off x="1881"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71" name="Freeform 35"/>
                  <p:cNvSpPr>
                    <a:spLocks/>
                  </p:cNvSpPr>
                  <p:nvPr/>
                </p:nvSpPr>
                <p:spPr bwMode="ltGray">
                  <a:xfrm>
                    <a:off x="2930" y="489"/>
                    <a:ext cx="299" cy="179"/>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a:defRPr/>
                    </a:pPr>
                    <a:endParaRPr lang="en-US"/>
                  </a:p>
                </p:txBody>
              </p:sp>
              <p:sp>
                <p:nvSpPr>
                  <p:cNvPr id="65572" name="Freeform 36"/>
                  <p:cNvSpPr>
                    <a:spLocks/>
                  </p:cNvSpPr>
                  <p:nvPr/>
                </p:nvSpPr>
                <p:spPr bwMode="ltGray">
                  <a:xfrm>
                    <a:off x="2534" y="242"/>
                    <a:ext cx="420" cy="283"/>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73" name="Freeform 37"/>
                  <p:cNvSpPr>
                    <a:spLocks/>
                  </p:cNvSpPr>
                  <p:nvPr/>
                </p:nvSpPr>
                <p:spPr bwMode="ltGray">
                  <a:xfrm>
                    <a:off x="2405" y="445"/>
                    <a:ext cx="15"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74" name="Freeform 38"/>
                  <p:cNvSpPr>
                    <a:spLocks/>
                  </p:cNvSpPr>
                  <p:nvPr/>
                </p:nvSpPr>
                <p:spPr bwMode="ltGray">
                  <a:xfrm>
                    <a:off x="2393" y="439"/>
                    <a:ext cx="16" cy="12"/>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75" name="Freeform 39"/>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76" name="Freeform 40"/>
                  <p:cNvSpPr>
                    <a:spLocks/>
                  </p:cNvSpPr>
                  <p:nvPr/>
                </p:nvSpPr>
                <p:spPr bwMode="ltGray">
                  <a:xfrm>
                    <a:off x="2955"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77" name="Freeform 41"/>
                  <p:cNvSpPr>
                    <a:spLocks/>
                  </p:cNvSpPr>
                  <p:nvPr/>
                </p:nvSpPr>
                <p:spPr bwMode="ltGray">
                  <a:xfrm>
                    <a:off x="2924" y="441"/>
                    <a:ext cx="24"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78" name="Freeform 42"/>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79" name="Freeform 43"/>
                  <p:cNvSpPr>
                    <a:spLocks/>
                  </p:cNvSpPr>
                  <p:nvPr/>
                </p:nvSpPr>
                <p:spPr bwMode="ltGray">
                  <a:xfrm>
                    <a:off x="3035" y="452"/>
                    <a:ext cx="19" cy="27"/>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80" name="Freeform 44"/>
                  <p:cNvSpPr>
                    <a:spLocks/>
                  </p:cNvSpPr>
                  <p:nvPr/>
                </p:nvSpPr>
                <p:spPr bwMode="ltGray">
                  <a:xfrm>
                    <a:off x="2696" y="247"/>
                    <a:ext cx="205" cy="41"/>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a:defRPr/>
                    </a:pPr>
                    <a:endParaRPr lang="en-US"/>
                  </a:p>
                </p:txBody>
              </p:sp>
              <p:sp>
                <p:nvSpPr>
                  <p:cNvPr id="65581" name="Freeform 45"/>
                  <p:cNvSpPr>
                    <a:spLocks/>
                  </p:cNvSpPr>
                  <p:nvPr/>
                </p:nvSpPr>
                <p:spPr bwMode="ltGray">
                  <a:xfrm>
                    <a:off x="2515" y="246"/>
                    <a:ext cx="190"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a:defRPr/>
                    </a:pPr>
                    <a:endParaRPr lang="en-US"/>
                  </a:p>
                </p:txBody>
              </p:sp>
              <p:sp>
                <p:nvSpPr>
                  <p:cNvPr id="65582" name="Freeform 46"/>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83" name="Freeform 47"/>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a:defRPr/>
                    </a:pPr>
                    <a:endParaRPr lang="en-US"/>
                  </a:p>
                </p:txBody>
              </p:sp>
              <p:sp>
                <p:nvSpPr>
                  <p:cNvPr id="65584" name="Freeform 48"/>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85" name="Freeform 49"/>
                  <p:cNvSpPr>
                    <a:spLocks/>
                  </p:cNvSpPr>
                  <p:nvPr/>
                </p:nvSpPr>
                <p:spPr bwMode="ltGray">
                  <a:xfrm>
                    <a:off x="2031"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86" name="Freeform 50"/>
                  <p:cNvSpPr>
                    <a:spLocks/>
                  </p:cNvSpPr>
                  <p:nvPr/>
                </p:nvSpPr>
                <p:spPr bwMode="ltGray">
                  <a:xfrm>
                    <a:off x="1968"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a:defRPr/>
                    </a:pPr>
                    <a:endParaRPr lang="en-US"/>
                  </a:p>
                </p:txBody>
              </p:sp>
              <p:sp>
                <p:nvSpPr>
                  <p:cNvPr id="65587" name="Freeform 51"/>
                  <p:cNvSpPr>
                    <a:spLocks/>
                  </p:cNvSpPr>
                  <p:nvPr/>
                </p:nvSpPr>
                <p:spPr bwMode="ltGray">
                  <a:xfrm>
                    <a:off x="2021"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88" name="Freeform 52"/>
                  <p:cNvSpPr>
                    <a:spLocks/>
                  </p:cNvSpPr>
                  <p:nvPr/>
                </p:nvSpPr>
                <p:spPr bwMode="ltGray">
                  <a:xfrm>
                    <a:off x="1573"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a:defRPr/>
                    </a:pPr>
                    <a:endParaRPr lang="en-US"/>
                  </a:p>
                </p:txBody>
              </p:sp>
              <p:sp>
                <p:nvSpPr>
                  <p:cNvPr id="65589" name="Freeform 53"/>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90" name="Freeform 54"/>
                  <p:cNvSpPr>
                    <a:spLocks/>
                  </p:cNvSpPr>
                  <p:nvPr/>
                </p:nvSpPr>
                <p:spPr bwMode="ltGray">
                  <a:xfrm>
                    <a:off x="1900"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91" name="Freeform 55"/>
                  <p:cNvSpPr>
                    <a:spLocks/>
                  </p:cNvSpPr>
                  <p:nvPr/>
                </p:nvSpPr>
                <p:spPr bwMode="ltGray">
                  <a:xfrm>
                    <a:off x="1951"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92" name="Freeform 56"/>
                  <p:cNvSpPr>
                    <a:spLocks/>
                  </p:cNvSpPr>
                  <p:nvPr/>
                </p:nvSpPr>
                <p:spPr bwMode="ltGray">
                  <a:xfrm>
                    <a:off x="1021" y="314"/>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a:defRPr/>
                    </a:pPr>
                    <a:endParaRPr lang="en-US"/>
                  </a:p>
                </p:txBody>
              </p:sp>
              <p:sp>
                <p:nvSpPr>
                  <p:cNvPr id="65593" name="Freeform 57"/>
                  <p:cNvSpPr>
                    <a:spLocks/>
                  </p:cNvSpPr>
                  <p:nvPr/>
                </p:nvSpPr>
                <p:spPr bwMode="ltGray">
                  <a:xfrm>
                    <a:off x="1189" y="447"/>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a:defRPr/>
                    </a:pPr>
                    <a:endParaRPr lang="en-US"/>
                  </a:p>
                </p:txBody>
              </p:sp>
              <p:sp>
                <p:nvSpPr>
                  <p:cNvPr id="65594" name="Freeform 58"/>
                  <p:cNvSpPr>
                    <a:spLocks/>
                  </p:cNvSpPr>
                  <p:nvPr/>
                </p:nvSpPr>
                <p:spPr bwMode="ltGray">
                  <a:xfrm>
                    <a:off x="1476"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95" name="Freeform 59"/>
                  <p:cNvSpPr>
                    <a:spLocks/>
                  </p:cNvSpPr>
                  <p:nvPr/>
                </p:nvSpPr>
                <p:spPr bwMode="ltGray">
                  <a:xfrm>
                    <a:off x="1467"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96" name="Freeform 60"/>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597" name="Freeform 61"/>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a:defRPr/>
                    </a:pPr>
                    <a:endParaRPr lang="en-US"/>
                  </a:p>
                </p:txBody>
              </p:sp>
              <p:sp>
                <p:nvSpPr>
                  <p:cNvPr id="65598" name="Freeform 62"/>
                  <p:cNvSpPr>
                    <a:spLocks/>
                  </p:cNvSpPr>
                  <p:nvPr/>
                </p:nvSpPr>
                <p:spPr bwMode="ltGray">
                  <a:xfrm>
                    <a:off x="1173"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a:defRPr/>
                    </a:pPr>
                    <a:endParaRPr lang="en-US"/>
                  </a:p>
                </p:txBody>
              </p:sp>
              <p:sp>
                <p:nvSpPr>
                  <p:cNvPr id="65599" name="Freeform 63"/>
                  <p:cNvSpPr>
                    <a:spLocks/>
                  </p:cNvSpPr>
                  <p:nvPr/>
                </p:nvSpPr>
                <p:spPr bwMode="ltGray">
                  <a:xfrm>
                    <a:off x="1293"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00" name="Freeform 64"/>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01" name="Freeform 65"/>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02" name="Freeform 66"/>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03" name="Freeform 67"/>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a:defRPr/>
                    </a:pPr>
                    <a:endParaRPr lang="en-US"/>
                  </a:p>
                </p:txBody>
              </p:sp>
            </p:grpSp>
            <p:grpSp>
              <p:nvGrpSpPr>
                <p:cNvPr id="9277" name="Group 68"/>
                <p:cNvGrpSpPr>
                  <a:grpSpLocks/>
                </p:cNvGrpSpPr>
                <p:nvPr/>
              </p:nvGrpSpPr>
              <p:grpSpPr bwMode="auto">
                <a:xfrm>
                  <a:off x="3709" y="240"/>
                  <a:ext cx="1139" cy="429"/>
                  <a:chOff x="3709" y="240"/>
                  <a:chExt cx="1139" cy="429"/>
                </a:xfrm>
              </p:grpSpPr>
              <p:sp>
                <p:nvSpPr>
                  <p:cNvPr id="65605" name="Freeform 69"/>
                  <p:cNvSpPr>
                    <a:spLocks/>
                  </p:cNvSpPr>
                  <p:nvPr/>
                </p:nvSpPr>
                <p:spPr bwMode="ltGray">
                  <a:xfrm>
                    <a:off x="4808"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06" name="Freeform 70"/>
                  <p:cNvSpPr>
                    <a:spLocks/>
                  </p:cNvSpPr>
                  <p:nvPr/>
                </p:nvSpPr>
                <p:spPr bwMode="ltGray">
                  <a:xfrm>
                    <a:off x="4655"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07" name="Freeform 71"/>
                  <p:cNvSpPr>
                    <a:spLocks/>
                  </p:cNvSpPr>
                  <p:nvPr/>
                </p:nvSpPr>
                <p:spPr bwMode="ltGray">
                  <a:xfrm>
                    <a:off x="4609"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08" name="Freeform 72"/>
                  <p:cNvSpPr>
                    <a:spLocks/>
                  </p:cNvSpPr>
                  <p:nvPr/>
                </p:nvSpPr>
                <p:spPr bwMode="ltGray">
                  <a:xfrm>
                    <a:off x="4580"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09" name="Freeform 73"/>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10" name="Freeform 74"/>
                  <p:cNvSpPr>
                    <a:spLocks/>
                  </p:cNvSpPr>
                  <p:nvPr/>
                </p:nvSpPr>
                <p:spPr bwMode="ltGray">
                  <a:xfrm>
                    <a:off x="4515"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11" name="Freeform 75"/>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12" name="Freeform 76"/>
                  <p:cNvSpPr>
                    <a:spLocks/>
                  </p:cNvSpPr>
                  <p:nvPr/>
                </p:nvSpPr>
                <p:spPr bwMode="ltGray">
                  <a:xfrm>
                    <a:off x="4578"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13" name="Freeform 77"/>
                  <p:cNvSpPr>
                    <a:spLocks/>
                  </p:cNvSpPr>
                  <p:nvPr/>
                </p:nvSpPr>
                <p:spPr bwMode="ltGray">
                  <a:xfrm>
                    <a:off x="4632"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14" name="Freeform 78"/>
                  <p:cNvSpPr>
                    <a:spLocks/>
                  </p:cNvSpPr>
                  <p:nvPr/>
                </p:nvSpPr>
                <p:spPr bwMode="ltGray">
                  <a:xfrm>
                    <a:off x="4636"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15" name="Freeform 79"/>
                  <p:cNvSpPr>
                    <a:spLocks/>
                  </p:cNvSpPr>
                  <p:nvPr/>
                </p:nvSpPr>
                <p:spPr bwMode="ltGray">
                  <a:xfrm>
                    <a:off x="4657"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16" name="Freeform 80"/>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17" name="Freeform 81"/>
                  <p:cNvSpPr>
                    <a:spLocks/>
                  </p:cNvSpPr>
                  <p:nvPr/>
                </p:nvSpPr>
                <p:spPr bwMode="ltGray">
                  <a:xfrm>
                    <a:off x="4770"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18" name="Freeform 82"/>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19" name="Freeform 83"/>
                  <p:cNvSpPr>
                    <a:spLocks/>
                  </p:cNvSpPr>
                  <p:nvPr/>
                </p:nvSpPr>
                <p:spPr bwMode="ltGray">
                  <a:xfrm>
                    <a:off x="4747"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20" name="Freeform 84"/>
                  <p:cNvSpPr>
                    <a:spLocks/>
                  </p:cNvSpPr>
                  <p:nvPr/>
                </p:nvSpPr>
                <p:spPr bwMode="ltGray">
                  <a:xfrm>
                    <a:off x="4676"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21" name="Freeform 85"/>
                  <p:cNvSpPr>
                    <a:spLocks/>
                  </p:cNvSpPr>
                  <p:nvPr/>
                </p:nvSpPr>
                <p:spPr bwMode="ltGray">
                  <a:xfrm>
                    <a:off x="4598"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22" name="Freeform 86"/>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23" name="Freeform 87"/>
                  <p:cNvSpPr>
                    <a:spLocks/>
                  </p:cNvSpPr>
                  <p:nvPr/>
                </p:nvSpPr>
                <p:spPr bwMode="ltGray">
                  <a:xfrm>
                    <a:off x="4597"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24" name="Freeform 88"/>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25" name="Freeform 89"/>
                  <p:cNvSpPr>
                    <a:spLocks/>
                  </p:cNvSpPr>
                  <p:nvPr/>
                </p:nvSpPr>
                <p:spPr bwMode="ltGray">
                  <a:xfrm>
                    <a:off x="4784"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26" name="Freeform 90"/>
                  <p:cNvSpPr>
                    <a:spLocks/>
                  </p:cNvSpPr>
                  <p:nvPr/>
                </p:nvSpPr>
                <p:spPr bwMode="ltGray">
                  <a:xfrm>
                    <a:off x="4293" y="246"/>
                    <a:ext cx="438" cy="152"/>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a:defRPr/>
                    </a:pPr>
                    <a:endParaRPr lang="en-US"/>
                  </a:p>
                </p:txBody>
              </p:sp>
              <p:sp>
                <p:nvSpPr>
                  <p:cNvPr id="65627" name="Freeform 91"/>
                  <p:cNvSpPr>
                    <a:spLocks/>
                  </p:cNvSpPr>
                  <p:nvPr/>
                </p:nvSpPr>
                <p:spPr bwMode="ltGray">
                  <a:xfrm>
                    <a:off x="4731" y="240"/>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28" name="Freeform 92"/>
                  <p:cNvSpPr>
                    <a:spLocks/>
                  </p:cNvSpPr>
                  <p:nvPr/>
                </p:nvSpPr>
                <p:spPr bwMode="ltGray">
                  <a:xfrm>
                    <a:off x="4719"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29" name="Freeform 93"/>
                  <p:cNvSpPr>
                    <a:spLocks/>
                  </p:cNvSpPr>
                  <p:nvPr/>
                </p:nvSpPr>
                <p:spPr bwMode="ltGray">
                  <a:xfrm>
                    <a:off x="4656"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a:defRPr/>
                    </a:pPr>
                    <a:endParaRPr lang="en-US"/>
                  </a:p>
                </p:txBody>
              </p:sp>
              <p:sp>
                <p:nvSpPr>
                  <p:cNvPr id="65630" name="Freeform 94"/>
                  <p:cNvSpPr>
                    <a:spLocks/>
                  </p:cNvSpPr>
                  <p:nvPr/>
                </p:nvSpPr>
                <p:spPr bwMode="ltGray">
                  <a:xfrm>
                    <a:off x="4709"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31" name="Freeform 95"/>
                  <p:cNvSpPr>
                    <a:spLocks/>
                  </p:cNvSpPr>
                  <p:nvPr/>
                </p:nvSpPr>
                <p:spPr bwMode="ltGray">
                  <a:xfrm>
                    <a:off x="4261"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a:defRPr/>
                    </a:pPr>
                    <a:endParaRPr lang="en-US"/>
                  </a:p>
                </p:txBody>
              </p:sp>
              <p:sp>
                <p:nvSpPr>
                  <p:cNvPr id="65632" name="Freeform 96"/>
                  <p:cNvSpPr>
                    <a:spLocks/>
                  </p:cNvSpPr>
                  <p:nvPr/>
                </p:nvSpPr>
                <p:spPr bwMode="ltGray">
                  <a:xfrm>
                    <a:off x="4322"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33" name="Freeform 97"/>
                  <p:cNvSpPr>
                    <a:spLocks/>
                  </p:cNvSpPr>
                  <p:nvPr/>
                </p:nvSpPr>
                <p:spPr bwMode="ltGray">
                  <a:xfrm>
                    <a:off x="4588"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34" name="Freeform 98"/>
                  <p:cNvSpPr>
                    <a:spLocks/>
                  </p:cNvSpPr>
                  <p:nvPr/>
                </p:nvSpPr>
                <p:spPr bwMode="ltGray">
                  <a:xfrm>
                    <a:off x="4639"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35" name="Freeform 99"/>
                  <p:cNvSpPr>
                    <a:spLocks/>
                  </p:cNvSpPr>
                  <p:nvPr/>
                </p:nvSpPr>
                <p:spPr bwMode="ltGray">
                  <a:xfrm>
                    <a:off x="3709" y="315"/>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a:defRPr/>
                    </a:pPr>
                    <a:endParaRPr lang="en-US"/>
                  </a:p>
                </p:txBody>
              </p:sp>
              <p:sp>
                <p:nvSpPr>
                  <p:cNvPr id="65636" name="Freeform 100"/>
                  <p:cNvSpPr>
                    <a:spLocks/>
                  </p:cNvSpPr>
                  <p:nvPr/>
                </p:nvSpPr>
                <p:spPr bwMode="ltGray">
                  <a:xfrm>
                    <a:off x="3877" y="448"/>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a:defRPr/>
                    </a:pPr>
                    <a:endParaRPr lang="en-US"/>
                  </a:p>
                </p:txBody>
              </p:sp>
              <p:sp>
                <p:nvSpPr>
                  <p:cNvPr id="65637" name="Freeform 101"/>
                  <p:cNvSpPr>
                    <a:spLocks/>
                  </p:cNvSpPr>
                  <p:nvPr/>
                </p:nvSpPr>
                <p:spPr bwMode="ltGray">
                  <a:xfrm>
                    <a:off x="4164"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38" name="Freeform 102"/>
                  <p:cNvSpPr>
                    <a:spLocks/>
                  </p:cNvSpPr>
                  <p:nvPr/>
                </p:nvSpPr>
                <p:spPr bwMode="ltGray">
                  <a:xfrm>
                    <a:off x="4155"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39" name="Freeform 103"/>
                  <p:cNvSpPr>
                    <a:spLocks/>
                  </p:cNvSpPr>
                  <p:nvPr/>
                </p:nvSpPr>
                <p:spPr bwMode="ltGray">
                  <a:xfrm>
                    <a:off x="3760"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40" name="Freeform 104"/>
                  <p:cNvSpPr>
                    <a:spLocks/>
                  </p:cNvSpPr>
                  <p:nvPr/>
                </p:nvSpPr>
                <p:spPr bwMode="ltGray">
                  <a:xfrm>
                    <a:off x="4062"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a:defRPr/>
                    </a:pPr>
                    <a:endParaRPr lang="en-US"/>
                  </a:p>
                </p:txBody>
              </p:sp>
              <p:sp>
                <p:nvSpPr>
                  <p:cNvPr id="65641" name="Freeform 105"/>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a:defRPr/>
                    </a:pPr>
                    <a:endParaRPr lang="en-US"/>
                  </a:p>
                </p:txBody>
              </p:sp>
              <p:sp>
                <p:nvSpPr>
                  <p:cNvPr id="65642" name="Freeform 106"/>
                  <p:cNvSpPr>
                    <a:spLocks/>
                  </p:cNvSpPr>
                  <p:nvPr/>
                </p:nvSpPr>
                <p:spPr bwMode="ltGray">
                  <a:xfrm>
                    <a:off x="3981"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43" name="Freeform 107"/>
                  <p:cNvSpPr>
                    <a:spLocks/>
                  </p:cNvSpPr>
                  <p:nvPr/>
                </p:nvSpPr>
                <p:spPr bwMode="ltGray">
                  <a:xfrm>
                    <a:off x="3966"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44" name="Freeform 108"/>
                  <p:cNvSpPr>
                    <a:spLocks/>
                  </p:cNvSpPr>
                  <p:nvPr/>
                </p:nvSpPr>
                <p:spPr bwMode="ltGray">
                  <a:xfrm>
                    <a:off x="4028"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45" name="Freeform 109"/>
                  <p:cNvSpPr>
                    <a:spLocks/>
                  </p:cNvSpPr>
                  <p:nvPr/>
                </p:nvSpPr>
                <p:spPr bwMode="ltGray">
                  <a:xfrm>
                    <a:off x="4083"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a:defRPr/>
                    </a:pPr>
                    <a:endParaRPr lang="en-US"/>
                  </a:p>
                </p:txBody>
              </p:sp>
              <p:sp>
                <p:nvSpPr>
                  <p:cNvPr id="65646" name="Freeform 110"/>
                  <p:cNvSpPr>
                    <a:spLocks/>
                  </p:cNvSpPr>
                  <p:nvPr/>
                </p:nvSpPr>
                <p:spPr bwMode="ltGray">
                  <a:xfrm>
                    <a:off x="3936"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a:defRPr/>
                    </a:pPr>
                    <a:endParaRPr lang="en-US"/>
                  </a:p>
                </p:txBody>
              </p:sp>
            </p:grpSp>
          </p:grpSp>
          <p:grpSp>
            <p:nvGrpSpPr>
              <p:cNvPr id="9228" name="Group 111"/>
              <p:cNvGrpSpPr>
                <a:grpSpLocks/>
              </p:cNvGrpSpPr>
              <p:nvPr/>
            </p:nvGrpSpPr>
            <p:grpSpPr bwMode="auto">
              <a:xfrm>
                <a:off x="798" y="111"/>
                <a:ext cx="4702" cy="418"/>
                <a:chOff x="798" y="255"/>
                <a:chExt cx="4702" cy="418"/>
              </a:xfrm>
            </p:grpSpPr>
            <p:sp>
              <p:nvSpPr>
                <p:cNvPr id="65648" name="Line 112"/>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a:defRPr/>
                  </a:pPr>
                  <a:endParaRPr lang="en-US"/>
                </a:p>
              </p:txBody>
            </p:sp>
            <p:sp>
              <p:nvSpPr>
                <p:cNvPr id="65649" name="Line 113"/>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50" name="Line 114"/>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51" name="Line 115"/>
                <p:cNvSpPr>
                  <a:spLocks noChangeShapeType="1"/>
                </p:cNvSpPr>
                <p:nvPr/>
              </p:nvSpPr>
              <p:spPr bwMode="white">
                <a:xfrm>
                  <a:off x="1482"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52" name="Line 116"/>
                <p:cNvSpPr>
                  <a:spLocks noChangeShapeType="1"/>
                </p:cNvSpPr>
                <p:nvPr/>
              </p:nvSpPr>
              <p:spPr bwMode="white">
                <a:xfrm>
                  <a:off x="1710"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53" name="Line 117"/>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54" name="Line 118"/>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55" name="Line 119"/>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56" name="Line 120"/>
                <p:cNvSpPr>
                  <a:spLocks noChangeShapeType="1"/>
                </p:cNvSpPr>
                <p:nvPr/>
              </p:nvSpPr>
              <p:spPr bwMode="white">
                <a:xfrm>
                  <a:off x="2622"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57" name="Line 121"/>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58" name="Line 122"/>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59" name="Line 123"/>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60" name="Line 124"/>
                <p:cNvSpPr>
                  <a:spLocks noChangeShapeType="1"/>
                </p:cNvSpPr>
                <p:nvPr/>
              </p:nvSpPr>
              <p:spPr bwMode="white">
                <a:xfrm>
                  <a:off x="3534"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61" name="Line 125"/>
                <p:cNvSpPr>
                  <a:spLocks noChangeShapeType="1"/>
                </p:cNvSpPr>
                <p:nvPr/>
              </p:nvSpPr>
              <p:spPr bwMode="white">
                <a:xfrm>
                  <a:off x="3762"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62" name="Line 126"/>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63" name="Line 127"/>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64" name="Line 128"/>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65" name="Line 129"/>
                <p:cNvSpPr>
                  <a:spLocks noChangeShapeType="1"/>
                </p:cNvSpPr>
                <p:nvPr/>
              </p:nvSpPr>
              <p:spPr bwMode="white">
                <a:xfrm>
                  <a:off x="4674"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66" name="Line 130"/>
                <p:cNvSpPr>
                  <a:spLocks noChangeShapeType="1"/>
                </p:cNvSpPr>
                <p:nvPr/>
              </p:nvSpPr>
              <p:spPr bwMode="white">
                <a:xfrm>
                  <a:off x="4902"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67" name="Line 131"/>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65668" name="Line 132"/>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a:defRPr/>
                  </a:pPr>
                  <a:endParaRPr lang="en-US"/>
                </a:p>
              </p:txBody>
            </p:sp>
          </p:grpSp>
          <p:grpSp>
            <p:nvGrpSpPr>
              <p:cNvPr id="9229" name="Group 133"/>
              <p:cNvGrpSpPr>
                <a:grpSpLocks/>
              </p:cNvGrpSpPr>
              <p:nvPr/>
            </p:nvGrpSpPr>
            <p:grpSpPr bwMode="auto">
              <a:xfrm>
                <a:off x="1208" y="109"/>
                <a:ext cx="3694" cy="423"/>
                <a:chOff x="1034" y="245"/>
                <a:chExt cx="3694" cy="423"/>
              </a:xfrm>
            </p:grpSpPr>
            <p:sp>
              <p:nvSpPr>
                <p:cNvPr id="65670" name="Line 134"/>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a:defRPr/>
                  </a:pPr>
                  <a:endParaRPr lang="en-US"/>
                </a:p>
              </p:txBody>
            </p:sp>
            <p:sp>
              <p:nvSpPr>
                <p:cNvPr id="65671" name="Line 135"/>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a:defRPr/>
                  </a:pPr>
                  <a:endParaRPr lang="en-US"/>
                </a:p>
              </p:txBody>
            </p:sp>
            <p:sp>
              <p:nvSpPr>
                <p:cNvPr id="65672" name="Line 136"/>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a:defRPr/>
                  </a:pPr>
                  <a:endParaRPr lang="en-US"/>
                </a:p>
              </p:txBody>
            </p:sp>
            <p:sp>
              <p:nvSpPr>
                <p:cNvPr id="65673" name="Line 137"/>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a:defRPr/>
                  </a:pPr>
                  <a:endParaRPr lang="en-US"/>
                </a:p>
              </p:txBody>
            </p:sp>
            <p:sp>
              <p:nvSpPr>
                <p:cNvPr id="65674" name="Line 138"/>
                <p:cNvSpPr>
                  <a:spLocks noChangeShapeType="1"/>
                </p:cNvSpPr>
                <p:nvPr/>
              </p:nvSpPr>
              <p:spPr bwMode="ltGray">
                <a:xfrm>
                  <a:off x="3816" y="358"/>
                  <a:ext cx="0" cy="180"/>
                </a:xfrm>
                <a:prstGeom prst="line">
                  <a:avLst/>
                </a:prstGeom>
                <a:noFill/>
                <a:ln w="9525">
                  <a:solidFill>
                    <a:schemeClr val="hlink"/>
                  </a:solidFill>
                  <a:round/>
                  <a:headEnd/>
                  <a:tailEnd/>
                </a:ln>
                <a:effectLst/>
              </p:spPr>
              <p:txBody>
                <a:bodyPr wrap="none" anchor="ctr"/>
                <a:lstStyle/>
                <a:p>
                  <a:pPr>
                    <a:defRPr/>
                  </a:pPr>
                  <a:endParaRPr lang="en-US"/>
                </a:p>
              </p:txBody>
            </p:sp>
            <p:sp>
              <p:nvSpPr>
                <p:cNvPr id="65675" name="Line 139"/>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a:defRPr/>
                  </a:pPr>
                  <a:endParaRPr lang="en-US"/>
                </a:p>
              </p:txBody>
            </p:sp>
            <p:sp>
              <p:nvSpPr>
                <p:cNvPr id="65676" name="Line 140"/>
                <p:cNvSpPr>
                  <a:spLocks noChangeShapeType="1"/>
                </p:cNvSpPr>
                <p:nvPr/>
              </p:nvSpPr>
              <p:spPr bwMode="ltGray">
                <a:xfrm>
                  <a:off x="4044" y="372"/>
                  <a:ext cx="0" cy="294"/>
                </a:xfrm>
                <a:prstGeom prst="line">
                  <a:avLst/>
                </a:prstGeom>
                <a:noFill/>
                <a:ln w="9525">
                  <a:solidFill>
                    <a:schemeClr val="hlink"/>
                  </a:solidFill>
                  <a:round/>
                  <a:headEnd/>
                  <a:tailEnd/>
                </a:ln>
                <a:effectLst/>
              </p:spPr>
              <p:txBody>
                <a:bodyPr wrap="none" anchor="ctr"/>
                <a:lstStyle/>
                <a:p>
                  <a:pPr>
                    <a:defRPr/>
                  </a:pPr>
                  <a:endParaRPr lang="en-US"/>
                </a:p>
              </p:txBody>
            </p:sp>
            <p:sp>
              <p:nvSpPr>
                <p:cNvPr id="65677" name="Line 141"/>
                <p:cNvSpPr>
                  <a:spLocks noChangeShapeType="1"/>
                </p:cNvSpPr>
                <p:nvPr/>
              </p:nvSpPr>
              <p:spPr bwMode="ltGray">
                <a:xfrm flipV="1">
                  <a:off x="4046" y="248"/>
                  <a:ext cx="0" cy="50"/>
                </a:xfrm>
                <a:prstGeom prst="line">
                  <a:avLst/>
                </a:prstGeom>
                <a:noFill/>
                <a:ln w="9525">
                  <a:solidFill>
                    <a:schemeClr val="hlink"/>
                  </a:solidFill>
                  <a:round/>
                  <a:headEnd/>
                  <a:tailEnd/>
                </a:ln>
                <a:effectLst/>
              </p:spPr>
              <p:txBody>
                <a:bodyPr wrap="none" anchor="ctr"/>
                <a:lstStyle/>
                <a:p>
                  <a:pPr>
                    <a:defRPr/>
                  </a:pPr>
                  <a:endParaRPr lang="en-US"/>
                </a:p>
              </p:txBody>
            </p:sp>
            <p:sp>
              <p:nvSpPr>
                <p:cNvPr id="65678" name="Line 142"/>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a:defRPr/>
                  </a:pPr>
                  <a:endParaRPr lang="en-US"/>
                </a:p>
              </p:txBody>
            </p:sp>
            <p:sp>
              <p:nvSpPr>
                <p:cNvPr id="65679" name="Line 143"/>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a:defRPr/>
                  </a:pPr>
                  <a:endParaRPr lang="en-US"/>
                </a:p>
              </p:txBody>
            </p:sp>
            <p:sp>
              <p:nvSpPr>
                <p:cNvPr id="65680" name="Line 144"/>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a:defRPr/>
                  </a:pPr>
                  <a:endParaRPr lang="en-US"/>
                </a:p>
              </p:txBody>
            </p:sp>
            <p:sp>
              <p:nvSpPr>
                <p:cNvPr id="65681" name="Line 145"/>
                <p:cNvSpPr>
                  <a:spLocks noChangeShapeType="1"/>
                </p:cNvSpPr>
                <p:nvPr/>
              </p:nvSpPr>
              <p:spPr bwMode="ltGray">
                <a:xfrm flipV="1">
                  <a:off x="4500" y="246"/>
                  <a:ext cx="0" cy="270"/>
                </a:xfrm>
                <a:prstGeom prst="line">
                  <a:avLst/>
                </a:prstGeom>
                <a:noFill/>
                <a:ln w="9525">
                  <a:solidFill>
                    <a:schemeClr val="hlink"/>
                  </a:solidFill>
                  <a:round/>
                  <a:headEnd/>
                  <a:tailEnd/>
                </a:ln>
                <a:effectLst/>
              </p:spPr>
              <p:txBody>
                <a:bodyPr wrap="none" anchor="ctr"/>
                <a:lstStyle/>
                <a:p>
                  <a:pPr>
                    <a:defRPr/>
                  </a:pPr>
                  <a:endParaRPr lang="en-US"/>
                </a:p>
              </p:txBody>
            </p:sp>
            <p:sp>
              <p:nvSpPr>
                <p:cNvPr id="65682" name="Line 146"/>
                <p:cNvSpPr>
                  <a:spLocks noChangeShapeType="1"/>
                </p:cNvSpPr>
                <p:nvPr/>
              </p:nvSpPr>
              <p:spPr bwMode="ltGray">
                <a:xfrm>
                  <a:off x="4728" y="606"/>
                  <a:ext cx="0" cy="34"/>
                </a:xfrm>
                <a:prstGeom prst="line">
                  <a:avLst/>
                </a:prstGeom>
                <a:noFill/>
                <a:ln w="9525">
                  <a:solidFill>
                    <a:schemeClr val="hlink"/>
                  </a:solidFill>
                  <a:round/>
                  <a:headEnd/>
                  <a:tailEnd/>
                </a:ln>
                <a:effectLst/>
              </p:spPr>
              <p:txBody>
                <a:bodyPr wrap="none" anchor="ctr"/>
                <a:lstStyle/>
                <a:p>
                  <a:pPr>
                    <a:defRPr/>
                  </a:pPr>
                  <a:endParaRPr lang="en-US"/>
                </a:p>
              </p:txBody>
            </p:sp>
            <p:sp>
              <p:nvSpPr>
                <p:cNvPr id="65683" name="Line 147"/>
                <p:cNvSpPr>
                  <a:spLocks noChangeShapeType="1"/>
                </p:cNvSpPr>
                <p:nvPr/>
              </p:nvSpPr>
              <p:spPr bwMode="ltGray">
                <a:xfrm>
                  <a:off x="1992" y="250"/>
                  <a:ext cx="0" cy="62"/>
                </a:xfrm>
                <a:prstGeom prst="line">
                  <a:avLst/>
                </a:prstGeom>
                <a:noFill/>
                <a:ln w="9525">
                  <a:solidFill>
                    <a:schemeClr val="hlink"/>
                  </a:solidFill>
                  <a:round/>
                  <a:headEnd/>
                  <a:tailEnd/>
                </a:ln>
                <a:effectLst/>
              </p:spPr>
              <p:txBody>
                <a:bodyPr wrap="none" anchor="ctr"/>
                <a:lstStyle/>
                <a:p>
                  <a:pPr>
                    <a:defRPr/>
                  </a:pPr>
                  <a:endParaRPr lang="en-US"/>
                </a:p>
              </p:txBody>
            </p:sp>
            <p:sp>
              <p:nvSpPr>
                <p:cNvPr id="65684" name="Line 148"/>
                <p:cNvSpPr>
                  <a:spLocks noChangeShapeType="1"/>
                </p:cNvSpPr>
                <p:nvPr/>
              </p:nvSpPr>
              <p:spPr bwMode="ltGray">
                <a:xfrm>
                  <a:off x="1764" y="247"/>
                  <a:ext cx="0" cy="337"/>
                </a:xfrm>
                <a:prstGeom prst="line">
                  <a:avLst/>
                </a:prstGeom>
                <a:noFill/>
                <a:ln w="9525">
                  <a:solidFill>
                    <a:schemeClr val="hlink"/>
                  </a:solidFill>
                  <a:round/>
                  <a:headEnd/>
                  <a:tailEnd/>
                </a:ln>
                <a:effectLst/>
              </p:spPr>
              <p:txBody>
                <a:bodyPr wrap="none" anchor="ctr"/>
                <a:lstStyle/>
                <a:p>
                  <a:pPr>
                    <a:defRPr/>
                  </a:pPr>
                  <a:endParaRPr lang="en-US"/>
                </a:p>
              </p:txBody>
            </p:sp>
            <p:sp>
              <p:nvSpPr>
                <p:cNvPr id="65685" name="Line 149"/>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a:defRPr/>
                  </a:pPr>
                  <a:endParaRPr lang="en-US"/>
                </a:p>
              </p:txBody>
            </p:sp>
            <p:sp>
              <p:nvSpPr>
                <p:cNvPr id="65686" name="Line 150"/>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a:defRPr/>
                  </a:pPr>
                  <a:endParaRPr lang="en-US"/>
                </a:p>
              </p:txBody>
            </p:sp>
            <p:sp>
              <p:nvSpPr>
                <p:cNvPr id="65687" name="Line 151"/>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a:defRPr/>
                  </a:pPr>
                  <a:endParaRPr lang="en-US"/>
                </a:p>
              </p:txBody>
            </p:sp>
            <p:sp>
              <p:nvSpPr>
                <p:cNvPr id="65688" name="Line 152"/>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a:defRPr/>
                  </a:pPr>
                  <a:endParaRPr lang="en-US"/>
                </a:p>
              </p:txBody>
            </p:sp>
            <p:sp>
              <p:nvSpPr>
                <p:cNvPr id="65689" name="Line 153"/>
                <p:cNvSpPr>
                  <a:spLocks noChangeShapeType="1"/>
                </p:cNvSpPr>
                <p:nvPr/>
              </p:nvSpPr>
              <p:spPr bwMode="ltGray">
                <a:xfrm>
                  <a:off x="1306" y="370"/>
                  <a:ext cx="0" cy="298"/>
                </a:xfrm>
                <a:prstGeom prst="line">
                  <a:avLst/>
                </a:prstGeom>
                <a:noFill/>
                <a:ln w="9525">
                  <a:solidFill>
                    <a:schemeClr val="hlink"/>
                  </a:solidFill>
                  <a:round/>
                  <a:headEnd/>
                  <a:tailEnd/>
                </a:ln>
                <a:effectLst/>
              </p:spPr>
              <p:txBody>
                <a:bodyPr wrap="none" anchor="ctr"/>
                <a:lstStyle/>
                <a:p>
                  <a:pPr>
                    <a:defRPr/>
                  </a:pPr>
                  <a:endParaRPr lang="en-US"/>
                </a:p>
              </p:txBody>
            </p:sp>
            <p:sp>
              <p:nvSpPr>
                <p:cNvPr id="65690" name="Line 154"/>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a:defRPr/>
                  </a:pPr>
                  <a:endParaRPr lang="en-US"/>
                </a:p>
              </p:txBody>
            </p:sp>
            <p:sp>
              <p:nvSpPr>
                <p:cNvPr id="65691" name="Line 155"/>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a:defRPr/>
                  </a:pPr>
                  <a:endParaRPr lang="en-US"/>
                </a:p>
              </p:txBody>
            </p:sp>
            <p:sp>
              <p:nvSpPr>
                <p:cNvPr id="65692" name="Line 156"/>
                <p:cNvSpPr>
                  <a:spLocks noChangeShapeType="1"/>
                </p:cNvSpPr>
                <p:nvPr/>
              </p:nvSpPr>
              <p:spPr bwMode="ltGray">
                <a:xfrm>
                  <a:off x="1536" y="316"/>
                  <a:ext cx="0" cy="96"/>
                </a:xfrm>
                <a:prstGeom prst="line">
                  <a:avLst/>
                </a:prstGeom>
                <a:noFill/>
                <a:ln w="9525">
                  <a:solidFill>
                    <a:schemeClr val="hlink"/>
                  </a:solidFill>
                  <a:round/>
                  <a:headEnd/>
                  <a:tailEnd/>
                </a:ln>
                <a:effectLst/>
              </p:spPr>
              <p:txBody>
                <a:bodyPr wrap="none" anchor="ctr"/>
                <a:lstStyle/>
                <a:p>
                  <a:pPr>
                    <a:defRPr/>
                  </a:pPr>
                  <a:endParaRPr lang="en-US"/>
                </a:p>
              </p:txBody>
            </p:sp>
            <p:sp>
              <p:nvSpPr>
                <p:cNvPr id="65693" name="Line 157"/>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a:defRPr/>
                  </a:pPr>
                  <a:endParaRPr lang="en-US"/>
                </a:p>
              </p:txBody>
            </p:sp>
            <p:sp>
              <p:nvSpPr>
                <p:cNvPr id="65694" name="Line 158"/>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a:defRPr/>
                  </a:pPr>
                  <a:endParaRPr lang="en-US"/>
                </a:p>
              </p:txBody>
            </p:sp>
          </p:grpSp>
        </p:grpSp>
        <p:pic>
          <p:nvPicPr>
            <p:cNvPr id="9225" name="Picture 159" descr="earth"/>
            <p:cNvPicPr>
              <a:picLocks noChangeAspect="1" noChangeArrowheads="1"/>
            </p:cNvPicPr>
            <p:nvPr userDrawn="1"/>
          </p:nvPicPr>
          <p:blipFill>
            <a:blip r:embed="rId16" cstate="print">
              <a:clrChange>
                <a:clrFrom>
                  <a:srgbClr val="000000"/>
                </a:clrFrom>
                <a:clrTo>
                  <a:srgbClr val="000000">
                    <a:alpha val="0"/>
                  </a:srgbClr>
                </a:clrTo>
              </a:clrChange>
            </a:blip>
            <a:srcRect/>
            <a:stretch>
              <a:fillRect/>
            </a:stretch>
          </p:blipFill>
          <p:spPr bwMode="auto">
            <a:xfrm>
              <a:off x="165" y="55"/>
              <a:ext cx="562" cy="524"/>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701"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2" r:id="rId14"/>
  </p:sldLayoutIdLst>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Times New Roman" pitchFamily="18" charset="0"/>
        </a:defRPr>
      </a:lvl2pPr>
      <a:lvl3pPr algn="l" rtl="0" eaLnBrk="0" fontAlgn="base" hangingPunct="0">
        <a:spcBef>
          <a:spcPct val="0"/>
        </a:spcBef>
        <a:spcAft>
          <a:spcPct val="0"/>
        </a:spcAft>
        <a:defRPr sz="4400" i="1">
          <a:solidFill>
            <a:schemeClr val="tx2"/>
          </a:solidFill>
          <a:latin typeface="Times New Roman" pitchFamily="18" charset="0"/>
        </a:defRPr>
      </a:lvl3pPr>
      <a:lvl4pPr algn="l" rtl="0" eaLnBrk="0" fontAlgn="base" hangingPunct="0">
        <a:spcBef>
          <a:spcPct val="0"/>
        </a:spcBef>
        <a:spcAft>
          <a:spcPct val="0"/>
        </a:spcAft>
        <a:defRPr sz="4400" i="1">
          <a:solidFill>
            <a:schemeClr val="tx2"/>
          </a:solidFill>
          <a:latin typeface="Times New Roman" pitchFamily="18" charset="0"/>
        </a:defRPr>
      </a:lvl4pPr>
      <a:lvl5pPr algn="l" rtl="0" eaLnBrk="0" fontAlgn="base" hangingPunct="0">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7"/>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Blip>
          <a:blip r:embed="rId18"/>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13.emf"/><Relationship Id="rId2" Type="http://schemas.openxmlformats.org/officeDocument/2006/relationships/tags" Target="../tags/tag1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14.xml"/><Relationship Id="rId4" Type="http://schemas.openxmlformats.org/officeDocument/2006/relationships/tags" Target="../tags/tag13.xml"/></Relationships>
</file>

<file path=ppt/slides/_rels/slide25.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chart" Target="../charts/chart1.xml"/><Relationship Id="rId4"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xml"/><Relationship Id="rId7" Type="http://schemas.openxmlformats.org/officeDocument/2006/relationships/diagramColors" Target="../diagrams/colors1.xml"/><Relationship Id="rId2" Type="http://schemas.openxmlformats.org/officeDocument/2006/relationships/slideLayout" Target="../slideLayouts/slideLayout1.xml"/><Relationship Id="rId1" Type="http://schemas.openxmlformats.org/officeDocument/2006/relationships/tags" Target="../tags/tag1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15.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16.wmf"/><Relationship Id="rId4" Type="http://schemas.openxmlformats.org/officeDocument/2006/relationships/oleObject" Target="../embeddings/oleObject2.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17.wmf"/><Relationship Id="rId4" Type="http://schemas.openxmlformats.org/officeDocument/2006/relationships/oleObject" Target="../embeddings/oleObject3.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18.wmf"/><Relationship Id="rId4" Type="http://schemas.openxmlformats.org/officeDocument/2006/relationships/oleObject" Target="../embeddings/oleObject4.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1600200" y="1676400"/>
            <a:ext cx="7543800" cy="2362200"/>
          </a:xfrm>
          <a:noFill/>
        </p:spPr>
        <p:txBody>
          <a:bodyPr lIns="92075" tIns="46038" rIns="92075" bIns="46038"/>
          <a:lstStyle/>
          <a:p>
            <a:pPr algn="ctr" eaLnBrk="1" hangingPunct="1"/>
            <a:r>
              <a:rPr lang="en-US" sz="4000" b="1" i="0" dirty="0" smtClean="0">
                <a:solidFill>
                  <a:srgbClr val="000000"/>
                </a:solidFill>
                <a:latin typeface="Helv"/>
              </a:rPr>
              <a:t>Acing Undergraduate and Graduate School: </a:t>
            </a:r>
            <a:r>
              <a:rPr lang="en-US" sz="4000" b="1" i="0" dirty="0" smtClean="0">
                <a:solidFill>
                  <a:srgbClr val="000000"/>
                </a:solidFill>
                <a:latin typeface="Helv"/>
              </a:rPr>
              <a:t/>
            </a:r>
            <a:br>
              <a:rPr lang="en-US" sz="4000" b="1" i="0" dirty="0" smtClean="0">
                <a:solidFill>
                  <a:srgbClr val="000000"/>
                </a:solidFill>
                <a:latin typeface="Helv"/>
              </a:rPr>
            </a:br>
            <a:r>
              <a:rPr lang="en-US" sz="4000" b="1" i="0" dirty="0" smtClean="0">
                <a:solidFill>
                  <a:srgbClr val="000000"/>
                </a:solidFill>
                <a:latin typeface="Helv"/>
              </a:rPr>
              <a:t>Metacognition</a:t>
            </a:r>
            <a:r>
              <a:rPr lang="en-US" sz="4000" b="1" i="0" dirty="0" smtClean="0">
                <a:solidFill>
                  <a:srgbClr val="000000"/>
                </a:solidFill>
                <a:latin typeface="Helv"/>
              </a:rPr>
              <a:t> </a:t>
            </a:r>
            <a:r>
              <a:rPr lang="en-US" sz="4000" b="1" i="0" dirty="0" smtClean="0">
                <a:solidFill>
                  <a:srgbClr val="000000"/>
                </a:solidFill>
                <a:latin typeface="Helv"/>
              </a:rPr>
              <a:t>is the Key!</a:t>
            </a:r>
          </a:p>
        </p:txBody>
      </p:sp>
      <p:sp>
        <p:nvSpPr>
          <p:cNvPr id="11268" name="Rectangle 4"/>
          <p:cNvSpPr>
            <a:spLocks noChangeArrowheads="1"/>
          </p:cNvSpPr>
          <p:nvPr/>
        </p:nvSpPr>
        <p:spPr bwMode="auto">
          <a:xfrm>
            <a:off x="1295400" y="4343400"/>
            <a:ext cx="7315200" cy="2362200"/>
          </a:xfrm>
          <a:prstGeom prst="rect">
            <a:avLst/>
          </a:prstGeom>
          <a:noFill/>
          <a:ln w="9525">
            <a:noFill/>
            <a:miter lim="800000"/>
            <a:headEnd/>
            <a:tailEnd/>
          </a:ln>
        </p:spPr>
        <p:txBody>
          <a:bodyPr anchorCtr="1"/>
          <a:lstStyle/>
          <a:p>
            <a:pPr algn="ctr"/>
            <a:r>
              <a:rPr lang="en-US" b="1" dirty="0" smtClean="0">
                <a:latin typeface="Helv"/>
                <a:cs typeface="Arial" pitchFamily="34" charset="0"/>
              </a:rPr>
              <a:t>Saundra Yancy McGuire, Ph.D.</a:t>
            </a:r>
          </a:p>
          <a:p>
            <a:pPr algn="ctr"/>
            <a:r>
              <a:rPr lang="en-US" b="1" dirty="0" smtClean="0">
                <a:latin typeface="Helv"/>
                <a:cs typeface="Arial" pitchFamily="34" charset="0"/>
              </a:rPr>
              <a:t>Asst. Vice Chancellor for Learning &amp; Teaching</a:t>
            </a:r>
          </a:p>
          <a:p>
            <a:pPr algn="ctr"/>
            <a:r>
              <a:rPr lang="en-US" b="1" dirty="0" smtClean="0">
                <a:latin typeface="Helv"/>
                <a:cs typeface="Arial" pitchFamily="34" charset="0"/>
              </a:rPr>
              <a:t>Professor, Department of Chemistry</a:t>
            </a:r>
          </a:p>
          <a:p>
            <a:pPr algn="ctr"/>
            <a:r>
              <a:rPr lang="en-US" b="1" dirty="0" smtClean="0">
                <a:latin typeface="Helv"/>
                <a:cs typeface="Arial" pitchFamily="34" charset="0"/>
              </a:rPr>
              <a:t>Past Director, Center for Academic Success</a:t>
            </a:r>
          </a:p>
          <a:p>
            <a:pPr algn="ctr"/>
            <a:r>
              <a:rPr lang="en-US" b="1" dirty="0" smtClean="0">
                <a:latin typeface="Helv"/>
                <a:cs typeface="Arial" pitchFamily="34" charset="0"/>
              </a:rPr>
              <a:t>Louisiana State University</a:t>
            </a:r>
          </a:p>
          <a:p>
            <a:pPr algn="ctr"/>
            <a:r>
              <a:rPr lang="en-US" b="1" dirty="0" smtClean="0">
                <a:latin typeface="Helv"/>
                <a:cs typeface="Arial" pitchFamily="34" charset="0"/>
              </a:rPr>
              <a:t>Baton Rouge, LA</a:t>
            </a:r>
            <a:endParaRPr lang="en-US" b="1" dirty="0">
              <a:latin typeface="Helv"/>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533400"/>
            <a:ext cx="7772400" cy="1143000"/>
          </a:xfrm>
        </p:spPr>
        <p:txBody>
          <a:bodyPr/>
          <a:lstStyle/>
          <a:p>
            <a:pPr eaLnBrk="1" hangingPunct="1"/>
            <a:r>
              <a:rPr lang="en-US" smtClean="0"/>
              <a:t>Metacognition</a:t>
            </a:r>
          </a:p>
        </p:txBody>
      </p:sp>
      <p:sp>
        <p:nvSpPr>
          <p:cNvPr id="13315" name="Rectangle 3"/>
          <p:cNvSpPr>
            <a:spLocks noGrp="1" noChangeArrowheads="1"/>
          </p:cNvSpPr>
          <p:nvPr>
            <p:ph type="body" idx="1"/>
          </p:nvPr>
        </p:nvSpPr>
        <p:spPr>
          <a:xfrm>
            <a:off x="533400" y="1905000"/>
            <a:ext cx="8458200" cy="4114800"/>
          </a:xfrm>
        </p:spPr>
        <p:txBody>
          <a:bodyPr/>
          <a:lstStyle/>
          <a:p>
            <a:pPr eaLnBrk="1" hangingPunct="1">
              <a:buFontTx/>
              <a:buNone/>
            </a:pPr>
            <a:r>
              <a:rPr lang="en-US" b="1" smtClean="0"/>
              <a:t>The ability to:</a:t>
            </a:r>
          </a:p>
          <a:p>
            <a:pPr eaLnBrk="1" hangingPunct="1"/>
            <a:r>
              <a:rPr lang="en-US" b="1" smtClean="0"/>
              <a:t>think about thinking</a:t>
            </a:r>
          </a:p>
          <a:p>
            <a:pPr eaLnBrk="1" hangingPunct="1"/>
            <a:r>
              <a:rPr lang="en-US" b="1" smtClean="0"/>
              <a:t>be consciously aware of oneself as a problem solver</a:t>
            </a:r>
          </a:p>
          <a:p>
            <a:pPr eaLnBrk="1" hangingPunct="1"/>
            <a:r>
              <a:rPr lang="en-US" b="1" smtClean="0"/>
              <a:t>to monitor and control one’s mental processing</a:t>
            </a:r>
          </a:p>
          <a:p>
            <a:pPr eaLnBrk="1" hangingPunct="1"/>
            <a:r>
              <a:rPr lang="en-US" b="1" smtClean="0"/>
              <a:t>to be aware of the type of learning that you are doing</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81000" y="1066800"/>
            <a:ext cx="7924800" cy="1143000"/>
          </a:xfrm>
        </p:spPr>
        <p:txBody>
          <a:bodyPr>
            <a:normAutofit fontScale="90000"/>
          </a:bodyPr>
          <a:lstStyle/>
          <a:p>
            <a:pPr algn="l">
              <a:lnSpc>
                <a:spcPct val="90000"/>
              </a:lnSpc>
            </a:pPr>
            <a:r>
              <a:rPr lang="en-US" b="1" dirty="0" smtClean="0"/>
              <a:t/>
            </a:r>
            <a:br>
              <a:rPr lang="en-US" b="1" dirty="0" smtClean="0"/>
            </a:br>
            <a:r>
              <a:rPr lang="en-US" dirty="0" smtClean="0"/>
              <a:t>Travis, junior psychology student</a:t>
            </a:r>
            <a:br>
              <a:rPr lang="en-US" dirty="0" smtClean="0"/>
            </a:br>
            <a:r>
              <a:rPr lang="en-US" dirty="0" smtClean="0"/>
              <a:t>	47, 52, </a:t>
            </a:r>
            <a:r>
              <a:rPr lang="en-US" u="sng" dirty="0" smtClean="0">
                <a:solidFill>
                  <a:srgbClr val="FF3300"/>
                </a:solidFill>
              </a:rPr>
              <a:t>82, 86</a:t>
            </a:r>
            <a:br>
              <a:rPr lang="en-US" u="sng" dirty="0" smtClean="0">
                <a:solidFill>
                  <a:srgbClr val="FF3300"/>
                </a:solidFill>
              </a:rPr>
            </a:br>
            <a:endParaRPr lang="en-US" b="1" dirty="0" smtClean="0"/>
          </a:p>
        </p:txBody>
      </p:sp>
      <p:sp>
        <p:nvSpPr>
          <p:cNvPr id="10243" name="Rectangle 3"/>
          <p:cNvSpPr>
            <a:spLocks noGrp="1" noChangeArrowheads="1"/>
          </p:cNvSpPr>
          <p:nvPr>
            <p:ph type="body" idx="1"/>
          </p:nvPr>
        </p:nvSpPr>
        <p:spPr>
          <a:xfrm>
            <a:off x="914400" y="2438400"/>
            <a:ext cx="8229600" cy="5486400"/>
          </a:xfrm>
        </p:spPr>
        <p:txBody>
          <a:bodyPr/>
          <a:lstStyle/>
          <a:p>
            <a:pPr eaLnBrk="1" hangingPunct="1">
              <a:buFont typeface="Wingdings" pitchFamily="2" charset="2"/>
              <a:buNone/>
            </a:pPr>
            <a:r>
              <a:rPr lang="en-US" dirty="0" smtClean="0"/>
              <a:t>	</a:t>
            </a:r>
          </a:p>
          <a:p>
            <a:pPr eaLnBrk="1" hangingPunct="1">
              <a:buFont typeface="Wingdings" pitchFamily="2" charset="2"/>
              <a:buNone/>
            </a:pPr>
            <a:r>
              <a:rPr lang="en-US" sz="2800" dirty="0" smtClean="0"/>
              <a:t>	</a:t>
            </a:r>
            <a:r>
              <a:rPr lang="en-US" sz="2800" dirty="0" smtClean="0">
                <a:solidFill>
                  <a:schemeClr val="tx1"/>
                </a:solidFill>
              </a:rPr>
              <a:t>Problem:  Reading Comprehension</a:t>
            </a:r>
          </a:p>
          <a:p>
            <a:pPr eaLnBrk="1" hangingPunct="1">
              <a:buFont typeface="Wingdings" pitchFamily="2" charset="2"/>
              <a:buNone/>
            </a:pPr>
            <a:endParaRPr lang="en-US" sz="2800" dirty="0" smtClean="0">
              <a:solidFill>
                <a:schemeClr val="tx1"/>
              </a:solidFill>
            </a:endParaRPr>
          </a:p>
          <a:p>
            <a:pPr eaLnBrk="1" hangingPunct="1">
              <a:buFont typeface="Wingdings" pitchFamily="2" charset="2"/>
              <a:buNone/>
            </a:pPr>
            <a:r>
              <a:rPr lang="en-US" sz="2800" dirty="0" smtClean="0">
                <a:solidFill>
                  <a:schemeClr val="tx1"/>
                </a:solidFill>
              </a:rPr>
              <a:t>	Solution:  Preview text before reading</a:t>
            </a:r>
          </a:p>
          <a:p>
            <a:pPr eaLnBrk="1" hangingPunct="1">
              <a:buFont typeface="Wingdings" pitchFamily="2" charset="2"/>
              <a:buNone/>
            </a:pPr>
            <a:r>
              <a:rPr lang="en-US" sz="2800" dirty="0" smtClean="0">
                <a:solidFill>
                  <a:schemeClr val="tx1"/>
                </a:solidFill>
              </a:rPr>
              <a:t>			Develop questions</a:t>
            </a:r>
          </a:p>
          <a:p>
            <a:pPr eaLnBrk="1" hangingPunct="1">
              <a:buFont typeface="Wingdings" pitchFamily="2" charset="2"/>
              <a:buNone/>
            </a:pPr>
            <a:r>
              <a:rPr lang="en-US" sz="2800" dirty="0" smtClean="0">
                <a:solidFill>
                  <a:schemeClr val="tx1"/>
                </a:solidFill>
              </a:rPr>
              <a:t>			Read one paragraph at a time</a:t>
            </a:r>
          </a:p>
          <a:p>
            <a:pPr eaLnBrk="1" hangingPunct="1">
              <a:buFont typeface="Wingdings" pitchFamily="2" charset="2"/>
              <a:buNone/>
            </a:pPr>
            <a:r>
              <a:rPr lang="en-US" sz="2800" dirty="0" smtClean="0">
                <a:solidFill>
                  <a:schemeClr val="tx1"/>
                </a:solidFill>
              </a:rPr>
              <a:t>			     and paraphrase information</a:t>
            </a:r>
          </a:p>
          <a:p>
            <a:pPr eaLnBrk="1" hangingPunct="1">
              <a:buFont typeface="Wingdings" pitchFamily="2" charset="2"/>
              <a:buNone/>
            </a:pPr>
            <a:endParaRPr lang="en-US" sz="2800" b="1" dirty="0" smtClean="0"/>
          </a:p>
        </p:txBody>
      </p:sp>
      <p:pic>
        <p:nvPicPr>
          <p:cNvPr id="26626" name="Picture 2" descr="C:\Documents and Settings\Saundra\Local Settings\Temporary Internet Files\Content.IE5\J5TW0J2V\MC900217136[1].wmf"/>
          <p:cNvPicPr>
            <a:picLocks noChangeAspect="1" noChangeArrowheads="1"/>
          </p:cNvPicPr>
          <p:nvPr/>
        </p:nvPicPr>
        <p:blipFill>
          <a:blip r:embed="rId3" cstate="print"/>
          <a:srcRect/>
          <a:stretch>
            <a:fillRect/>
          </a:stretch>
        </p:blipFill>
        <p:spPr bwMode="auto">
          <a:xfrm>
            <a:off x="7467600" y="1676400"/>
            <a:ext cx="1295400" cy="1295400"/>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66800" y="838200"/>
            <a:ext cx="7924800" cy="1143000"/>
          </a:xfrm>
        </p:spPr>
        <p:txBody>
          <a:bodyPr>
            <a:normAutofit fontScale="90000"/>
          </a:bodyPr>
          <a:lstStyle/>
          <a:p>
            <a:pPr algn="l">
              <a:lnSpc>
                <a:spcPct val="90000"/>
              </a:lnSpc>
            </a:pPr>
            <a:r>
              <a:rPr lang="en-US" dirty="0" smtClean="0">
                <a:latin typeface="+mj-lt"/>
              </a:rPr>
              <a:t>Robert, freshman chemistry student</a:t>
            </a:r>
            <a:br>
              <a:rPr lang="en-US" dirty="0" smtClean="0">
                <a:latin typeface="+mj-lt"/>
              </a:rPr>
            </a:br>
            <a:r>
              <a:rPr lang="en-US" dirty="0" smtClean="0">
                <a:latin typeface="+mj-lt"/>
              </a:rPr>
              <a:t>     42,  </a:t>
            </a:r>
            <a:r>
              <a:rPr lang="en-US" u="sng" dirty="0" smtClean="0">
                <a:solidFill>
                  <a:srgbClr val="FF3300"/>
                </a:solidFill>
                <a:latin typeface="+mj-lt"/>
              </a:rPr>
              <a:t>100, 100, 100</a:t>
            </a:r>
          </a:p>
        </p:txBody>
      </p:sp>
      <p:sp>
        <p:nvSpPr>
          <p:cNvPr id="10243" name="Rectangle 3"/>
          <p:cNvSpPr>
            <a:spLocks noGrp="1" noChangeArrowheads="1"/>
          </p:cNvSpPr>
          <p:nvPr>
            <p:ph type="body" idx="1"/>
          </p:nvPr>
        </p:nvSpPr>
        <p:spPr>
          <a:xfrm>
            <a:off x="762000" y="1600200"/>
            <a:ext cx="8229600" cy="5486400"/>
          </a:xfrm>
        </p:spPr>
        <p:txBody>
          <a:bodyPr>
            <a:normAutofit/>
          </a:bodyPr>
          <a:lstStyle/>
          <a:p>
            <a:pPr eaLnBrk="1" hangingPunct="1">
              <a:buFont typeface="Wingdings" pitchFamily="2" charset="2"/>
              <a:buNone/>
            </a:pPr>
            <a:r>
              <a:rPr lang="en-US" dirty="0" smtClean="0"/>
              <a:t>	</a:t>
            </a:r>
            <a:endParaRPr lang="en-US" b="1" dirty="0" smtClean="0"/>
          </a:p>
          <a:p>
            <a:pPr eaLnBrk="1" hangingPunct="1">
              <a:buFont typeface="Wingdings" pitchFamily="2" charset="2"/>
              <a:buNone/>
            </a:pPr>
            <a:r>
              <a:rPr lang="en-US" sz="2800" b="1" dirty="0" smtClean="0"/>
              <a:t>	</a:t>
            </a:r>
            <a:r>
              <a:rPr lang="en-US" sz="2800" dirty="0" smtClean="0">
                <a:solidFill>
                  <a:schemeClr val="tx1"/>
                </a:solidFill>
              </a:rPr>
              <a:t>Problem:  Using examples to do 				 homework problems</a:t>
            </a:r>
          </a:p>
          <a:p>
            <a:pPr eaLnBrk="1" hangingPunct="1">
              <a:buFont typeface="Wingdings" pitchFamily="2" charset="2"/>
              <a:buNone/>
            </a:pPr>
            <a:endParaRPr lang="en-US" sz="2800" dirty="0" smtClean="0">
              <a:solidFill>
                <a:schemeClr val="tx1"/>
              </a:solidFill>
            </a:endParaRPr>
          </a:p>
          <a:p>
            <a:pPr eaLnBrk="1" hangingPunct="1">
              <a:buFont typeface="Wingdings" pitchFamily="2" charset="2"/>
              <a:buNone/>
            </a:pPr>
            <a:r>
              <a:rPr lang="en-US" sz="2800" dirty="0" smtClean="0">
                <a:solidFill>
                  <a:schemeClr val="tx1"/>
                </a:solidFill>
              </a:rPr>
              <a:t>	Solution:  Study information </a:t>
            </a:r>
            <a:r>
              <a:rPr lang="en-US" sz="2800" i="1" dirty="0" smtClean="0">
                <a:solidFill>
                  <a:schemeClr val="tx1"/>
                </a:solidFill>
              </a:rPr>
              <a:t>before </a:t>
            </a:r>
            <a:r>
              <a:rPr lang="en-US" sz="2800" dirty="0" smtClean="0">
                <a:solidFill>
                  <a:schemeClr val="tx1"/>
                </a:solidFill>
              </a:rPr>
              <a:t>trying </a:t>
            </a:r>
          </a:p>
          <a:p>
            <a:pPr eaLnBrk="1" hangingPunct="1">
              <a:buFont typeface="Wingdings" pitchFamily="2" charset="2"/>
              <a:buNone/>
            </a:pPr>
            <a:r>
              <a:rPr lang="en-US" sz="2800" dirty="0" smtClean="0">
                <a:solidFill>
                  <a:schemeClr val="tx1"/>
                </a:solidFill>
              </a:rPr>
              <a:t>			       homework problem</a:t>
            </a:r>
          </a:p>
          <a:p>
            <a:pPr eaLnBrk="1" hangingPunct="1">
              <a:buFont typeface="Wingdings" pitchFamily="2" charset="2"/>
              <a:buNone/>
            </a:pPr>
            <a:r>
              <a:rPr lang="en-US" sz="2800" dirty="0" smtClean="0">
                <a:solidFill>
                  <a:schemeClr val="tx1"/>
                </a:solidFill>
              </a:rPr>
              <a:t>			Use example to test skill</a:t>
            </a:r>
          </a:p>
          <a:p>
            <a:pPr eaLnBrk="1" hangingPunct="1">
              <a:buFont typeface="Wingdings" pitchFamily="2" charset="2"/>
              <a:buNone/>
            </a:pPr>
            <a:r>
              <a:rPr lang="en-US" sz="2800" dirty="0" smtClean="0">
                <a:solidFill>
                  <a:schemeClr val="tx1"/>
                </a:solidFill>
              </a:rPr>
              <a:t>			Do homework problems as if 			doing a test or quiz  (no looking at 	</a:t>
            </a:r>
            <a:r>
              <a:rPr lang="en-US" sz="2800" dirty="0" smtClean="0"/>
              <a:t>	      	</a:t>
            </a:r>
            <a:r>
              <a:rPr lang="en-US" sz="2800" dirty="0" smtClean="0">
                <a:solidFill>
                  <a:schemeClr val="tx1"/>
                </a:solidFill>
              </a:rPr>
              <a:t>solution manual or examples!)</a:t>
            </a:r>
            <a:endParaRPr lang="en-US" sz="2800" b="1" i="1" dirty="0" smtClean="0">
              <a:solidFill>
                <a:schemeClr val="tx1"/>
              </a:solidFill>
            </a:endParaRPr>
          </a:p>
        </p:txBody>
      </p:sp>
      <p:pic>
        <p:nvPicPr>
          <p:cNvPr id="27650" name="Picture 2" descr="C:\Documents and Settings\Saundra\Local Settings\Temporary Internet Files\Content.IE5\27WC1QYS\MC900349125[1].wmf"/>
          <p:cNvPicPr>
            <a:picLocks noChangeAspect="1" noChangeArrowheads="1"/>
          </p:cNvPicPr>
          <p:nvPr/>
        </p:nvPicPr>
        <p:blipFill>
          <a:blip r:embed="rId3" cstate="print"/>
          <a:srcRect/>
          <a:stretch>
            <a:fillRect/>
          </a:stretch>
        </p:blipFill>
        <p:spPr bwMode="auto">
          <a:xfrm>
            <a:off x="7239000" y="1676400"/>
            <a:ext cx="1481328" cy="1817827"/>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762000"/>
            <a:ext cx="7924800" cy="1143000"/>
          </a:xfrm>
        </p:spPr>
        <p:txBody>
          <a:bodyPr>
            <a:normAutofit fontScale="90000"/>
          </a:bodyPr>
          <a:lstStyle/>
          <a:p>
            <a:pPr algn="l">
              <a:lnSpc>
                <a:spcPct val="90000"/>
              </a:lnSpc>
            </a:pPr>
            <a:r>
              <a:rPr lang="en-US" dirty="0" smtClean="0">
                <a:latin typeface="+mj-lt"/>
              </a:rPr>
              <a:t>Maryam, freshman art student</a:t>
            </a:r>
            <a:br>
              <a:rPr lang="en-US" dirty="0" smtClean="0">
                <a:latin typeface="+mj-lt"/>
              </a:rPr>
            </a:br>
            <a:r>
              <a:rPr lang="en-US" dirty="0" smtClean="0">
                <a:solidFill>
                  <a:srgbClr val="FF3300"/>
                </a:solidFill>
                <a:latin typeface="+mj-lt"/>
              </a:rPr>
              <a:t>	</a:t>
            </a:r>
            <a:r>
              <a:rPr lang="en-US" dirty="0" smtClean="0">
                <a:latin typeface="+mj-lt"/>
              </a:rPr>
              <a:t>57, </a:t>
            </a:r>
            <a:r>
              <a:rPr lang="en-US" u="sng" dirty="0" smtClean="0">
                <a:solidFill>
                  <a:srgbClr val="FF3300"/>
                </a:solidFill>
                <a:latin typeface="+mj-lt"/>
              </a:rPr>
              <a:t>87</a:t>
            </a:r>
          </a:p>
        </p:txBody>
      </p:sp>
      <p:sp>
        <p:nvSpPr>
          <p:cNvPr id="10243" name="Rectangle 3"/>
          <p:cNvSpPr>
            <a:spLocks noGrp="1" noChangeArrowheads="1"/>
          </p:cNvSpPr>
          <p:nvPr>
            <p:ph type="body" idx="1"/>
          </p:nvPr>
        </p:nvSpPr>
        <p:spPr>
          <a:xfrm>
            <a:off x="762000" y="1981200"/>
            <a:ext cx="8382000" cy="5486400"/>
          </a:xfrm>
        </p:spPr>
        <p:txBody>
          <a:bodyPr>
            <a:normAutofit/>
          </a:bodyPr>
          <a:lstStyle/>
          <a:p>
            <a:pPr eaLnBrk="1" hangingPunct="1">
              <a:buFont typeface="Wingdings" pitchFamily="2" charset="2"/>
              <a:buNone/>
            </a:pPr>
            <a:r>
              <a:rPr lang="en-US" dirty="0" smtClean="0"/>
              <a:t>	</a:t>
            </a:r>
            <a:endParaRPr lang="en-US" b="1" dirty="0" smtClean="0"/>
          </a:p>
          <a:p>
            <a:pPr eaLnBrk="1" hangingPunct="1">
              <a:buFont typeface="Wingdings" pitchFamily="2" charset="2"/>
              <a:buNone/>
            </a:pPr>
            <a:r>
              <a:rPr lang="en-US" sz="2800" b="1" dirty="0" smtClean="0"/>
              <a:t>	</a:t>
            </a:r>
            <a:r>
              <a:rPr lang="en-US" sz="2800" dirty="0" smtClean="0">
                <a:solidFill>
                  <a:schemeClr val="tx1"/>
                </a:solidFill>
              </a:rPr>
              <a:t>Problem:  Not seeing the underlying 			           structure of different types of art</a:t>
            </a:r>
          </a:p>
          <a:p>
            <a:pPr eaLnBrk="1" hangingPunct="1">
              <a:buFont typeface="Wingdings" pitchFamily="2" charset="2"/>
              <a:buNone/>
            </a:pPr>
            <a:endParaRPr lang="en-US" sz="2800" dirty="0" smtClean="0">
              <a:solidFill>
                <a:schemeClr val="tx1"/>
              </a:solidFill>
            </a:endParaRPr>
          </a:p>
          <a:p>
            <a:pPr eaLnBrk="1" hangingPunct="1">
              <a:buFont typeface="Wingdings" pitchFamily="2" charset="2"/>
              <a:buNone/>
            </a:pPr>
            <a:r>
              <a:rPr lang="en-US" sz="2800" dirty="0" smtClean="0">
                <a:solidFill>
                  <a:schemeClr val="tx1"/>
                </a:solidFill>
              </a:rPr>
              <a:t>	Solution:  Focus on characteristics of different 		artists’ work in order to indentify the 		painter of an unfamiliar piece of art</a:t>
            </a:r>
            <a:endParaRPr lang="en-US" sz="2800" b="1" i="1" dirty="0" smtClean="0">
              <a:solidFill>
                <a:schemeClr val="tx1"/>
              </a:solidFill>
            </a:endParaRPr>
          </a:p>
        </p:txBody>
      </p:sp>
      <p:pic>
        <p:nvPicPr>
          <p:cNvPr id="28676" name="Picture 4" descr="C:\Documents and Settings\Saundra\Local Settings\Temporary Internet Files\Content.IE5\U8BNXLZZ\MC900240617[1].wmf"/>
          <p:cNvPicPr>
            <a:picLocks noChangeAspect="1" noChangeArrowheads="1"/>
          </p:cNvPicPr>
          <p:nvPr/>
        </p:nvPicPr>
        <p:blipFill>
          <a:blip r:embed="rId3" cstate="print"/>
          <a:srcRect/>
          <a:stretch>
            <a:fillRect/>
          </a:stretch>
        </p:blipFill>
        <p:spPr bwMode="auto">
          <a:xfrm>
            <a:off x="7317943" y="1295400"/>
            <a:ext cx="1826057" cy="1289304"/>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914400"/>
            <a:ext cx="7924800" cy="1143000"/>
          </a:xfrm>
        </p:spPr>
        <p:txBody>
          <a:bodyPr>
            <a:normAutofit fontScale="90000"/>
          </a:bodyPr>
          <a:lstStyle/>
          <a:p>
            <a:pPr algn="l"/>
            <a:r>
              <a:rPr lang="en-US" dirty="0" smtClean="0">
                <a:latin typeface="+mj-lt"/>
              </a:rPr>
              <a:t>Dana, first year physics student</a:t>
            </a:r>
            <a:br>
              <a:rPr lang="en-US" dirty="0" smtClean="0">
                <a:latin typeface="+mj-lt"/>
              </a:rPr>
            </a:br>
            <a:r>
              <a:rPr lang="en-US" dirty="0" smtClean="0">
                <a:latin typeface="+mj-lt"/>
              </a:rPr>
              <a:t>	80, 54, </a:t>
            </a:r>
            <a:r>
              <a:rPr lang="en-US" u="sng" dirty="0" smtClean="0">
                <a:solidFill>
                  <a:srgbClr val="FF3300"/>
                </a:solidFill>
                <a:latin typeface="+mj-lt"/>
              </a:rPr>
              <a:t>91, 97, 90 (final)</a:t>
            </a:r>
          </a:p>
        </p:txBody>
      </p:sp>
      <p:sp>
        <p:nvSpPr>
          <p:cNvPr id="10243" name="Rectangle 3"/>
          <p:cNvSpPr>
            <a:spLocks noGrp="1" noChangeArrowheads="1"/>
          </p:cNvSpPr>
          <p:nvPr>
            <p:ph type="body" idx="1"/>
          </p:nvPr>
        </p:nvSpPr>
        <p:spPr>
          <a:xfrm>
            <a:off x="609600" y="2209800"/>
            <a:ext cx="8229600" cy="3581400"/>
          </a:xfrm>
        </p:spPr>
        <p:txBody>
          <a:bodyPr>
            <a:normAutofit/>
          </a:bodyPr>
          <a:lstStyle/>
          <a:p>
            <a:pPr eaLnBrk="1" hangingPunct="1">
              <a:buFont typeface="Wingdings" pitchFamily="2" charset="2"/>
              <a:buNone/>
            </a:pPr>
            <a:r>
              <a:rPr lang="en-US" dirty="0" smtClean="0"/>
              <a:t>	</a:t>
            </a:r>
            <a:endParaRPr lang="en-US" b="1" dirty="0" smtClean="0"/>
          </a:p>
          <a:p>
            <a:pPr eaLnBrk="1" hangingPunct="1">
              <a:buFont typeface="Wingdings" pitchFamily="2" charset="2"/>
              <a:buNone/>
            </a:pPr>
            <a:r>
              <a:rPr lang="en-US" sz="2800" b="1" dirty="0" smtClean="0">
                <a:solidFill>
                  <a:schemeClr val="tx1"/>
                </a:solidFill>
                <a:latin typeface="Goudy Old Style" pitchFamily="18" charset="0"/>
              </a:rPr>
              <a:t>	</a:t>
            </a:r>
            <a:r>
              <a:rPr lang="en-US" sz="2800" dirty="0" smtClean="0">
                <a:solidFill>
                  <a:schemeClr val="tx1"/>
                </a:solidFill>
              </a:rPr>
              <a:t>Problem:  Memorizing formulas and using 		        </a:t>
            </a:r>
            <a:r>
              <a:rPr lang="en-US" sz="2800" dirty="0" smtClean="0"/>
              <a:t>       </a:t>
            </a:r>
            <a:r>
              <a:rPr lang="en-US" sz="2800" dirty="0" smtClean="0">
                <a:solidFill>
                  <a:schemeClr val="tx1"/>
                </a:solidFill>
              </a:rPr>
              <a:t>www. cramster.com </a:t>
            </a:r>
          </a:p>
          <a:p>
            <a:pPr eaLnBrk="1" hangingPunct="1">
              <a:buFont typeface="Wingdings" pitchFamily="2" charset="2"/>
              <a:buNone/>
            </a:pPr>
            <a:endParaRPr lang="en-US" sz="2800" dirty="0" smtClean="0">
              <a:solidFill>
                <a:schemeClr val="tx1"/>
              </a:solidFill>
            </a:endParaRPr>
          </a:p>
          <a:p>
            <a:pPr eaLnBrk="1" hangingPunct="1">
              <a:buFont typeface="Wingdings" pitchFamily="2" charset="2"/>
              <a:buNone/>
            </a:pPr>
            <a:r>
              <a:rPr lang="en-US" sz="2800" dirty="0" smtClean="0">
                <a:solidFill>
                  <a:schemeClr val="tx1"/>
                </a:solidFill>
              </a:rPr>
              <a:t>	Solution:  Solve problems with no external 		       	 aids and test mastery of concepts</a:t>
            </a:r>
            <a:endParaRPr lang="en-US" sz="2800" b="1" i="1" dirty="0" smtClean="0">
              <a:solidFill>
                <a:schemeClr val="tx1"/>
              </a:solidFill>
            </a:endParaRPr>
          </a:p>
        </p:txBody>
      </p:sp>
      <p:pic>
        <p:nvPicPr>
          <p:cNvPr id="7171" name="Picture 3" descr="C:\Documents and Settings\Saundra\Local Settings\Temporary Internet Files\Content.IE5\K5RJL7MQ\MC900435989[1].wmf"/>
          <p:cNvPicPr>
            <a:picLocks noChangeAspect="1" noChangeArrowheads="1"/>
          </p:cNvPicPr>
          <p:nvPr/>
        </p:nvPicPr>
        <p:blipFill>
          <a:blip r:embed="rId3" cstate="print"/>
          <a:srcRect/>
          <a:stretch>
            <a:fillRect/>
          </a:stretch>
        </p:blipFill>
        <p:spPr bwMode="auto">
          <a:xfrm>
            <a:off x="7696200" y="1066800"/>
            <a:ext cx="1295400" cy="1495291"/>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Grp="1" noChangeAspect="1" noChangeArrowheads="1"/>
          </p:cNvPicPr>
          <p:nvPr>
            <p:ph idx="1"/>
          </p:nvPr>
        </p:nvPicPr>
        <p:blipFill>
          <a:blip r:embed="rId2" cstate="print"/>
          <a:srcRect b="7778"/>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81000"/>
            <a:ext cx="6934200" cy="1143000"/>
          </a:xfrm>
        </p:spPr>
        <p:txBody>
          <a:bodyPr/>
          <a:lstStyle/>
          <a:p>
            <a:r>
              <a:rPr lang="en-US" sz="3600" dirty="0" smtClean="0">
                <a:latin typeface="+mj-lt"/>
              </a:rPr>
              <a:t>Dana’s Spring 2010 Grades</a:t>
            </a:r>
            <a:endParaRPr lang="en-US" sz="3600" dirty="0">
              <a:latin typeface="+mj-lt"/>
            </a:endParaRPr>
          </a:p>
        </p:txBody>
      </p:sp>
      <p:sp>
        <p:nvSpPr>
          <p:cNvPr id="3" name="Content Placeholder 2"/>
          <p:cNvSpPr>
            <a:spLocks noGrp="1"/>
          </p:cNvSpPr>
          <p:nvPr>
            <p:ph idx="1"/>
          </p:nvPr>
        </p:nvSpPr>
        <p:spPr>
          <a:xfrm>
            <a:off x="1143000" y="1295400"/>
            <a:ext cx="8001000" cy="4114800"/>
          </a:xfrm>
        </p:spPr>
        <p:txBody>
          <a:bodyPr>
            <a:normAutofit fontScale="92500"/>
          </a:bodyPr>
          <a:lstStyle/>
          <a:p>
            <a:pPr>
              <a:buNone/>
            </a:pPr>
            <a:r>
              <a:rPr lang="en-US" sz="2000" dirty="0" smtClean="0"/>
              <a:t> 		</a:t>
            </a:r>
            <a:r>
              <a:rPr lang="en-US" sz="2000" b="1" dirty="0" smtClean="0"/>
              <a:t>		</a:t>
            </a:r>
          </a:p>
          <a:p>
            <a:pPr>
              <a:buNone/>
            </a:pPr>
            <a:r>
              <a:rPr lang="en-US" sz="2000" b="1" dirty="0" smtClean="0"/>
              <a:t> </a:t>
            </a:r>
            <a:endParaRPr lang="en-US" sz="2400" b="1" dirty="0" smtClean="0"/>
          </a:p>
          <a:p>
            <a:pPr>
              <a:buNone/>
            </a:pPr>
            <a:r>
              <a:rPr lang="en-US" sz="2400" b="1" u="sng" dirty="0" smtClean="0">
                <a:solidFill>
                  <a:schemeClr val="tx1"/>
                </a:solidFill>
              </a:rPr>
              <a:t>Course</a:t>
            </a:r>
            <a:r>
              <a:rPr lang="en-US" sz="2400" b="1" dirty="0" smtClean="0">
                <a:solidFill>
                  <a:schemeClr val="tx1"/>
                </a:solidFill>
              </a:rPr>
              <a:t>  </a:t>
            </a:r>
            <a:r>
              <a:rPr lang="en-US" sz="2400" b="1" u="sng" dirty="0" smtClean="0">
                <a:solidFill>
                  <a:schemeClr val="tx1"/>
                </a:solidFill>
              </a:rPr>
              <a:t>Grade</a:t>
            </a:r>
            <a:r>
              <a:rPr lang="en-US" sz="2400" b="1" dirty="0" smtClean="0">
                <a:solidFill>
                  <a:schemeClr val="tx1"/>
                </a:solidFill>
              </a:rPr>
              <a:t>  </a:t>
            </a:r>
            <a:r>
              <a:rPr lang="en-US" sz="2400" b="1" u="sng" dirty="0" smtClean="0">
                <a:solidFill>
                  <a:schemeClr val="tx1"/>
                </a:solidFill>
              </a:rPr>
              <a:t>Hrs Carried</a:t>
            </a:r>
            <a:r>
              <a:rPr lang="en-US" sz="2400" b="1" dirty="0" smtClean="0">
                <a:solidFill>
                  <a:schemeClr val="tx1"/>
                </a:solidFill>
              </a:rPr>
              <a:t>   </a:t>
            </a:r>
            <a:r>
              <a:rPr lang="en-US" sz="2400" b="1" u="sng" dirty="0" smtClean="0">
                <a:solidFill>
                  <a:schemeClr val="tx1"/>
                </a:solidFill>
              </a:rPr>
              <a:t>Hrs Earned</a:t>
            </a:r>
            <a:r>
              <a:rPr lang="en-US" sz="2400" b="1" dirty="0" smtClean="0">
                <a:solidFill>
                  <a:schemeClr val="tx1"/>
                </a:solidFill>
              </a:rPr>
              <a:t>    </a:t>
            </a:r>
            <a:r>
              <a:rPr lang="en-US" sz="2400" b="1" u="sng" dirty="0" smtClean="0">
                <a:solidFill>
                  <a:schemeClr val="tx1"/>
                </a:solidFill>
              </a:rPr>
              <a:t>Quality Pts</a:t>
            </a:r>
          </a:p>
          <a:p>
            <a:pPr>
              <a:buNone/>
              <a:tabLst>
                <a:tab pos="0" algn="l"/>
                <a:tab pos="457200" algn="l"/>
              </a:tabLst>
            </a:pPr>
            <a:r>
              <a:rPr lang="en-US" sz="2400" b="1" dirty="0" smtClean="0">
                <a:solidFill>
                  <a:schemeClr val="tx1"/>
                </a:solidFill>
              </a:rPr>
              <a:t>Biology	A            3.00               3.00                12.00</a:t>
            </a:r>
          </a:p>
          <a:p>
            <a:pPr>
              <a:buNone/>
            </a:pPr>
            <a:r>
              <a:rPr lang="en-US" sz="2400" b="1" dirty="0" smtClean="0">
                <a:solidFill>
                  <a:schemeClr val="tx1"/>
                </a:solidFill>
              </a:rPr>
              <a:t>Comp Sci 	A            3.00               3.00                12.00</a:t>
            </a:r>
          </a:p>
          <a:p>
            <a:pPr defTabSz="457200">
              <a:buNone/>
            </a:pPr>
            <a:r>
              <a:rPr lang="en-US" sz="2400" b="1" dirty="0" smtClean="0">
                <a:solidFill>
                  <a:schemeClr val="tx1"/>
                </a:solidFill>
              </a:rPr>
              <a:t>Math   		A            4.00               4.00                16.00</a:t>
            </a:r>
          </a:p>
          <a:p>
            <a:pPr>
              <a:buNone/>
            </a:pPr>
            <a:r>
              <a:rPr lang="en-US" sz="2400" b="1" dirty="0" smtClean="0">
                <a:solidFill>
                  <a:schemeClr val="tx1"/>
                </a:solidFill>
              </a:rPr>
              <a:t>Med. Phys    A            3.00               3.00                12.00</a:t>
            </a:r>
          </a:p>
          <a:p>
            <a:pPr>
              <a:buNone/>
            </a:pPr>
            <a:r>
              <a:rPr lang="en-US" sz="2400" b="1" dirty="0" smtClean="0">
                <a:solidFill>
                  <a:schemeClr val="tx1"/>
                </a:solidFill>
              </a:rPr>
              <a:t>Mechanics 	A            3.00               3.00                12.00</a:t>
            </a:r>
          </a:p>
          <a:p>
            <a:pPr>
              <a:buNone/>
            </a:pPr>
            <a:endParaRPr lang="en-US" sz="1200" dirty="0" smtClean="0"/>
          </a:p>
        </p:txBody>
      </p:sp>
      <p:sp>
        <p:nvSpPr>
          <p:cNvPr id="4" name="TextBox 3"/>
          <p:cNvSpPr txBox="1"/>
          <p:nvPr/>
        </p:nvSpPr>
        <p:spPr>
          <a:xfrm>
            <a:off x="1600200" y="5334000"/>
            <a:ext cx="6553200" cy="461665"/>
          </a:xfrm>
          <a:prstGeom prst="rect">
            <a:avLst/>
          </a:prstGeom>
          <a:noFill/>
        </p:spPr>
        <p:txBody>
          <a:bodyPr wrap="square" rtlCol="0">
            <a:spAutoFit/>
          </a:bodyPr>
          <a:lstStyle/>
          <a:p>
            <a:pPr algn="ctr"/>
            <a:r>
              <a:rPr lang="en-US" sz="2400" b="1" dirty="0" smtClean="0">
                <a:latin typeface="+mn-lt"/>
              </a:rPr>
              <a:t>Current Cumulative GPA: 3.88</a:t>
            </a:r>
            <a:endParaRPr lang="en-US" sz="2400" b="1" dirty="0">
              <a:latin typeface="+mn-lt"/>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914400" y="2133600"/>
            <a:ext cx="8229600" cy="2677656"/>
          </a:xfrm>
        </p:spPr>
        <p:txBody>
          <a:bodyPr/>
          <a:lstStyle/>
          <a:p>
            <a:pPr algn="ctr" eaLnBrk="1" hangingPunct="1"/>
            <a:r>
              <a:rPr lang="en-US" sz="4400" dirty="0" smtClean="0"/>
              <a:t>Counting Vowels</a:t>
            </a:r>
            <a:br>
              <a:rPr lang="en-US" sz="4400" dirty="0" smtClean="0"/>
            </a:br>
            <a:r>
              <a:rPr lang="en-US" sz="4400" dirty="0" smtClean="0"/>
              <a:t> in 45 seconds:</a:t>
            </a:r>
            <a:br>
              <a:rPr lang="en-US" sz="4400" dirty="0" smtClean="0"/>
            </a:br>
            <a:r>
              <a:rPr lang="en-US" sz="3600" dirty="0" smtClean="0"/>
              <a:t>Let’s test our speed and accuracy</a:t>
            </a:r>
            <a:r>
              <a:rPr lang="en-US" sz="4400" dirty="0" smtClean="0"/>
              <a:t/>
            </a:r>
            <a:br>
              <a:rPr lang="en-US" sz="4400" dirty="0" smtClean="0"/>
            </a:br>
            <a:endParaRPr lang="en-US" sz="4400" dirty="0" smtClean="0"/>
          </a:p>
        </p:txBody>
      </p:sp>
      <p:sp>
        <p:nvSpPr>
          <p:cNvPr id="13315" name="Rectangle 3"/>
          <p:cNvSpPr>
            <a:spLocks noGrp="1" noChangeArrowheads="1"/>
          </p:cNvSpPr>
          <p:nvPr>
            <p:ph type="subTitle" idx="1"/>
          </p:nvPr>
        </p:nvSpPr>
        <p:spPr>
          <a:xfrm>
            <a:off x="533400" y="4724400"/>
            <a:ext cx="8305800" cy="1295400"/>
          </a:xfrm>
        </p:spPr>
        <p:txBody>
          <a:bodyPr/>
          <a:lstStyle/>
          <a:p>
            <a:pPr algn="ctr"/>
            <a:r>
              <a:rPr lang="en-US" dirty="0" smtClean="0"/>
              <a:t>For the words on the next slide, </a:t>
            </a:r>
          </a:p>
          <a:p>
            <a:pPr algn="ctr"/>
            <a:r>
              <a:rPr lang="en-US" dirty="0" smtClean="0"/>
              <a:t>count all of the vowels </a:t>
            </a:r>
          </a:p>
        </p:txBody>
      </p:sp>
    </p:spTree>
    <p:custDataLst>
      <p:tags r:id="rId1"/>
    </p:custDataLst>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8DCDB4A-EFEE-4D42-B947-EB9F99F1F4E9}" type="slidenum">
              <a:rPr lang="en-US" smtClean="0"/>
              <a:pPr>
                <a:defRPr/>
              </a:pPr>
              <a:t>18</a:t>
            </a:fld>
            <a:endParaRPr lang="en-US"/>
          </a:p>
        </p:txBody>
      </p:sp>
      <p:sp>
        <p:nvSpPr>
          <p:cNvPr id="31747" name="TextBox 2"/>
          <p:cNvSpPr txBox="1">
            <a:spLocks noChangeArrowheads="1"/>
          </p:cNvSpPr>
          <p:nvPr/>
        </p:nvSpPr>
        <p:spPr bwMode="auto">
          <a:xfrm>
            <a:off x="1219200" y="1371600"/>
            <a:ext cx="4117975" cy="5016500"/>
          </a:xfrm>
          <a:prstGeom prst="rect">
            <a:avLst/>
          </a:prstGeom>
          <a:noFill/>
          <a:ln w="9525">
            <a:noFill/>
            <a:miter lim="800000"/>
            <a:headEnd/>
            <a:tailEnd/>
          </a:ln>
        </p:spPr>
        <p:txBody>
          <a:bodyPr wrap="none">
            <a:spAutoFit/>
          </a:bodyPr>
          <a:lstStyle/>
          <a:p>
            <a:r>
              <a:rPr lang="en-US" sz="4000" dirty="0"/>
              <a:t>Dollar Bill</a:t>
            </a:r>
          </a:p>
          <a:p>
            <a:r>
              <a:rPr lang="en-US" sz="4000" dirty="0"/>
              <a:t>Dice</a:t>
            </a:r>
          </a:p>
          <a:p>
            <a:r>
              <a:rPr lang="en-US" sz="4000" dirty="0"/>
              <a:t>Tricycle</a:t>
            </a:r>
          </a:p>
          <a:p>
            <a:r>
              <a:rPr lang="en-US" sz="4000" dirty="0"/>
              <a:t>Four-leaf Clover</a:t>
            </a:r>
          </a:p>
          <a:p>
            <a:r>
              <a:rPr lang="en-US" sz="4000" dirty="0"/>
              <a:t>Hand</a:t>
            </a:r>
          </a:p>
          <a:p>
            <a:r>
              <a:rPr lang="en-US" sz="4000" dirty="0"/>
              <a:t>Six-Pack</a:t>
            </a:r>
          </a:p>
          <a:p>
            <a:r>
              <a:rPr lang="en-US" sz="4000" dirty="0"/>
              <a:t>Seven-Up</a:t>
            </a:r>
          </a:p>
          <a:p>
            <a:r>
              <a:rPr lang="en-US" sz="4000" dirty="0"/>
              <a:t>Octopus</a:t>
            </a:r>
          </a:p>
        </p:txBody>
      </p:sp>
      <p:sp>
        <p:nvSpPr>
          <p:cNvPr id="31748" name="TextBox 3"/>
          <p:cNvSpPr txBox="1">
            <a:spLocks noChangeArrowheads="1"/>
          </p:cNvSpPr>
          <p:nvPr/>
        </p:nvSpPr>
        <p:spPr bwMode="auto">
          <a:xfrm>
            <a:off x="5214937" y="1371600"/>
            <a:ext cx="3929063" cy="4400550"/>
          </a:xfrm>
          <a:prstGeom prst="rect">
            <a:avLst/>
          </a:prstGeom>
          <a:noFill/>
          <a:ln w="9525">
            <a:noFill/>
            <a:miter lim="800000"/>
            <a:headEnd/>
            <a:tailEnd/>
          </a:ln>
        </p:spPr>
        <p:txBody>
          <a:bodyPr wrap="none">
            <a:spAutoFit/>
          </a:bodyPr>
          <a:lstStyle/>
          <a:p>
            <a:r>
              <a:rPr lang="en-US" sz="4000" dirty="0"/>
              <a:t>Cat Lives</a:t>
            </a:r>
          </a:p>
          <a:p>
            <a:r>
              <a:rPr lang="en-US" sz="4000" dirty="0"/>
              <a:t>Bowling Pins</a:t>
            </a:r>
          </a:p>
          <a:p>
            <a:r>
              <a:rPr lang="en-US" sz="4000" dirty="0"/>
              <a:t>Football Team</a:t>
            </a:r>
          </a:p>
          <a:p>
            <a:r>
              <a:rPr lang="en-US" sz="4000" dirty="0"/>
              <a:t>Dozen Eggs</a:t>
            </a:r>
          </a:p>
          <a:p>
            <a:r>
              <a:rPr lang="en-US" sz="4000" dirty="0"/>
              <a:t>Unlucky Friday</a:t>
            </a:r>
          </a:p>
          <a:p>
            <a:r>
              <a:rPr lang="en-US" sz="4000" dirty="0"/>
              <a:t>Valentine’s Day</a:t>
            </a:r>
          </a:p>
          <a:p>
            <a:r>
              <a:rPr lang="en-US" sz="4000" dirty="0"/>
              <a:t>Quarter Hour</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838200" y="2819400"/>
            <a:ext cx="7772400" cy="1143000"/>
          </a:xfrm>
        </p:spPr>
        <p:txBody>
          <a:bodyPr/>
          <a:lstStyle/>
          <a:p>
            <a:pPr algn="ctr"/>
            <a:r>
              <a:rPr lang="en-US" dirty="0" smtClean="0"/>
              <a:t>Write down all the words or phrases you remember</a:t>
            </a:r>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1752600"/>
            <a:ext cx="7467600" cy="914400"/>
          </a:xfrm>
        </p:spPr>
        <p:txBody>
          <a:bodyPr/>
          <a:lstStyle/>
          <a:p>
            <a:pPr algn="r" eaLnBrk="1" hangingPunct="1"/>
            <a:r>
              <a:rPr lang="en-US" sz="2400" smtClean="0"/>
              <a:t> 2004 National College Learning Center Association</a:t>
            </a:r>
            <a:br>
              <a:rPr lang="en-US" sz="2400" smtClean="0"/>
            </a:br>
            <a:r>
              <a:rPr lang="en-US" sz="2400" smtClean="0"/>
              <a:t>Frank L. Christ Outstanding Learning Center Award</a:t>
            </a:r>
            <a:r>
              <a:rPr lang="en-US" sz="2000" smtClean="0"/>
              <a:t> </a:t>
            </a:r>
          </a:p>
        </p:txBody>
      </p:sp>
      <p:pic>
        <p:nvPicPr>
          <p:cNvPr id="12291" name="Picture 3" descr="CASWebPageHeadernopicture copy"/>
          <p:cNvPicPr>
            <a:picLocks noChangeAspect="1" noChangeArrowheads="1"/>
          </p:cNvPicPr>
          <p:nvPr/>
        </p:nvPicPr>
        <p:blipFill>
          <a:blip r:embed="rId2" cstate="print"/>
          <a:srcRect/>
          <a:stretch>
            <a:fillRect/>
          </a:stretch>
        </p:blipFill>
        <p:spPr bwMode="auto">
          <a:xfrm>
            <a:off x="0" y="0"/>
            <a:ext cx="8915400" cy="1536700"/>
          </a:xfrm>
          <a:prstGeom prst="rect">
            <a:avLst/>
          </a:prstGeom>
          <a:noFill/>
          <a:ln w="9525">
            <a:noFill/>
            <a:miter lim="800000"/>
            <a:headEnd/>
            <a:tailEnd/>
          </a:ln>
        </p:spPr>
      </p:pic>
      <p:pic>
        <p:nvPicPr>
          <p:cNvPr id="12292" name="Picture 4" descr="SaundraFrankMelissaAward"/>
          <p:cNvPicPr>
            <a:picLocks noChangeAspect="1" noChangeArrowheads="1"/>
          </p:cNvPicPr>
          <p:nvPr/>
        </p:nvPicPr>
        <p:blipFill>
          <a:blip r:embed="rId3" cstate="print"/>
          <a:srcRect/>
          <a:stretch>
            <a:fillRect/>
          </a:stretch>
        </p:blipFill>
        <p:spPr bwMode="auto">
          <a:xfrm>
            <a:off x="2590800" y="3048000"/>
            <a:ext cx="4341813" cy="3598863"/>
          </a:xfrm>
          <a:prstGeom prst="rect">
            <a:avLst/>
          </a:prstGeom>
          <a:noFill/>
          <a:ln w="50800">
            <a:solidFill>
              <a:schemeClr val="tx1"/>
            </a:solidFill>
            <a:miter lim="800000"/>
            <a:headEnd/>
            <a:tailEnd/>
          </a:ln>
        </p:spPr>
      </p:pic>
      <p:pic>
        <p:nvPicPr>
          <p:cNvPr id="12293" name="Picture 5" descr="2logo"/>
          <p:cNvPicPr>
            <a:picLocks noChangeAspect="1" noChangeArrowheads="1"/>
          </p:cNvPicPr>
          <p:nvPr/>
        </p:nvPicPr>
        <p:blipFill>
          <a:blip r:embed="rId4" cstate="print"/>
          <a:srcRect/>
          <a:stretch>
            <a:fillRect/>
          </a:stretch>
        </p:blipFill>
        <p:spPr bwMode="auto">
          <a:xfrm>
            <a:off x="7639050" y="1600200"/>
            <a:ext cx="1504950" cy="1133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8DCDB4A-EFEE-4D42-B947-EB9F99F1F4E9}" type="slidenum">
              <a:rPr lang="en-US" smtClean="0"/>
              <a:pPr>
                <a:defRPr/>
              </a:pPr>
              <a:t>20</a:t>
            </a:fld>
            <a:endParaRPr lang="en-US"/>
          </a:p>
        </p:txBody>
      </p:sp>
      <p:sp>
        <p:nvSpPr>
          <p:cNvPr id="31747" name="TextBox 2"/>
          <p:cNvSpPr txBox="1">
            <a:spLocks noChangeArrowheads="1"/>
          </p:cNvSpPr>
          <p:nvPr/>
        </p:nvSpPr>
        <p:spPr bwMode="auto">
          <a:xfrm>
            <a:off x="990600" y="1447800"/>
            <a:ext cx="4117975" cy="5016500"/>
          </a:xfrm>
          <a:prstGeom prst="rect">
            <a:avLst/>
          </a:prstGeom>
          <a:noFill/>
          <a:ln w="9525">
            <a:noFill/>
            <a:miter lim="800000"/>
            <a:headEnd/>
            <a:tailEnd/>
          </a:ln>
        </p:spPr>
        <p:txBody>
          <a:bodyPr wrap="none">
            <a:spAutoFit/>
          </a:bodyPr>
          <a:lstStyle/>
          <a:p>
            <a:r>
              <a:rPr lang="en-US" sz="4000" dirty="0"/>
              <a:t>Dollar Bill</a:t>
            </a:r>
          </a:p>
          <a:p>
            <a:r>
              <a:rPr lang="en-US" sz="4000" dirty="0"/>
              <a:t>Dice</a:t>
            </a:r>
          </a:p>
          <a:p>
            <a:r>
              <a:rPr lang="en-US" sz="4000" dirty="0"/>
              <a:t>Tricycle</a:t>
            </a:r>
          </a:p>
          <a:p>
            <a:r>
              <a:rPr lang="en-US" sz="4000" dirty="0"/>
              <a:t>Four-leaf Clover</a:t>
            </a:r>
          </a:p>
          <a:p>
            <a:r>
              <a:rPr lang="en-US" sz="4000" dirty="0"/>
              <a:t>Hand</a:t>
            </a:r>
          </a:p>
          <a:p>
            <a:r>
              <a:rPr lang="en-US" sz="4000" dirty="0"/>
              <a:t>Six-Pack</a:t>
            </a:r>
          </a:p>
          <a:p>
            <a:r>
              <a:rPr lang="en-US" sz="4000" dirty="0"/>
              <a:t>Seven-Up</a:t>
            </a:r>
          </a:p>
          <a:p>
            <a:r>
              <a:rPr lang="en-US" sz="4000" dirty="0"/>
              <a:t>Octopus</a:t>
            </a:r>
          </a:p>
        </p:txBody>
      </p:sp>
      <p:sp>
        <p:nvSpPr>
          <p:cNvPr id="31748" name="TextBox 3"/>
          <p:cNvSpPr txBox="1">
            <a:spLocks noChangeArrowheads="1"/>
          </p:cNvSpPr>
          <p:nvPr/>
        </p:nvSpPr>
        <p:spPr bwMode="auto">
          <a:xfrm>
            <a:off x="4953000" y="1447800"/>
            <a:ext cx="3929063" cy="4400550"/>
          </a:xfrm>
          <a:prstGeom prst="rect">
            <a:avLst/>
          </a:prstGeom>
          <a:noFill/>
          <a:ln w="9525">
            <a:noFill/>
            <a:miter lim="800000"/>
            <a:headEnd/>
            <a:tailEnd/>
          </a:ln>
        </p:spPr>
        <p:txBody>
          <a:bodyPr wrap="none">
            <a:spAutoFit/>
          </a:bodyPr>
          <a:lstStyle/>
          <a:p>
            <a:r>
              <a:rPr lang="en-US" sz="4000" dirty="0"/>
              <a:t>Cat Lives</a:t>
            </a:r>
          </a:p>
          <a:p>
            <a:r>
              <a:rPr lang="en-US" sz="4000" dirty="0"/>
              <a:t>Bowling Pins</a:t>
            </a:r>
          </a:p>
          <a:p>
            <a:r>
              <a:rPr lang="en-US" sz="4000" dirty="0"/>
              <a:t>Football Team</a:t>
            </a:r>
          </a:p>
          <a:p>
            <a:r>
              <a:rPr lang="en-US" sz="4000" dirty="0"/>
              <a:t>Dozen Eggs</a:t>
            </a:r>
          </a:p>
          <a:p>
            <a:r>
              <a:rPr lang="en-US" sz="4000" dirty="0"/>
              <a:t>Unlucky Friday</a:t>
            </a:r>
          </a:p>
          <a:p>
            <a:r>
              <a:rPr lang="en-US" sz="4000" dirty="0"/>
              <a:t>Valentine’s Day</a:t>
            </a:r>
          </a:p>
          <a:p>
            <a:r>
              <a:rPr lang="en-US" sz="4000" dirty="0"/>
              <a:t>Quarter Hour</a:t>
            </a:r>
          </a:p>
        </p:txBody>
      </p:sp>
      <p:sp>
        <p:nvSpPr>
          <p:cNvPr id="5" name="TextBox 4"/>
          <p:cNvSpPr txBox="1"/>
          <p:nvPr/>
        </p:nvSpPr>
        <p:spPr>
          <a:xfrm>
            <a:off x="2286000" y="6096000"/>
            <a:ext cx="5943600" cy="461665"/>
          </a:xfrm>
          <a:prstGeom prst="rect">
            <a:avLst/>
          </a:prstGeom>
          <a:noFill/>
        </p:spPr>
        <p:txBody>
          <a:bodyPr wrap="square" rtlCol="0">
            <a:spAutoFit/>
          </a:bodyPr>
          <a:lstStyle/>
          <a:p>
            <a:r>
              <a:rPr lang="en-US" sz="2400" b="1" dirty="0" smtClean="0">
                <a:solidFill>
                  <a:schemeClr val="accent1"/>
                </a:solidFill>
              </a:rPr>
              <a:t>What are the words arranged according to?</a:t>
            </a:r>
            <a:endParaRPr lang="en-US" sz="2400" b="1" dirty="0">
              <a:solidFill>
                <a:schemeClr val="accent1"/>
              </a:solidFill>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447800" y="2667000"/>
            <a:ext cx="7239000" cy="1143000"/>
          </a:xfrm>
        </p:spPr>
        <p:txBody>
          <a:bodyPr/>
          <a:lstStyle/>
          <a:p>
            <a:r>
              <a:rPr lang="en-US" dirty="0" smtClean="0"/>
              <a:t>NOW, how many words or phrases do you remember?</a:t>
            </a:r>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304800" y="914400"/>
            <a:ext cx="8839200" cy="1143000"/>
          </a:xfrm>
        </p:spPr>
        <p:txBody>
          <a:bodyPr/>
          <a:lstStyle/>
          <a:p>
            <a:pPr algn="ctr" eaLnBrk="1" hangingPunct="1"/>
            <a:r>
              <a:rPr lang="en-US" b="1" dirty="0" smtClean="0"/>
              <a:t>Turning Yourself into an </a:t>
            </a:r>
            <a:br>
              <a:rPr lang="en-US" b="1" dirty="0" smtClean="0"/>
            </a:br>
            <a:r>
              <a:rPr lang="en-US" b="1" dirty="0" smtClean="0"/>
              <a:t>Efficient, Expert Learner</a:t>
            </a:r>
          </a:p>
        </p:txBody>
      </p:sp>
      <p:sp>
        <p:nvSpPr>
          <p:cNvPr id="113667" name="Rectangle 3"/>
          <p:cNvSpPr>
            <a:spLocks noGrp="1" noChangeArrowheads="1"/>
          </p:cNvSpPr>
          <p:nvPr>
            <p:ph type="body" idx="1"/>
          </p:nvPr>
        </p:nvSpPr>
        <p:spPr>
          <a:xfrm>
            <a:off x="0" y="2286000"/>
            <a:ext cx="8991600" cy="4724400"/>
          </a:xfrm>
        </p:spPr>
        <p:txBody>
          <a:bodyPr/>
          <a:lstStyle/>
          <a:p>
            <a:pPr eaLnBrk="1" hangingPunct="1"/>
            <a:r>
              <a:rPr lang="en-US" sz="2800" dirty="0" smtClean="0">
                <a:solidFill>
                  <a:srgbClr val="080808"/>
                </a:solidFill>
              </a:rPr>
              <a:t>Do “think aloud” exercises</a:t>
            </a:r>
          </a:p>
          <a:p>
            <a:pPr eaLnBrk="1" hangingPunct="1"/>
            <a:r>
              <a:rPr lang="en-US" sz="2800" dirty="0" smtClean="0">
                <a:solidFill>
                  <a:srgbClr val="080808"/>
                </a:solidFill>
              </a:rPr>
              <a:t>Constantly ask yourself “why” and “what if” questions</a:t>
            </a:r>
          </a:p>
          <a:p>
            <a:pPr eaLnBrk="1" hangingPunct="1"/>
            <a:r>
              <a:rPr lang="en-US" sz="2800" dirty="0" smtClean="0">
                <a:solidFill>
                  <a:srgbClr val="080808"/>
                </a:solidFill>
              </a:rPr>
              <a:t>Always test your understanding by verbalizing or writing about concepts; practice retrieval of information</a:t>
            </a:r>
          </a:p>
          <a:p>
            <a:pPr eaLnBrk="1" hangingPunct="1"/>
            <a:r>
              <a:rPr lang="en-US" sz="2800" dirty="0" smtClean="0">
                <a:solidFill>
                  <a:srgbClr val="080808"/>
                </a:solidFill>
              </a:rPr>
              <a:t>Move your activities higher on the </a:t>
            </a:r>
            <a:r>
              <a:rPr lang="en-US" sz="2800" i="1" dirty="0" smtClean="0">
                <a:solidFill>
                  <a:srgbClr val="C00000"/>
                </a:solidFill>
              </a:rPr>
              <a:t>Bloom’s taxonomy </a:t>
            </a:r>
            <a:r>
              <a:rPr lang="en-US" sz="2800" dirty="0" smtClean="0">
                <a:solidFill>
                  <a:srgbClr val="080808"/>
                </a:solidFill>
              </a:rPr>
              <a:t>scale by comparing and contrasting, thinking of analogies, thinking of new pathways, etc. </a:t>
            </a:r>
          </a:p>
          <a:p>
            <a:pPr eaLnBrk="1" hangingPunct="1">
              <a:buNone/>
            </a:pPr>
            <a:endParaRPr lang="en-US" sz="2800" dirty="0" smtClean="0">
              <a:solidFill>
                <a:srgbClr val="080808"/>
              </a:solidFill>
            </a:endParaRPr>
          </a:p>
          <a:p>
            <a:pPr eaLnBrk="1" hangingPunct="1">
              <a:buFontTx/>
              <a:buNone/>
            </a:pPr>
            <a:endParaRPr lang="en-US" sz="2800" dirty="0" smtClean="0">
              <a:solidFill>
                <a:srgbClr val="080808"/>
              </a:solidFill>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3666"/>
                                        </p:tgtEl>
                                        <p:attrNameLst>
                                          <p:attrName>style.visibility</p:attrName>
                                        </p:attrNameLst>
                                      </p:cBhvr>
                                      <p:to>
                                        <p:strVal val="visible"/>
                                      </p:to>
                                    </p:set>
                                    <p:animEffect transition="in" filter="dissolve">
                                      <p:cBhvr>
                                        <p:cTn id="7" dur="500"/>
                                        <p:tgtEl>
                                          <p:spTgt spid="113666"/>
                                        </p:tgtEl>
                                      </p:cBhvr>
                                    </p:animEffect>
                                  </p:childTnLst>
                                </p:cTn>
                              </p:par>
                            </p:childTnLst>
                          </p:cTn>
                        </p:par>
                        <p:par>
                          <p:cTn id="8" fill="hold">
                            <p:stCondLst>
                              <p:cond delay="500"/>
                            </p:stCondLst>
                            <p:childTnLst>
                              <p:par>
                                <p:cTn id="9" presetID="9" presetClass="entr" presetSubtype="0" fill="hold" grpId="0" nodeType="afterEffect">
                                  <p:stCondLst>
                                    <p:cond delay="1000"/>
                                  </p:stCondLst>
                                  <p:childTnLst>
                                    <p:set>
                                      <p:cBhvr>
                                        <p:cTn id="10" dur="1" fill="hold">
                                          <p:stCondLst>
                                            <p:cond delay="0"/>
                                          </p:stCondLst>
                                        </p:cTn>
                                        <p:tgtEl>
                                          <p:spTgt spid="113667">
                                            <p:txEl>
                                              <p:pRg st="0" end="0"/>
                                            </p:txEl>
                                          </p:spTgt>
                                        </p:tgtEl>
                                        <p:attrNameLst>
                                          <p:attrName>style.visibility</p:attrName>
                                        </p:attrNameLst>
                                      </p:cBhvr>
                                      <p:to>
                                        <p:strVal val="visible"/>
                                      </p:to>
                                    </p:set>
                                    <p:animEffect transition="in" filter="dissolve">
                                      <p:cBhvr>
                                        <p:cTn id="11" dur="500"/>
                                        <p:tgtEl>
                                          <p:spTgt spid="113667">
                                            <p:txEl>
                                              <p:pRg st="0" end="0"/>
                                            </p:txEl>
                                          </p:spTgt>
                                        </p:tgtEl>
                                      </p:cBhvr>
                                    </p:animEffect>
                                  </p:childTnLst>
                                </p:cTn>
                              </p:par>
                            </p:childTnLst>
                          </p:cTn>
                        </p:par>
                        <p:par>
                          <p:cTn id="12" fill="hold">
                            <p:stCondLst>
                              <p:cond delay="2000"/>
                            </p:stCondLst>
                            <p:childTnLst>
                              <p:par>
                                <p:cTn id="13" presetID="9" presetClass="entr" presetSubtype="0" fill="hold" grpId="0" nodeType="afterEffect">
                                  <p:stCondLst>
                                    <p:cond delay="1000"/>
                                  </p:stCondLst>
                                  <p:childTnLst>
                                    <p:set>
                                      <p:cBhvr>
                                        <p:cTn id="14" dur="1" fill="hold">
                                          <p:stCondLst>
                                            <p:cond delay="0"/>
                                          </p:stCondLst>
                                        </p:cTn>
                                        <p:tgtEl>
                                          <p:spTgt spid="113667">
                                            <p:txEl>
                                              <p:pRg st="1" end="1"/>
                                            </p:txEl>
                                          </p:spTgt>
                                        </p:tgtEl>
                                        <p:attrNameLst>
                                          <p:attrName>style.visibility</p:attrName>
                                        </p:attrNameLst>
                                      </p:cBhvr>
                                      <p:to>
                                        <p:strVal val="visible"/>
                                      </p:to>
                                    </p:set>
                                    <p:animEffect transition="in" filter="dissolve">
                                      <p:cBhvr>
                                        <p:cTn id="15" dur="500"/>
                                        <p:tgtEl>
                                          <p:spTgt spid="113667">
                                            <p:txEl>
                                              <p:pRg st="1" end="1"/>
                                            </p:txEl>
                                          </p:spTgt>
                                        </p:tgtEl>
                                      </p:cBhvr>
                                    </p:animEffect>
                                  </p:childTnLst>
                                </p:cTn>
                              </p:par>
                            </p:childTnLst>
                          </p:cTn>
                        </p:par>
                        <p:par>
                          <p:cTn id="16" fill="hold">
                            <p:stCondLst>
                              <p:cond delay="3500"/>
                            </p:stCondLst>
                            <p:childTnLst>
                              <p:par>
                                <p:cTn id="17" presetID="9" presetClass="entr" presetSubtype="0" fill="hold" grpId="0" nodeType="afterEffect">
                                  <p:stCondLst>
                                    <p:cond delay="1000"/>
                                  </p:stCondLst>
                                  <p:childTnLst>
                                    <p:set>
                                      <p:cBhvr>
                                        <p:cTn id="18" dur="1" fill="hold">
                                          <p:stCondLst>
                                            <p:cond delay="0"/>
                                          </p:stCondLst>
                                        </p:cTn>
                                        <p:tgtEl>
                                          <p:spTgt spid="113667">
                                            <p:txEl>
                                              <p:pRg st="2" end="2"/>
                                            </p:txEl>
                                          </p:spTgt>
                                        </p:tgtEl>
                                        <p:attrNameLst>
                                          <p:attrName>style.visibility</p:attrName>
                                        </p:attrNameLst>
                                      </p:cBhvr>
                                      <p:to>
                                        <p:strVal val="visible"/>
                                      </p:to>
                                    </p:set>
                                    <p:animEffect transition="in" filter="dissolve">
                                      <p:cBhvr>
                                        <p:cTn id="19" dur="500"/>
                                        <p:tgtEl>
                                          <p:spTgt spid="113667">
                                            <p:txEl>
                                              <p:pRg st="2" end="2"/>
                                            </p:txEl>
                                          </p:spTgt>
                                        </p:tgtEl>
                                      </p:cBhvr>
                                    </p:animEffect>
                                  </p:childTnLst>
                                </p:cTn>
                              </p:par>
                            </p:childTnLst>
                          </p:cTn>
                        </p:par>
                        <p:par>
                          <p:cTn id="20" fill="hold">
                            <p:stCondLst>
                              <p:cond delay="5000"/>
                            </p:stCondLst>
                            <p:childTnLst>
                              <p:par>
                                <p:cTn id="21" presetID="9" presetClass="entr" presetSubtype="0" fill="hold" grpId="0" nodeType="afterEffect">
                                  <p:stCondLst>
                                    <p:cond delay="1000"/>
                                  </p:stCondLst>
                                  <p:childTnLst>
                                    <p:set>
                                      <p:cBhvr>
                                        <p:cTn id="22" dur="1" fill="hold">
                                          <p:stCondLst>
                                            <p:cond delay="0"/>
                                          </p:stCondLst>
                                        </p:cTn>
                                        <p:tgtEl>
                                          <p:spTgt spid="113667">
                                            <p:txEl>
                                              <p:pRg st="3" end="3"/>
                                            </p:txEl>
                                          </p:spTgt>
                                        </p:tgtEl>
                                        <p:attrNameLst>
                                          <p:attrName>style.visibility</p:attrName>
                                        </p:attrNameLst>
                                      </p:cBhvr>
                                      <p:to>
                                        <p:strVal val="visible"/>
                                      </p:to>
                                    </p:set>
                                    <p:animEffect transition="in" filter="dissolve">
                                      <p:cBhvr>
                                        <p:cTn id="23" dur="500"/>
                                        <p:tgtEl>
                                          <p:spTgt spid="1136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autoUpdateAnimBg="0"/>
      <p:bldP spid="113667" grpId="0" build="p" autoUpdateAnimBg="0" advAuto="100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AutoShape 2"/>
          <p:cNvSpPr>
            <a:spLocks noChangeArrowheads="1"/>
          </p:cNvSpPr>
          <p:nvPr/>
        </p:nvSpPr>
        <p:spPr bwMode="auto">
          <a:xfrm>
            <a:off x="1524000" y="201613"/>
            <a:ext cx="6172200" cy="6253162"/>
          </a:xfrm>
          <a:prstGeom prst="triangle">
            <a:avLst>
              <a:gd name="adj" fmla="val 50000"/>
            </a:avLst>
          </a:prstGeom>
          <a:solidFill>
            <a:schemeClr val="bg1"/>
          </a:solidFill>
          <a:ln w="9525">
            <a:solidFill>
              <a:schemeClr val="tx1"/>
            </a:solidFill>
            <a:miter lim="800000"/>
            <a:headEnd/>
            <a:tailEnd/>
          </a:ln>
        </p:spPr>
        <p:txBody>
          <a:bodyPr wrap="none" anchor="ctr"/>
          <a:lstStyle/>
          <a:p>
            <a:endParaRPr lang="en-US"/>
          </a:p>
        </p:txBody>
      </p:sp>
      <p:sp>
        <p:nvSpPr>
          <p:cNvPr id="21507" name="Freeform 3"/>
          <p:cNvSpPr>
            <a:spLocks/>
          </p:cNvSpPr>
          <p:nvPr/>
        </p:nvSpPr>
        <p:spPr bwMode="auto">
          <a:xfrm>
            <a:off x="2541588" y="4337050"/>
            <a:ext cx="4117975" cy="1588"/>
          </a:xfrm>
          <a:custGeom>
            <a:avLst/>
            <a:gdLst>
              <a:gd name="T0" fmla="*/ 0 w 2853"/>
              <a:gd name="T1" fmla="*/ 0 h 1"/>
              <a:gd name="T2" fmla="*/ 4117975 w 2853"/>
              <a:gd name="T3" fmla="*/ 0 h 1"/>
              <a:gd name="T4" fmla="*/ 0 60000 65536"/>
              <a:gd name="T5" fmla="*/ 0 60000 65536"/>
              <a:gd name="T6" fmla="*/ 0 w 2853"/>
              <a:gd name="T7" fmla="*/ 0 h 1"/>
              <a:gd name="T8" fmla="*/ 2853 w 2853"/>
              <a:gd name="T9" fmla="*/ 1 h 1"/>
            </a:gdLst>
            <a:ahLst/>
            <a:cxnLst>
              <a:cxn ang="T4">
                <a:pos x="T0" y="T1"/>
              </a:cxn>
              <a:cxn ang="T5">
                <a:pos x="T2" y="T3"/>
              </a:cxn>
            </a:cxnLst>
            <a:rect l="T6" t="T7" r="T8" b="T9"/>
            <a:pathLst>
              <a:path w="2853" h="1">
                <a:moveTo>
                  <a:pt x="0" y="0"/>
                </a:moveTo>
                <a:lnTo>
                  <a:pt x="2853" y="0"/>
                </a:lnTo>
              </a:path>
            </a:pathLst>
          </a:custGeom>
          <a:noFill/>
          <a:ln w="9525">
            <a:solidFill>
              <a:schemeClr val="tx1"/>
            </a:solidFill>
            <a:round/>
            <a:headEnd/>
            <a:tailEnd/>
          </a:ln>
        </p:spPr>
        <p:txBody>
          <a:bodyPr/>
          <a:lstStyle/>
          <a:p>
            <a:endParaRPr lang="en-US"/>
          </a:p>
        </p:txBody>
      </p:sp>
      <p:sp>
        <p:nvSpPr>
          <p:cNvPr id="21508" name="Freeform 4"/>
          <p:cNvSpPr>
            <a:spLocks/>
          </p:cNvSpPr>
          <p:nvPr/>
        </p:nvSpPr>
        <p:spPr bwMode="auto">
          <a:xfrm>
            <a:off x="2032000" y="5454650"/>
            <a:ext cx="5181600" cy="1588"/>
          </a:xfrm>
          <a:custGeom>
            <a:avLst/>
            <a:gdLst>
              <a:gd name="T0" fmla="*/ 0 w 3590"/>
              <a:gd name="T1" fmla="*/ 0 h 1"/>
              <a:gd name="T2" fmla="*/ 5181600 w 3590"/>
              <a:gd name="T3" fmla="*/ 0 h 1"/>
              <a:gd name="T4" fmla="*/ 0 60000 65536"/>
              <a:gd name="T5" fmla="*/ 0 60000 65536"/>
              <a:gd name="T6" fmla="*/ 0 w 3590"/>
              <a:gd name="T7" fmla="*/ 0 h 1"/>
              <a:gd name="T8" fmla="*/ 3590 w 3590"/>
              <a:gd name="T9" fmla="*/ 1 h 1"/>
            </a:gdLst>
            <a:ahLst/>
            <a:cxnLst>
              <a:cxn ang="T4">
                <a:pos x="T0" y="T1"/>
              </a:cxn>
              <a:cxn ang="T5">
                <a:pos x="T2" y="T3"/>
              </a:cxn>
            </a:cxnLst>
            <a:rect l="T6" t="T7" r="T8" b="T9"/>
            <a:pathLst>
              <a:path w="3590" h="1">
                <a:moveTo>
                  <a:pt x="0" y="0"/>
                </a:moveTo>
                <a:lnTo>
                  <a:pt x="3590" y="0"/>
                </a:lnTo>
              </a:path>
            </a:pathLst>
          </a:custGeom>
          <a:noFill/>
          <a:ln w="9525">
            <a:solidFill>
              <a:schemeClr val="tx1"/>
            </a:solidFill>
            <a:round/>
            <a:headEnd/>
            <a:tailEnd/>
          </a:ln>
        </p:spPr>
        <p:txBody>
          <a:bodyPr/>
          <a:lstStyle/>
          <a:p>
            <a:endParaRPr lang="en-US"/>
          </a:p>
        </p:txBody>
      </p:sp>
      <p:sp>
        <p:nvSpPr>
          <p:cNvPr id="21509" name="Text Box 5"/>
          <p:cNvSpPr txBox="1">
            <a:spLocks noChangeArrowheads="1"/>
          </p:cNvSpPr>
          <p:nvPr/>
        </p:nvSpPr>
        <p:spPr bwMode="auto">
          <a:xfrm>
            <a:off x="3848100" y="673100"/>
            <a:ext cx="1524000" cy="417513"/>
          </a:xfrm>
          <a:prstGeom prst="rect">
            <a:avLst/>
          </a:prstGeom>
          <a:noFill/>
          <a:ln w="9525">
            <a:noFill/>
            <a:miter lim="800000"/>
            <a:headEnd/>
            <a:tailEnd/>
          </a:ln>
        </p:spPr>
        <p:txBody>
          <a:bodyPr lIns="82058" tIns="41029" rIns="82058" bIns="41029">
            <a:spAutoFit/>
          </a:bodyPr>
          <a:lstStyle/>
          <a:p>
            <a:pPr algn="ctr" defTabSz="820738">
              <a:spcBef>
                <a:spcPct val="50000"/>
              </a:spcBef>
            </a:pPr>
            <a:r>
              <a:rPr lang="en-US" sz="2200">
                <a:latin typeface="Kabel Ult BT" pitchFamily="34" charset="0"/>
              </a:rPr>
              <a:t>Evaluation</a:t>
            </a:r>
          </a:p>
        </p:txBody>
      </p:sp>
      <p:sp>
        <p:nvSpPr>
          <p:cNvPr id="21510" name="Text Box 6"/>
          <p:cNvSpPr txBox="1">
            <a:spLocks noChangeArrowheads="1"/>
          </p:cNvSpPr>
          <p:nvPr/>
        </p:nvSpPr>
        <p:spPr bwMode="auto">
          <a:xfrm>
            <a:off x="3852863" y="1597025"/>
            <a:ext cx="1524000" cy="417513"/>
          </a:xfrm>
          <a:prstGeom prst="rect">
            <a:avLst/>
          </a:prstGeom>
          <a:noFill/>
          <a:ln w="9525">
            <a:noFill/>
            <a:miter lim="800000"/>
            <a:headEnd/>
            <a:tailEnd/>
          </a:ln>
        </p:spPr>
        <p:txBody>
          <a:bodyPr lIns="82058" tIns="41029" rIns="82058" bIns="41029">
            <a:spAutoFit/>
          </a:bodyPr>
          <a:lstStyle/>
          <a:p>
            <a:pPr algn="ctr" defTabSz="820738">
              <a:spcBef>
                <a:spcPct val="50000"/>
              </a:spcBef>
            </a:pPr>
            <a:r>
              <a:rPr lang="en-US" sz="2200">
                <a:latin typeface="Kabel Ult BT" pitchFamily="34" charset="0"/>
              </a:rPr>
              <a:t>Synthesis</a:t>
            </a:r>
          </a:p>
        </p:txBody>
      </p:sp>
      <p:sp>
        <p:nvSpPr>
          <p:cNvPr id="21511" name="Text Box 7"/>
          <p:cNvSpPr txBox="1">
            <a:spLocks noChangeArrowheads="1"/>
          </p:cNvSpPr>
          <p:nvPr/>
        </p:nvSpPr>
        <p:spPr bwMode="auto">
          <a:xfrm>
            <a:off x="3852863" y="2597150"/>
            <a:ext cx="1524000" cy="417513"/>
          </a:xfrm>
          <a:prstGeom prst="rect">
            <a:avLst/>
          </a:prstGeom>
          <a:noFill/>
          <a:ln w="9525">
            <a:noFill/>
            <a:miter lim="800000"/>
            <a:headEnd/>
            <a:tailEnd/>
          </a:ln>
        </p:spPr>
        <p:txBody>
          <a:bodyPr lIns="82058" tIns="41029" rIns="82058" bIns="41029">
            <a:spAutoFit/>
          </a:bodyPr>
          <a:lstStyle/>
          <a:p>
            <a:pPr algn="ctr" defTabSz="820738">
              <a:spcBef>
                <a:spcPct val="50000"/>
              </a:spcBef>
            </a:pPr>
            <a:r>
              <a:rPr lang="en-US" sz="2200">
                <a:latin typeface="Kabel Ult BT" pitchFamily="34" charset="0"/>
              </a:rPr>
              <a:t>Analysis</a:t>
            </a:r>
          </a:p>
        </p:txBody>
      </p:sp>
      <p:sp>
        <p:nvSpPr>
          <p:cNvPr id="21512" name="Text Box 8"/>
          <p:cNvSpPr txBox="1">
            <a:spLocks noChangeArrowheads="1"/>
          </p:cNvSpPr>
          <p:nvPr/>
        </p:nvSpPr>
        <p:spPr bwMode="auto">
          <a:xfrm>
            <a:off x="3640138" y="3594100"/>
            <a:ext cx="1939925" cy="417513"/>
          </a:xfrm>
          <a:prstGeom prst="rect">
            <a:avLst/>
          </a:prstGeom>
          <a:noFill/>
          <a:ln w="9525">
            <a:noFill/>
            <a:miter lim="800000"/>
            <a:headEnd/>
            <a:tailEnd/>
          </a:ln>
        </p:spPr>
        <p:txBody>
          <a:bodyPr lIns="82058" tIns="41029" rIns="82058" bIns="41029">
            <a:spAutoFit/>
          </a:bodyPr>
          <a:lstStyle/>
          <a:p>
            <a:pPr algn="ctr" defTabSz="820738">
              <a:spcBef>
                <a:spcPct val="50000"/>
              </a:spcBef>
            </a:pPr>
            <a:r>
              <a:rPr lang="en-US" sz="2200">
                <a:latin typeface="Kabel Ult BT" pitchFamily="34" charset="0"/>
              </a:rPr>
              <a:t>Application</a:t>
            </a:r>
          </a:p>
        </p:txBody>
      </p:sp>
      <p:sp>
        <p:nvSpPr>
          <p:cNvPr id="21513" name="Text Box 9"/>
          <p:cNvSpPr txBox="1">
            <a:spLocks noChangeArrowheads="1"/>
          </p:cNvSpPr>
          <p:nvPr/>
        </p:nvSpPr>
        <p:spPr bwMode="auto">
          <a:xfrm>
            <a:off x="3400425" y="4681538"/>
            <a:ext cx="2424113" cy="417512"/>
          </a:xfrm>
          <a:prstGeom prst="rect">
            <a:avLst/>
          </a:prstGeom>
          <a:noFill/>
          <a:ln w="9525">
            <a:noFill/>
            <a:miter lim="800000"/>
            <a:headEnd/>
            <a:tailEnd/>
          </a:ln>
        </p:spPr>
        <p:txBody>
          <a:bodyPr lIns="82058" tIns="41029" rIns="82058" bIns="41029">
            <a:spAutoFit/>
          </a:bodyPr>
          <a:lstStyle/>
          <a:p>
            <a:pPr algn="ctr" defTabSz="820738">
              <a:spcBef>
                <a:spcPct val="50000"/>
              </a:spcBef>
            </a:pPr>
            <a:r>
              <a:rPr lang="en-US" sz="2200">
                <a:latin typeface="Kabel Ult BT" pitchFamily="34" charset="0"/>
              </a:rPr>
              <a:t>Comprehension</a:t>
            </a:r>
          </a:p>
        </p:txBody>
      </p:sp>
      <p:sp>
        <p:nvSpPr>
          <p:cNvPr id="21514" name="Text Box 10"/>
          <p:cNvSpPr txBox="1">
            <a:spLocks noChangeArrowheads="1"/>
          </p:cNvSpPr>
          <p:nvPr/>
        </p:nvSpPr>
        <p:spPr bwMode="auto">
          <a:xfrm>
            <a:off x="3708400" y="5849938"/>
            <a:ext cx="1801813" cy="417512"/>
          </a:xfrm>
          <a:prstGeom prst="rect">
            <a:avLst/>
          </a:prstGeom>
          <a:noFill/>
          <a:ln w="9525">
            <a:noFill/>
            <a:miter lim="800000"/>
            <a:headEnd/>
            <a:tailEnd/>
          </a:ln>
        </p:spPr>
        <p:txBody>
          <a:bodyPr lIns="82058" tIns="41029" rIns="82058" bIns="41029">
            <a:spAutoFit/>
          </a:bodyPr>
          <a:lstStyle/>
          <a:p>
            <a:pPr algn="ctr" defTabSz="820738">
              <a:spcBef>
                <a:spcPct val="50000"/>
              </a:spcBef>
            </a:pPr>
            <a:r>
              <a:rPr lang="en-US" sz="2200">
                <a:latin typeface="Kabel Ult BT" pitchFamily="34" charset="0"/>
              </a:rPr>
              <a:t>Knowledge</a:t>
            </a:r>
          </a:p>
        </p:txBody>
      </p:sp>
      <p:sp>
        <p:nvSpPr>
          <p:cNvPr id="21515" name="Text Box 11"/>
          <p:cNvSpPr txBox="1">
            <a:spLocks noChangeArrowheads="1"/>
          </p:cNvSpPr>
          <p:nvPr/>
        </p:nvSpPr>
        <p:spPr bwMode="auto">
          <a:xfrm>
            <a:off x="5680075" y="838200"/>
            <a:ext cx="1825625" cy="1082675"/>
          </a:xfrm>
          <a:prstGeom prst="rect">
            <a:avLst/>
          </a:prstGeom>
          <a:solidFill>
            <a:srgbClr val="FFFFCC"/>
          </a:solidFill>
          <a:ln w="9525">
            <a:solidFill>
              <a:schemeClr val="tx1"/>
            </a:solidFill>
            <a:miter lim="800000"/>
            <a:headEnd/>
            <a:tailEnd/>
          </a:ln>
        </p:spPr>
        <p:txBody>
          <a:bodyPr lIns="82058" tIns="41029" rIns="82058" bIns="41029">
            <a:spAutoFit/>
          </a:bodyPr>
          <a:lstStyle/>
          <a:p>
            <a:pPr algn="ctr" defTabSz="820738">
              <a:spcBef>
                <a:spcPct val="50000"/>
              </a:spcBef>
            </a:pPr>
            <a:r>
              <a:rPr lang="en-US" sz="1300">
                <a:latin typeface="Kabel Bk BT" pitchFamily="34" charset="0"/>
              </a:rPr>
              <a:t>Making decisions and supporting views; requires understanding of values.</a:t>
            </a:r>
          </a:p>
        </p:txBody>
      </p:sp>
      <p:sp>
        <p:nvSpPr>
          <p:cNvPr id="21516" name="Text Box 12"/>
          <p:cNvSpPr txBox="1">
            <a:spLocks noChangeArrowheads="1"/>
          </p:cNvSpPr>
          <p:nvPr/>
        </p:nvSpPr>
        <p:spPr bwMode="auto">
          <a:xfrm>
            <a:off x="812800" y="1371600"/>
            <a:ext cx="2286000" cy="882650"/>
          </a:xfrm>
          <a:prstGeom prst="rect">
            <a:avLst/>
          </a:prstGeom>
          <a:solidFill>
            <a:srgbClr val="FFFFCC"/>
          </a:solidFill>
          <a:ln w="9525">
            <a:solidFill>
              <a:schemeClr val="tx1"/>
            </a:solidFill>
            <a:miter lim="800000"/>
            <a:headEnd/>
            <a:tailEnd/>
          </a:ln>
        </p:spPr>
        <p:txBody>
          <a:bodyPr lIns="82058" tIns="41029" rIns="82058" bIns="41029">
            <a:spAutoFit/>
          </a:bodyPr>
          <a:lstStyle/>
          <a:p>
            <a:pPr algn="ctr" defTabSz="820738">
              <a:spcBef>
                <a:spcPct val="50000"/>
              </a:spcBef>
            </a:pPr>
            <a:r>
              <a:rPr lang="en-US" sz="1300">
                <a:latin typeface="Kabel Bk BT" pitchFamily="34" charset="0"/>
              </a:rPr>
              <a:t>Combining information to form a unique product; requires creativity and originality.</a:t>
            </a:r>
          </a:p>
        </p:txBody>
      </p:sp>
      <p:sp>
        <p:nvSpPr>
          <p:cNvPr id="21517" name="Text Box 13"/>
          <p:cNvSpPr txBox="1">
            <a:spLocks noChangeArrowheads="1"/>
          </p:cNvSpPr>
          <p:nvPr/>
        </p:nvSpPr>
        <p:spPr bwMode="auto">
          <a:xfrm>
            <a:off x="315913" y="3048000"/>
            <a:ext cx="2354262" cy="1482725"/>
          </a:xfrm>
          <a:prstGeom prst="rect">
            <a:avLst/>
          </a:prstGeom>
          <a:solidFill>
            <a:srgbClr val="FFFFCC"/>
          </a:solidFill>
          <a:ln w="9525">
            <a:solidFill>
              <a:schemeClr val="tx1"/>
            </a:solidFill>
            <a:miter lim="800000"/>
            <a:headEnd/>
            <a:tailEnd/>
          </a:ln>
        </p:spPr>
        <p:txBody>
          <a:bodyPr lIns="82058" tIns="41029" rIns="82058" bIns="41029">
            <a:spAutoFit/>
          </a:bodyPr>
          <a:lstStyle/>
          <a:p>
            <a:pPr algn="ctr" defTabSz="820738">
              <a:spcBef>
                <a:spcPct val="50000"/>
              </a:spcBef>
            </a:pPr>
            <a:r>
              <a:rPr lang="en-US" sz="1300">
                <a:latin typeface="Kabel Bk BT" pitchFamily="34" charset="0"/>
              </a:rPr>
              <a:t>Using information to solve problems; transferring abstract or theoretical ideas to practical situations. Identifying connections and relationships and how they apply.</a:t>
            </a:r>
          </a:p>
        </p:txBody>
      </p:sp>
      <p:sp>
        <p:nvSpPr>
          <p:cNvPr id="21518" name="Text Box 14"/>
          <p:cNvSpPr txBox="1">
            <a:spLocks noChangeArrowheads="1"/>
          </p:cNvSpPr>
          <p:nvPr/>
        </p:nvSpPr>
        <p:spPr bwMode="auto">
          <a:xfrm>
            <a:off x="6692900" y="4235450"/>
            <a:ext cx="1384300" cy="1084263"/>
          </a:xfrm>
          <a:prstGeom prst="rect">
            <a:avLst/>
          </a:prstGeom>
          <a:solidFill>
            <a:srgbClr val="FFFFCC"/>
          </a:solidFill>
          <a:ln w="9525">
            <a:solidFill>
              <a:schemeClr val="tx1"/>
            </a:solidFill>
            <a:miter lim="800000"/>
            <a:headEnd/>
            <a:tailEnd/>
          </a:ln>
        </p:spPr>
        <p:txBody>
          <a:bodyPr lIns="82058" tIns="41029" rIns="82058" bIns="41029">
            <a:spAutoFit/>
          </a:bodyPr>
          <a:lstStyle/>
          <a:p>
            <a:pPr algn="ctr" defTabSz="820738">
              <a:spcBef>
                <a:spcPct val="50000"/>
              </a:spcBef>
            </a:pPr>
            <a:r>
              <a:rPr lang="en-US" sz="1300">
                <a:latin typeface="Kabel Bk BT" pitchFamily="34" charset="0"/>
              </a:rPr>
              <a:t>Restating in your own words; paraphrasing, summarizing, translating.</a:t>
            </a:r>
          </a:p>
        </p:txBody>
      </p:sp>
      <p:sp>
        <p:nvSpPr>
          <p:cNvPr id="21519" name="Text Box 15"/>
          <p:cNvSpPr txBox="1">
            <a:spLocks noChangeArrowheads="1"/>
          </p:cNvSpPr>
          <p:nvPr/>
        </p:nvSpPr>
        <p:spPr bwMode="auto">
          <a:xfrm>
            <a:off x="315913" y="5181600"/>
            <a:ext cx="2146300" cy="1282700"/>
          </a:xfrm>
          <a:prstGeom prst="rect">
            <a:avLst/>
          </a:prstGeom>
          <a:solidFill>
            <a:srgbClr val="FFFFCC"/>
          </a:solidFill>
          <a:ln w="9525">
            <a:solidFill>
              <a:schemeClr val="tx1"/>
            </a:solidFill>
            <a:miter lim="800000"/>
            <a:headEnd/>
            <a:tailEnd/>
          </a:ln>
        </p:spPr>
        <p:txBody>
          <a:bodyPr lIns="82058" tIns="41029" rIns="82058" bIns="41029">
            <a:spAutoFit/>
          </a:bodyPr>
          <a:lstStyle/>
          <a:p>
            <a:pPr algn="ctr" defTabSz="820738">
              <a:spcBef>
                <a:spcPct val="50000"/>
              </a:spcBef>
            </a:pPr>
            <a:r>
              <a:rPr lang="en-US" sz="1300">
                <a:latin typeface="Kabel Bk BT" pitchFamily="34" charset="0"/>
              </a:rPr>
              <a:t>Memorizing verbatim information. Being able to remember, but not necessarily fully understanding the material.</a:t>
            </a:r>
          </a:p>
        </p:txBody>
      </p:sp>
      <p:sp>
        <p:nvSpPr>
          <p:cNvPr id="21520" name="Freeform 16"/>
          <p:cNvSpPr>
            <a:spLocks/>
          </p:cNvSpPr>
          <p:nvPr/>
        </p:nvSpPr>
        <p:spPr bwMode="auto">
          <a:xfrm>
            <a:off x="3546475" y="2351088"/>
            <a:ext cx="2128838" cy="4762"/>
          </a:xfrm>
          <a:custGeom>
            <a:avLst/>
            <a:gdLst>
              <a:gd name="T0" fmla="*/ 0 w 1475"/>
              <a:gd name="T1" fmla="*/ 0 h 3"/>
              <a:gd name="T2" fmla="*/ 2128838 w 1475"/>
              <a:gd name="T3" fmla="*/ 4762 h 3"/>
              <a:gd name="T4" fmla="*/ 0 60000 65536"/>
              <a:gd name="T5" fmla="*/ 0 60000 65536"/>
              <a:gd name="T6" fmla="*/ 0 w 1475"/>
              <a:gd name="T7" fmla="*/ 0 h 3"/>
              <a:gd name="T8" fmla="*/ 1475 w 1475"/>
              <a:gd name="T9" fmla="*/ 3 h 3"/>
            </a:gdLst>
            <a:ahLst/>
            <a:cxnLst>
              <a:cxn ang="T4">
                <a:pos x="T0" y="T1"/>
              </a:cxn>
              <a:cxn ang="T5">
                <a:pos x="T2" y="T3"/>
              </a:cxn>
            </a:cxnLst>
            <a:rect l="T6" t="T7" r="T8" b="T9"/>
            <a:pathLst>
              <a:path w="1475" h="3">
                <a:moveTo>
                  <a:pt x="0" y="0"/>
                </a:moveTo>
                <a:lnTo>
                  <a:pt x="1475" y="3"/>
                </a:lnTo>
              </a:path>
            </a:pathLst>
          </a:custGeom>
          <a:noFill/>
          <a:ln w="9525">
            <a:solidFill>
              <a:schemeClr val="tx1"/>
            </a:solidFill>
            <a:round/>
            <a:headEnd/>
            <a:tailEnd/>
          </a:ln>
        </p:spPr>
        <p:txBody>
          <a:bodyPr/>
          <a:lstStyle/>
          <a:p>
            <a:endParaRPr lang="en-US"/>
          </a:p>
        </p:txBody>
      </p:sp>
      <p:sp>
        <p:nvSpPr>
          <p:cNvPr id="21521" name="AutoShape 17"/>
          <p:cNvSpPr>
            <a:spLocks noChangeArrowheads="1"/>
          </p:cNvSpPr>
          <p:nvPr/>
        </p:nvSpPr>
        <p:spPr bwMode="auto">
          <a:xfrm>
            <a:off x="4953000" y="1066800"/>
            <a:ext cx="1039813" cy="133350"/>
          </a:xfrm>
          <a:prstGeom prst="rightArrow">
            <a:avLst>
              <a:gd name="adj1" fmla="val 50000"/>
              <a:gd name="adj2" fmla="val 194941"/>
            </a:avLst>
          </a:prstGeom>
          <a:solidFill>
            <a:schemeClr val="folHlink"/>
          </a:solidFill>
          <a:ln w="9525">
            <a:solidFill>
              <a:schemeClr val="tx1"/>
            </a:solidFill>
            <a:miter lim="800000"/>
            <a:headEnd/>
            <a:tailEnd/>
          </a:ln>
        </p:spPr>
        <p:txBody>
          <a:bodyPr wrap="none" anchor="ctr"/>
          <a:lstStyle/>
          <a:p>
            <a:endParaRPr lang="en-US"/>
          </a:p>
        </p:txBody>
      </p:sp>
      <p:sp>
        <p:nvSpPr>
          <p:cNvPr id="21522" name="AutoShape 18"/>
          <p:cNvSpPr>
            <a:spLocks noChangeArrowheads="1"/>
          </p:cNvSpPr>
          <p:nvPr/>
        </p:nvSpPr>
        <p:spPr bwMode="auto">
          <a:xfrm>
            <a:off x="2770188" y="1949450"/>
            <a:ext cx="1109662" cy="134938"/>
          </a:xfrm>
          <a:prstGeom prst="leftArrow">
            <a:avLst>
              <a:gd name="adj1" fmla="val 50000"/>
              <a:gd name="adj2" fmla="val 205587"/>
            </a:avLst>
          </a:prstGeom>
          <a:solidFill>
            <a:schemeClr val="folHlink"/>
          </a:solidFill>
          <a:ln w="9525">
            <a:solidFill>
              <a:schemeClr val="tx1"/>
            </a:solidFill>
            <a:miter lim="800000"/>
            <a:headEnd/>
            <a:tailEnd/>
          </a:ln>
        </p:spPr>
        <p:txBody>
          <a:bodyPr wrap="none" anchor="ctr"/>
          <a:lstStyle/>
          <a:p>
            <a:endParaRPr lang="en-US"/>
          </a:p>
        </p:txBody>
      </p:sp>
      <p:sp>
        <p:nvSpPr>
          <p:cNvPr id="21523" name="AutoShape 19"/>
          <p:cNvSpPr>
            <a:spLocks noChangeArrowheads="1"/>
          </p:cNvSpPr>
          <p:nvPr/>
        </p:nvSpPr>
        <p:spPr bwMode="auto">
          <a:xfrm>
            <a:off x="2286000" y="3765550"/>
            <a:ext cx="1316038" cy="133350"/>
          </a:xfrm>
          <a:prstGeom prst="leftArrow">
            <a:avLst>
              <a:gd name="adj1" fmla="val 50000"/>
              <a:gd name="adj2" fmla="val 246726"/>
            </a:avLst>
          </a:prstGeom>
          <a:solidFill>
            <a:schemeClr val="folHlink"/>
          </a:solidFill>
          <a:ln w="9525">
            <a:solidFill>
              <a:schemeClr val="tx1"/>
            </a:solidFill>
            <a:miter lim="800000"/>
            <a:headEnd/>
            <a:tailEnd/>
          </a:ln>
        </p:spPr>
        <p:txBody>
          <a:bodyPr wrap="none" anchor="ctr"/>
          <a:lstStyle/>
          <a:p>
            <a:endParaRPr lang="en-US"/>
          </a:p>
        </p:txBody>
      </p:sp>
      <p:sp>
        <p:nvSpPr>
          <p:cNvPr id="21524" name="AutoShape 20"/>
          <p:cNvSpPr>
            <a:spLocks noChangeArrowheads="1"/>
          </p:cNvSpPr>
          <p:nvPr/>
        </p:nvSpPr>
        <p:spPr bwMode="auto">
          <a:xfrm>
            <a:off x="5888038" y="4800600"/>
            <a:ext cx="1046162" cy="149225"/>
          </a:xfrm>
          <a:prstGeom prst="rightArrow">
            <a:avLst>
              <a:gd name="adj1" fmla="val 50000"/>
              <a:gd name="adj2" fmla="val 175266"/>
            </a:avLst>
          </a:prstGeom>
          <a:solidFill>
            <a:schemeClr val="folHlink"/>
          </a:solidFill>
          <a:ln w="9525">
            <a:solidFill>
              <a:schemeClr val="tx1"/>
            </a:solidFill>
            <a:miter lim="800000"/>
            <a:headEnd/>
            <a:tailEnd/>
          </a:ln>
        </p:spPr>
        <p:txBody>
          <a:bodyPr wrap="none" anchor="ctr"/>
          <a:lstStyle/>
          <a:p>
            <a:endParaRPr lang="en-US"/>
          </a:p>
        </p:txBody>
      </p:sp>
      <p:sp>
        <p:nvSpPr>
          <p:cNvPr id="21525" name="AutoShape 21"/>
          <p:cNvSpPr>
            <a:spLocks noChangeArrowheads="1"/>
          </p:cNvSpPr>
          <p:nvPr/>
        </p:nvSpPr>
        <p:spPr bwMode="auto">
          <a:xfrm>
            <a:off x="2035175" y="5997575"/>
            <a:ext cx="1535113" cy="134938"/>
          </a:xfrm>
          <a:prstGeom prst="leftArrow">
            <a:avLst>
              <a:gd name="adj1" fmla="val 50000"/>
              <a:gd name="adj2" fmla="val 284411"/>
            </a:avLst>
          </a:prstGeom>
          <a:solidFill>
            <a:schemeClr val="folHlink"/>
          </a:solidFill>
          <a:ln w="9525">
            <a:solidFill>
              <a:schemeClr val="tx1"/>
            </a:solidFill>
            <a:miter lim="800000"/>
            <a:headEnd/>
            <a:tailEnd/>
          </a:ln>
        </p:spPr>
        <p:txBody>
          <a:bodyPr wrap="none" anchor="ctr"/>
          <a:lstStyle/>
          <a:p>
            <a:endParaRPr lang="en-US"/>
          </a:p>
        </p:txBody>
      </p:sp>
      <p:sp>
        <p:nvSpPr>
          <p:cNvPr id="21526" name="Text Box 22"/>
          <p:cNvSpPr txBox="1">
            <a:spLocks noChangeArrowheads="1"/>
          </p:cNvSpPr>
          <p:nvPr/>
        </p:nvSpPr>
        <p:spPr bwMode="auto">
          <a:xfrm>
            <a:off x="207963" y="201613"/>
            <a:ext cx="3394075" cy="569912"/>
          </a:xfrm>
          <a:prstGeom prst="rect">
            <a:avLst/>
          </a:prstGeom>
          <a:noFill/>
          <a:ln w="9525">
            <a:noFill/>
            <a:miter lim="800000"/>
            <a:headEnd/>
            <a:tailEnd/>
          </a:ln>
        </p:spPr>
        <p:txBody>
          <a:bodyPr lIns="82058" tIns="41029" rIns="82058" bIns="41029">
            <a:spAutoFit/>
          </a:bodyPr>
          <a:lstStyle/>
          <a:p>
            <a:pPr defTabSz="820738">
              <a:spcBef>
                <a:spcPct val="50000"/>
              </a:spcBef>
            </a:pPr>
            <a:r>
              <a:rPr lang="en-US" sz="3200" b="1">
                <a:latin typeface="Kabel Bk BT" pitchFamily="34" charset="0"/>
              </a:rPr>
              <a:t>Bloom’s Taxonomy</a:t>
            </a:r>
          </a:p>
        </p:txBody>
      </p:sp>
      <p:sp>
        <p:nvSpPr>
          <p:cNvPr id="21527" name="Text Box 23"/>
          <p:cNvSpPr txBox="1">
            <a:spLocks noChangeArrowheads="1"/>
          </p:cNvSpPr>
          <p:nvPr/>
        </p:nvSpPr>
        <p:spPr bwMode="auto">
          <a:xfrm>
            <a:off x="1384300" y="6462713"/>
            <a:ext cx="6445250" cy="250825"/>
          </a:xfrm>
          <a:prstGeom prst="rect">
            <a:avLst/>
          </a:prstGeom>
          <a:noFill/>
          <a:ln w="9525">
            <a:noFill/>
            <a:miter lim="800000"/>
            <a:headEnd/>
            <a:tailEnd/>
          </a:ln>
        </p:spPr>
        <p:txBody>
          <a:bodyPr wrap="none" lIns="82058" tIns="41029" rIns="82058" bIns="41029">
            <a:spAutoFit/>
          </a:bodyPr>
          <a:lstStyle/>
          <a:p>
            <a:pPr algn="ctr" defTabSz="820738">
              <a:spcBef>
                <a:spcPct val="50000"/>
              </a:spcBef>
            </a:pPr>
            <a:r>
              <a:rPr lang="en-US" sz="1100">
                <a:latin typeface="Kabel Bk BT" pitchFamily="34" charset="0"/>
              </a:rPr>
              <a:t>Louisiana State University </a:t>
            </a:r>
            <a:r>
              <a:rPr lang="en-US" sz="1100">
                <a:latin typeface="Kabel Bk BT" pitchFamily="34" charset="0"/>
                <a:sym typeface="Wingdings 2" pitchFamily="18" charset="2"/>
              </a:rPr>
              <a:t></a:t>
            </a:r>
            <a:r>
              <a:rPr lang="en-US" sz="1100">
                <a:latin typeface="Kabel Bk BT" pitchFamily="34" charset="0"/>
              </a:rPr>
              <a:t> Center for Academic Success </a:t>
            </a:r>
            <a:r>
              <a:rPr lang="en-US" sz="1100">
                <a:latin typeface="Kabel Bk BT" pitchFamily="34" charset="0"/>
                <a:sym typeface="Wingdings 2" pitchFamily="18" charset="2"/>
              </a:rPr>
              <a:t></a:t>
            </a:r>
            <a:r>
              <a:rPr lang="en-US" sz="1100">
                <a:latin typeface="Kabel Bk BT" pitchFamily="34" charset="0"/>
              </a:rPr>
              <a:t> B-31 Coates Hall </a:t>
            </a:r>
            <a:r>
              <a:rPr lang="en-US" sz="1100">
                <a:latin typeface="Kabel Bk BT" pitchFamily="34" charset="0"/>
                <a:sym typeface="Wingdings 2" pitchFamily="18" charset="2"/>
              </a:rPr>
              <a:t></a:t>
            </a:r>
            <a:r>
              <a:rPr lang="en-US" sz="1100">
                <a:latin typeface="Kabel Bk BT" pitchFamily="34" charset="0"/>
              </a:rPr>
              <a:t> 225-578-2872 </a:t>
            </a:r>
            <a:r>
              <a:rPr lang="en-US" sz="1100">
                <a:latin typeface="Kabel Bk BT" pitchFamily="34" charset="0"/>
                <a:sym typeface="Wingdings 2" pitchFamily="18" charset="2"/>
              </a:rPr>
              <a:t></a:t>
            </a:r>
            <a:r>
              <a:rPr lang="en-US" sz="1100">
                <a:latin typeface="Kabel Bk BT" pitchFamily="34" charset="0"/>
              </a:rPr>
              <a:t> www.cas.lsu.edu</a:t>
            </a:r>
          </a:p>
        </p:txBody>
      </p:sp>
      <p:sp>
        <p:nvSpPr>
          <p:cNvPr id="21528" name="Freeform 24"/>
          <p:cNvSpPr>
            <a:spLocks/>
          </p:cNvSpPr>
          <p:nvPr/>
        </p:nvSpPr>
        <p:spPr bwMode="auto">
          <a:xfrm>
            <a:off x="3073400" y="3303588"/>
            <a:ext cx="3074988" cy="0"/>
          </a:xfrm>
          <a:custGeom>
            <a:avLst/>
            <a:gdLst>
              <a:gd name="T0" fmla="*/ 0 w 2130"/>
              <a:gd name="T1" fmla="*/ 0 h 1"/>
              <a:gd name="T2" fmla="*/ 3074988 w 2130"/>
              <a:gd name="T3" fmla="*/ 0 h 1"/>
              <a:gd name="T4" fmla="*/ 0 60000 65536"/>
              <a:gd name="T5" fmla="*/ 0 60000 65536"/>
              <a:gd name="T6" fmla="*/ 0 w 2130"/>
              <a:gd name="T7" fmla="*/ 0 h 1"/>
              <a:gd name="T8" fmla="*/ 2130 w 2130"/>
              <a:gd name="T9" fmla="*/ 0 h 1"/>
            </a:gdLst>
            <a:ahLst/>
            <a:cxnLst>
              <a:cxn ang="T4">
                <a:pos x="T0" y="T1"/>
              </a:cxn>
              <a:cxn ang="T5">
                <a:pos x="T2" y="T3"/>
              </a:cxn>
            </a:cxnLst>
            <a:rect l="T6" t="T7" r="T8" b="T9"/>
            <a:pathLst>
              <a:path w="2130" h="1">
                <a:moveTo>
                  <a:pt x="0" y="0"/>
                </a:moveTo>
                <a:lnTo>
                  <a:pt x="2130" y="0"/>
                </a:lnTo>
              </a:path>
            </a:pathLst>
          </a:custGeom>
          <a:noFill/>
          <a:ln w="9525">
            <a:solidFill>
              <a:schemeClr val="tx1"/>
            </a:solidFill>
            <a:round/>
            <a:headEnd/>
            <a:tailEnd/>
          </a:ln>
        </p:spPr>
        <p:txBody>
          <a:bodyPr/>
          <a:lstStyle/>
          <a:p>
            <a:endParaRPr lang="en-US"/>
          </a:p>
        </p:txBody>
      </p:sp>
      <p:sp>
        <p:nvSpPr>
          <p:cNvPr id="21529" name="Freeform 25"/>
          <p:cNvSpPr>
            <a:spLocks/>
          </p:cNvSpPr>
          <p:nvPr/>
        </p:nvSpPr>
        <p:spPr bwMode="auto">
          <a:xfrm>
            <a:off x="4043363" y="1344613"/>
            <a:ext cx="1135062" cy="1587"/>
          </a:xfrm>
          <a:custGeom>
            <a:avLst/>
            <a:gdLst>
              <a:gd name="T0" fmla="*/ 0 w 786"/>
              <a:gd name="T1" fmla="*/ 0 h 1"/>
              <a:gd name="T2" fmla="*/ 1135062 w 786"/>
              <a:gd name="T3" fmla="*/ 0 h 1"/>
              <a:gd name="T4" fmla="*/ 0 60000 65536"/>
              <a:gd name="T5" fmla="*/ 0 60000 65536"/>
              <a:gd name="T6" fmla="*/ 0 w 786"/>
              <a:gd name="T7" fmla="*/ 0 h 1"/>
              <a:gd name="T8" fmla="*/ 786 w 786"/>
              <a:gd name="T9" fmla="*/ 1 h 1"/>
            </a:gdLst>
            <a:ahLst/>
            <a:cxnLst>
              <a:cxn ang="T4">
                <a:pos x="T0" y="T1"/>
              </a:cxn>
              <a:cxn ang="T5">
                <a:pos x="T2" y="T3"/>
              </a:cxn>
            </a:cxnLst>
            <a:rect l="T6" t="T7" r="T8" b="T9"/>
            <a:pathLst>
              <a:path w="786" h="1">
                <a:moveTo>
                  <a:pt x="0" y="0"/>
                </a:moveTo>
                <a:lnTo>
                  <a:pt x="786" y="0"/>
                </a:lnTo>
              </a:path>
            </a:pathLst>
          </a:custGeom>
          <a:noFill/>
          <a:ln w="9525">
            <a:solidFill>
              <a:schemeClr val="tx1"/>
            </a:solidFill>
            <a:round/>
            <a:headEnd/>
            <a:tailEnd/>
          </a:ln>
        </p:spPr>
        <p:txBody>
          <a:bodyPr/>
          <a:lstStyle/>
          <a:p>
            <a:endParaRPr lang="en-US"/>
          </a:p>
        </p:txBody>
      </p:sp>
      <p:sp>
        <p:nvSpPr>
          <p:cNvPr id="21530" name="AutoShape 26"/>
          <p:cNvSpPr>
            <a:spLocks/>
          </p:cNvSpPr>
          <p:nvPr/>
        </p:nvSpPr>
        <p:spPr bwMode="auto">
          <a:xfrm>
            <a:off x="8153400" y="4953000"/>
            <a:ext cx="228600" cy="1143000"/>
          </a:xfrm>
          <a:prstGeom prst="rightBracket">
            <a:avLst>
              <a:gd name="adj" fmla="val 41667"/>
            </a:avLst>
          </a:prstGeom>
          <a:noFill/>
          <a:ln w="9525">
            <a:solidFill>
              <a:schemeClr val="tx1"/>
            </a:solidFill>
            <a:round/>
            <a:headEnd/>
            <a:tailEnd/>
          </a:ln>
        </p:spPr>
        <p:txBody>
          <a:bodyPr wrap="none" anchor="ctr"/>
          <a:lstStyle/>
          <a:p>
            <a:endParaRPr lang="en-US"/>
          </a:p>
        </p:txBody>
      </p:sp>
      <p:sp>
        <p:nvSpPr>
          <p:cNvPr id="21531" name="Text Box 27"/>
          <p:cNvSpPr txBox="1">
            <a:spLocks noChangeArrowheads="1"/>
          </p:cNvSpPr>
          <p:nvPr/>
        </p:nvSpPr>
        <p:spPr bwMode="auto">
          <a:xfrm>
            <a:off x="5949950" y="2286000"/>
            <a:ext cx="1593850" cy="1084263"/>
          </a:xfrm>
          <a:prstGeom prst="rect">
            <a:avLst/>
          </a:prstGeom>
          <a:solidFill>
            <a:srgbClr val="FFFFCC"/>
          </a:solidFill>
          <a:ln w="9525">
            <a:solidFill>
              <a:srgbClr val="000000"/>
            </a:solidFill>
            <a:miter lim="800000"/>
            <a:headEnd/>
            <a:tailEnd/>
          </a:ln>
        </p:spPr>
        <p:txBody>
          <a:bodyPr lIns="82058" tIns="41029" rIns="82058" bIns="41029">
            <a:spAutoFit/>
          </a:bodyPr>
          <a:lstStyle/>
          <a:p>
            <a:pPr algn="ctr" defTabSz="820738">
              <a:spcBef>
                <a:spcPct val="50000"/>
              </a:spcBef>
            </a:pPr>
            <a:r>
              <a:rPr lang="en-US" sz="1300">
                <a:latin typeface="Kabel Bk BT" pitchFamily="34" charset="0"/>
              </a:rPr>
              <a:t>Identifying components; determining arrangement, logic, and semantics.</a:t>
            </a:r>
          </a:p>
        </p:txBody>
      </p:sp>
      <p:sp>
        <p:nvSpPr>
          <p:cNvPr id="21532" name="AutoShape 28"/>
          <p:cNvSpPr>
            <a:spLocks noChangeArrowheads="1"/>
          </p:cNvSpPr>
          <p:nvPr/>
        </p:nvSpPr>
        <p:spPr bwMode="auto">
          <a:xfrm>
            <a:off x="5264150" y="2755900"/>
            <a:ext cx="1039813" cy="134938"/>
          </a:xfrm>
          <a:prstGeom prst="rightArrow">
            <a:avLst>
              <a:gd name="adj1" fmla="val 50000"/>
              <a:gd name="adj2" fmla="val 192646"/>
            </a:avLst>
          </a:prstGeom>
          <a:solidFill>
            <a:schemeClr val="folHlink"/>
          </a:solidFill>
          <a:ln w="9525">
            <a:solidFill>
              <a:schemeClr val="tx1"/>
            </a:solidFill>
            <a:miter lim="800000"/>
            <a:headEnd/>
            <a:tailEnd/>
          </a:ln>
        </p:spPr>
        <p:txBody>
          <a:bodyPr wrap="none" anchor="ctr"/>
          <a:lstStyle/>
          <a:p>
            <a:endParaRPr lang="en-US"/>
          </a:p>
        </p:txBody>
      </p:sp>
      <p:sp>
        <p:nvSpPr>
          <p:cNvPr id="21533" name="AutoShape 29"/>
          <p:cNvSpPr>
            <a:spLocks/>
          </p:cNvSpPr>
          <p:nvPr/>
        </p:nvSpPr>
        <p:spPr bwMode="auto">
          <a:xfrm>
            <a:off x="8153400" y="2616200"/>
            <a:ext cx="228600" cy="1143000"/>
          </a:xfrm>
          <a:prstGeom prst="rightBracket">
            <a:avLst>
              <a:gd name="adj" fmla="val 41667"/>
            </a:avLst>
          </a:prstGeom>
          <a:noFill/>
          <a:ln w="9525">
            <a:solidFill>
              <a:schemeClr val="tx1"/>
            </a:solidFill>
            <a:round/>
            <a:headEnd/>
            <a:tailEnd/>
          </a:ln>
        </p:spPr>
        <p:txBody>
          <a:bodyPr wrap="none" anchor="ctr"/>
          <a:lstStyle/>
          <a:p>
            <a:endParaRPr lang="en-US"/>
          </a:p>
        </p:txBody>
      </p:sp>
      <p:sp>
        <p:nvSpPr>
          <p:cNvPr id="21534" name="AutoShape 30"/>
          <p:cNvSpPr>
            <a:spLocks/>
          </p:cNvSpPr>
          <p:nvPr/>
        </p:nvSpPr>
        <p:spPr bwMode="auto">
          <a:xfrm>
            <a:off x="8153400" y="647700"/>
            <a:ext cx="228600" cy="1143000"/>
          </a:xfrm>
          <a:prstGeom prst="rightBracket">
            <a:avLst>
              <a:gd name="adj" fmla="val 41667"/>
            </a:avLst>
          </a:prstGeom>
          <a:noFill/>
          <a:ln w="9525">
            <a:solidFill>
              <a:schemeClr val="tx1"/>
            </a:solidFill>
            <a:round/>
            <a:headEnd/>
            <a:tailEnd/>
          </a:ln>
        </p:spPr>
        <p:txBody>
          <a:bodyPr wrap="none" anchor="ctr"/>
          <a:lstStyle/>
          <a:p>
            <a:endParaRPr lang="en-US"/>
          </a:p>
        </p:txBody>
      </p:sp>
      <p:sp>
        <p:nvSpPr>
          <p:cNvPr id="21535" name="Text Box 31"/>
          <p:cNvSpPr txBox="1">
            <a:spLocks noChangeArrowheads="1"/>
          </p:cNvSpPr>
          <p:nvPr/>
        </p:nvSpPr>
        <p:spPr bwMode="auto">
          <a:xfrm>
            <a:off x="8366125" y="673100"/>
            <a:ext cx="336550" cy="1066800"/>
          </a:xfrm>
          <a:prstGeom prst="rect">
            <a:avLst/>
          </a:prstGeom>
          <a:noFill/>
          <a:ln w="9525">
            <a:noFill/>
            <a:miter lim="800000"/>
            <a:headEnd/>
            <a:tailEnd/>
          </a:ln>
        </p:spPr>
        <p:txBody>
          <a:bodyPr vert="eaVert">
            <a:spAutoFit/>
          </a:bodyPr>
          <a:lstStyle/>
          <a:p>
            <a:pPr algn="ctr">
              <a:spcBef>
                <a:spcPct val="50000"/>
              </a:spcBef>
            </a:pPr>
            <a:r>
              <a:rPr lang="en-US" sz="1000">
                <a:latin typeface="Kabel Bk BT" pitchFamily="34" charset="0"/>
              </a:rPr>
              <a:t>Graduate School</a:t>
            </a:r>
          </a:p>
        </p:txBody>
      </p:sp>
      <p:sp>
        <p:nvSpPr>
          <p:cNvPr id="21536" name="Text Box 32"/>
          <p:cNvSpPr txBox="1">
            <a:spLocks noChangeArrowheads="1"/>
          </p:cNvSpPr>
          <p:nvPr/>
        </p:nvSpPr>
        <p:spPr bwMode="auto">
          <a:xfrm>
            <a:off x="8369300" y="2692400"/>
            <a:ext cx="336550" cy="1066800"/>
          </a:xfrm>
          <a:prstGeom prst="rect">
            <a:avLst/>
          </a:prstGeom>
          <a:noFill/>
          <a:ln w="9525">
            <a:noFill/>
            <a:miter lim="800000"/>
            <a:headEnd/>
            <a:tailEnd/>
          </a:ln>
        </p:spPr>
        <p:txBody>
          <a:bodyPr vert="eaVert">
            <a:spAutoFit/>
          </a:bodyPr>
          <a:lstStyle/>
          <a:p>
            <a:pPr algn="ctr">
              <a:spcBef>
                <a:spcPct val="50000"/>
              </a:spcBef>
            </a:pPr>
            <a:r>
              <a:rPr lang="en-US" sz="1000">
                <a:latin typeface="Kabel Bk BT" pitchFamily="34" charset="0"/>
              </a:rPr>
              <a:t>Undergraduate</a:t>
            </a:r>
          </a:p>
        </p:txBody>
      </p:sp>
      <p:sp>
        <p:nvSpPr>
          <p:cNvPr id="21537" name="Text Box 33"/>
          <p:cNvSpPr txBox="1">
            <a:spLocks noChangeArrowheads="1"/>
          </p:cNvSpPr>
          <p:nvPr/>
        </p:nvSpPr>
        <p:spPr bwMode="auto">
          <a:xfrm>
            <a:off x="8356600" y="4953000"/>
            <a:ext cx="336550" cy="1066800"/>
          </a:xfrm>
          <a:prstGeom prst="rect">
            <a:avLst/>
          </a:prstGeom>
          <a:noFill/>
          <a:ln w="9525">
            <a:noFill/>
            <a:miter lim="800000"/>
            <a:headEnd/>
            <a:tailEnd/>
          </a:ln>
        </p:spPr>
        <p:txBody>
          <a:bodyPr vert="eaVert">
            <a:spAutoFit/>
          </a:bodyPr>
          <a:lstStyle/>
          <a:p>
            <a:pPr algn="ctr">
              <a:spcBef>
                <a:spcPct val="50000"/>
              </a:spcBef>
            </a:pPr>
            <a:r>
              <a:rPr lang="en-US" sz="1000">
                <a:latin typeface="Kabel Bk BT" pitchFamily="34" charset="0"/>
              </a:rPr>
              <a:t>High School</a:t>
            </a:r>
          </a:p>
        </p:txBody>
      </p:sp>
      <p:sp>
        <p:nvSpPr>
          <p:cNvPr id="21538" name="Rectangle 34"/>
          <p:cNvSpPr>
            <a:spLocks noChangeArrowheads="1"/>
          </p:cNvSpPr>
          <p:nvPr/>
        </p:nvSpPr>
        <p:spPr bwMode="auto">
          <a:xfrm>
            <a:off x="4800600" y="0"/>
            <a:ext cx="4038600" cy="501650"/>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900">
                <a:latin typeface="Kabel Bk BT" pitchFamily="34" charset="0"/>
              </a:rPr>
              <a:t>This pyramid depicts the different levels of thinking we use when learning.  Notice how  each level builds on the foundation that precedes it.  It is required that we learn the lower levels before we can effectively use the skills above.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066800" y="838200"/>
            <a:ext cx="7772400" cy="1143000"/>
          </a:xfrm>
        </p:spPr>
        <p:txBody>
          <a:bodyPr/>
          <a:lstStyle/>
          <a:p>
            <a:r>
              <a:rPr lang="en-US" sz="3200" dirty="0" smtClean="0"/>
              <a:t>At what level of Bloom’s did you have to operate to make A’s or B’s in high school?</a:t>
            </a:r>
            <a:endParaRPr lang="en-US" sz="3200" dirty="0"/>
          </a:p>
        </p:txBody>
      </p:sp>
      <p:graphicFrame>
        <p:nvGraphicFramePr>
          <p:cNvPr id="4" name="TPChart"/>
          <p:cNvGraphicFramePr>
            <a:graphicFrameLocks noChangeAspect="1"/>
          </p:cNvGraphicFramePr>
          <p:nvPr>
            <p:custDataLst>
              <p:tags r:id="rId3"/>
            </p:custDataLst>
          </p:nvPr>
        </p:nvGraphicFramePr>
        <p:xfrm>
          <a:off x="4572000" y="1371600"/>
          <a:ext cx="4572000" cy="5143500"/>
        </p:xfrm>
        <a:graphic>
          <a:graphicData uri="http://schemas.openxmlformats.org/presentationml/2006/ole">
            <mc:AlternateContent xmlns:mc="http://schemas.openxmlformats.org/markup-compatibility/2006">
              <mc:Choice xmlns:v="urn:schemas-microsoft-com:vml" Requires="v">
                <p:oleObj spid="_x0000_s52230" name="Chart" r:id="rId6" imgW="4572000" imgH="5143500" progId="MSGraph.Chart.8">
                  <p:embed followColorScheme="full"/>
                </p:oleObj>
              </mc:Choice>
              <mc:Fallback>
                <p:oleObj name="Chart" r:id="rId6" imgW="4572000" imgH="5143500" progId="MSGraph.Chart.8">
                  <p:embed followColorScheme="full"/>
                  <p:pic>
                    <p:nvPicPr>
                      <p:cNvPr id="0" name="TPChar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13716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PAnswers"/>
          <p:cNvSpPr>
            <a:spLocks noGrp="1"/>
          </p:cNvSpPr>
          <p:nvPr>
            <p:ph type="body" idx="1"/>
            <p:custDataLst>
              <p:tags r:id="rId4"/>
            </p:custDataLst>
          </p:nvPr>
        </p:nvSpPr>
        <p:spPr>
          <a:xfrm>
            <a:off x="762000" y="2514600"/>
            <a:ext cx="4114800" cy="4114800"/>
          </a:xfrm>
        </p:spPr>
        <p:txBody>
          <a:bodyPr>
            <a:noAutofit/>
          </a:bodyPr>
          <a:lstStyle/>
          <a:p>
            <a:pPr marL="514350" indent="-514350">
              <a:spcAft>
                <a:spcPts val="0"/>
              </a:spcAft>
              <a:buAutoNum type="arabicPeriod"/>
            </a:pPr>
            <a:r>
              <a:rPr lang="en-US" dirty="0" smtClean="0"/>
              <a:t>Knowledge</a:t>
            </a:r>
          </a:p>
          <a:p>
            <a:pPr marL="514350" indent="-514350">
              <a:spcAft>
                <a:spcPts val="0"/>
              </a:spcAft>
              <a:buAutoNum type="arabicPeriod"/>
            </a:pPr>
            <a:r>
              <a:rPr lang="en-US" dirty="0" smtClean="0"/>
              <a:t>Comprehension</a:t>
            </a:r>
          </a:p>
          <a:p>
            <a:pPr marL="514350" indent="-514350">
              <a:spcAft>
                <a:spcPts val="0"/>
              </a:spcAft>
              <a:buAutoNum type="arabicPeriod"/>
            </a:pPr>
            <a:r>
              <a:rPr lang="en-US" dirty="0" smtClean="0"/>
              <a:t>Application</a:t>
            </a:r>
          </a:p>
          <a:p>
            <a:pPr marL="514350" indent="-514350">
              <a:spcAft>
                <a:spcPts val="0"/>
              </a:spcAft>
              <a:buAutoNum type="arabicPeriod"/>
            </a:pPr>
            <a:r>
              <a:rPr lang="en-US" dirty="0" smtClean="0"/>
              <a:t>Analysis</a:t>
            </a:r>
          </a:p>
          <a:p>
            <a:pPr marL="514350" indent="-514350">
              <a:spcAft>
                <a:spcPts val="0"/>
              </a:spcAft>
              <a:buAutoNum type="arabicPeriod"/>
            </a:pPr>
            <a:r>
              <a:rPr lang="en-US" dirty="0" smtClean="0"/>
              <a:t>Synthesis</a:t>
            </a:r>
          </a:p>
          <a:p>
            <a:pPr marL="514350" indent="-514350">
              <a:spcAft>
                <a:spcPts val="0"/>
              </a:spcAft>
              <a:buAutoNum type="arabicPeriod"/>
            </a:pPr>
            <a:r>
              <a:rPr lang="en-US" dirty="0" smtClean="0"/>
              <a:t>Evaluation</a:t>
            </a:r>
            <a:endParaRPr lang="en-US" dirty="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143000" y="914400"/>
            <a:ext cx="7772400" cy="1143000"/>
          </a:xfrm>
        </p:spPr>
        <p:txBody>
          <a:bodyPr/>
          <a:lstStyle/>
          <a:p>
            <a:r>
              <a:rPr lang="en-US" sz="3200" dirty="0" smtClean="0"/>
              <a:t>At what level of Bloom’s do you think you’ll need to be to make A’s at the university level?</a:t>
            </a:r>
            <a:endParaRPr lang="en-US" sz="3200" dirty="0"/>
          </a:p>
        </p:txBody>
      </p:sp>
      <p:graphicFrame>
        <p:nvGraphicFramePr>
          <p:cNvPr id="5" name="TPChart"/>
          <p:cNvGraphicFramePr>
            <a:graphicFrameLocks noChangeAspect="1"/>
          </p:cNvGraphicFramePr>
          <p:nvPr>
            <p:custDataLst>
              <p:tags r:id="rId2"/>
            </p:custDataLst>
          </p:nvPr>
        </p:nvGraphicFramePr>
        <p:xfrm>
          <a:off x="4673600" y="1524000"/>
          <a:ext cx="4470400" cy="5041900"/>
        </p:xfrm>
        <a:graphic>
          <a:graphicData uri="http://schemas.openxmlformats.org/drawingml/2006/chart">
            <c:chart xmlns:c="http://schemas.openxmlformats.org/drawingml/2006/chart" xmlns:r="http://schemas.openxmlformats.org/officeDocument/2006/relationships" r:id="rId5"/>
          </a:graphicData>
        </a:graphic>
      </p:graphicFrame>
      <p:sp>
        <p:nvSpPr>
          <p:cNvPr id="3" name="TPAnswers"/>
          <p:cNvSpPr>
            <a:spLocks noGrp="1"/>
          </p:cNvSpPr>
          <p:nvPr>
            <p:ph type="body" idx="1"/>
            <p:custDataLst>
              <p:tags r:id="rId3"/>
            </p:custDataLst>
          </p:nvPr>
        </p:nvSpPr>
        <p:spPr>
          <a:xfrm>
            <a:off x="685800" y="2590800"/>
            <a:ext cx="4114800" cy="4114800"/>
          </a:xfrm>
        </p:spPr>
        <p:txBody>
          <a:bodyPr>
            <a:noAutofit/>
          </a:bodyPr>
          <a:lstStyle/>
          <a:p>
            <a:pPr marL="514350" indent="-514350">
              <a:spcAft>
                <a:spcPts val="0"/>
              </a:spcAft>
              <a:buAutoNum type="arabicPeriod"/>
            </a:pPr>
            <a:r>
              <a:rPr lang="en-US" dirty="0" smtClean="0"/>
              <a:t>Knowledge</a:t>
            </a:r>
          </a:p>
          <a:p>
            <a:pPr marL="514350" indent="-514350">
              <a:spcAft>
                <a:spcPts val="0"/>
              </a:spcAft>
              <a:buAutoNum type="arabicPeriod"/>
            </a:pPr>
            <a:r>
              <a:rPr lang="en-US" dirty="0" smtClean="0"/>
              <a:t>Comprehension</a:t>
            </a:r>
          </a:p>
          <a:p>
            <a:pPr marL="514350" indent="-514350">
              <a:spcAft>
                <a:spcPts val="0"/>
              </a:spcAft>
              <a:buAutoNum type="arabicPeriod"/>
            </a:pPr>
            <a:r>
              <a:rPr lang="en-US" dirty="0" smtClean="0"/>
              <a:t>Application</a:t>
            </a:r>
          </a:p>
          <a:p>
            <a:pPr marL="514350" indent="-514350">
              <a:spcAft>
                <a:spcPts val="0"/>
              </a:spcAft>
              <a:buAutoNum type="arabicPeriod"/>
            </a:pPr>
            <a:r>
              <a:rPr lang="en-US" dirty="0" smtClean="0"/>
              <a:t>Analysis</a:t>
            </a:r>
          </a:p>
          <a:p>
            <a:pPr marL="514350" indent="-514350">
              <a:spcAft>
                <a:spcPts val="0"/>
              </a:spcAft>
              <a:buAutoNum type="arabicPeriod"/>
            </a:pPr>
            <a:r>
              <a:rPr lang="en-US" dirty="0" smtClean="0"/>
              <a:t>Synthesis</a:t>
            </a:r>
          </a:p>
          <a:p>
            <a:pPr marL="514350" indent="-514350">
              <a:spcAft>
                <a:spcPts val="0"/>
              </a:spcAft>
              <a:buAutoNum type="arabicPeriod"/>
            </a:pPr>
            <a:r>
              <a:rPr lang="en-US" dirty="0" smtClean="0"/>
              <a:t>Evaluation</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1143000"/>
            <a:ext cx="7772400" cy="1143000"/>
          </a:xfrm>
        </p:spPr>
        <p:txBody>
          <a:bodyPr/>
          <a:lstStyle/>
          <a:p>
            <a:pPr eaLnBrk="1" hangingPunct="1"/>
            <a:r>
              <a:rPr lang="en-US" smtClean="0"/>
              <a:t>Study Strategies Gold Nugget</a:t>
            </a:r>
          </a:p>
        </p:txBody>
      </p:sp>
      <p:sp>
        <p:nvSpPr>
          <p:cNvPr id="27651" name="Rectangle 3"/>
          <p:cNvSpPr>
            <a:spLocks noGrp="1" noChangeArrowheads="1"/>
          </p:cNvSpPr>
          <p:nvPr>
            <p:ph type="body" idx="1"/>
          </p:nvPr>
        </p:nvSpPr>
        <p:spPr>
          <a:xfrm>
            <a:off x="1524000" y="3048000"/>
            <a:ext cx="6781800" cy="2362200"/>
          </a:xfrm>
        </p:spPr>
        <p:txBody>
          <a:bodyPr/>
          <a:lstStyle/>
          <a:p>
            <a:pPr eaLnBrk="1" hangingPunct="1"/>
            <a:r>
              <a:rPr lang="en-US" sz="4000" b="1" smtClean="0"/>
              <a:t>The Study Cycle with</a:t>
            </a:r>
          </a:p>
          <a:p>
            <a:pPr eaLnBrk="1" hangingPunct="1">
              <a:buFontTx/>
              <a:buNone/>
            </a:pPr>
            <a:r>
              <a:rPr lang="en-US" sz="4000" b="1" smtClean="0"/>
              <a:t>   </a:t>
            </a:r>
            <a:r>
              <a:rPr lang="en-US" sz="4000" b="1" i="1" smtClean="0"/>
              <a:t>Intense Study Sessions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09600" y="2743200"/>
            <a:ext cx="8229600" cy="1143000"/>
          </a:xfrm>
        </p:spPr>
        <p:txBody>
          <a:bodyPr>
            <a:normAutofit fontScale="90000"/>
          </a:bodyPr>
          <a:lstStyle/>
          <a:p>
            <a:pPr algn="ctr" eaLnBrk="1" hangingPunct="1"/>
            <a:r>
              <a:rPr lang="en-US" dirty="0" smtClean="0">
                <a:latin typeface="+mn-lt"/>
              </a:rPr>
              <a:t>How do you move yourself </a:t>
            </a:r>
            <a:r>
              <a:rPr lang="en-US" b="1" dirty="0" smtClean="0">
                <a:latin typeface="+mn-lt"/>
              </a:rPr>
              <a:t>higher</a:t>
            </a:r>
            <a:r>
              <a:rPr lang="en-US" dirty="0" smtClean="0">
                <a:latin typeface="+mn-lt"/>
              </a:rPr>
              <a:t> </a:t>
            </a:r>
            <a:br>
              <a:rPr lang="en-US" dirty="0" smtClean="0">
                <a:latin typeface="+mn-lt"/>
              </a:rPr>
            </a:br>
            <a:r>
              <a:rPr lang="en-US" dirty="0" smtClean="0">
                <a:latin typeface="+mn-lt"/>
              </a:rPr>
              <a:t>on Bloom’s Taxonomy?</a:t>
            </a:r>
            <a:r>
              <a:rPr lang="en-US" dirty="0" smtClean="0"/>
              <a:t/>
            </a:r>
            <a:br>
              <a:rPr lang="en-US" dirty="0" smtClean="0"/>
            </a:br>
            <a:r>
              <a:rPr lang="en-US" dirty="0" smtClean="0"/>
              <a:t/>
            </a:r>
            <a:br>
              <a:rPr lang="en-US" dirty="0" smtClean="0"/>
            </a:br>
            <a:r>
              <a:rPr lang="en-US" b="1" dirty="0" smtClean="0">
                <a:latin typeface="+mn-lt"/>
              </a:rPr>
              <a:t>Use the Study Cycle!</a:t>
            </a: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p:txBody>
      </p:sp>
      <p:pic>
        <p:nvPicPr>
          <p:cNvPr id="19458" name="Picture 2" descr="C:\Documents and Settings\Saundra\Local Settings\Temporary Internet Files\Content.IE5\27WC1QYS\MC900231936[1].wmf"/>
          <p:cNvPicPr>
            <a:picLocks noChangeAspect="1" noChangeArrowheads="1"/>
          </p:cNvPicPr>
          <p:nvPr/>
        </p:nvPicPr>
        <p:blipFill>
          <a:blip r:embed="rId2" cstate="print"/>
          <a:srcRect/>
          <a:stretch>
            <a:fillRect/>
          </a:stretch>
        </p:blipFill>
        <p:spPr bwMode="auto">
          <a:xfrm>
            <a:off x="3657600" y="4191000"/>
            <a:ext cx="1753354" cy="2139636"/>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Group 26"/>
          <p:cNvGrpSpPr/>
          <p:nvPr/>
        </p:nvGrpSpPr>
        <p:grpSpPr>
          <a:xfrm>
            <a:off x="1219200" y="1066800"/>
            <a:ext cx="3962400" cy="3823094"/>
            <a:chOff x="144629" y="419114"/>
            <a:chExt cx="4351170" cy="4495755"/>
          </a:xfrm>
          <a:solidFill>
            <a:srgbClr val="BD5D2D"/>
          </a:solidFill>
          <a:scene3d>
            <a:camera prst="orthographicFront"/>
            <a:lightRig rig="flat" dir="t"/>
          </a:scene3d>
        </p:grpSpPr>
        <p:sp>
          <p:nvSpPr>
            <p:cNvPr id="28" name="Oval 27"/>
            <p:cNvSpPr/>
            <p:nvPr/>
          </p:nvSpPr>
          <p:spPr>
            <a:xfrm>
              <a:off x="144629" y="419114"/>
              <a:ext cx="4351170" cy="4495755"/>
            </a:xfrm>
            <a:prstGeom prst="ellipse">
              <a:avLst/>
            </a:prstGeom>
            <a:grpFill/>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3">
                <a:shade val="50000"/>
                <a:hueOff val="0"/>
                <a:satOff val="0"/>
                <a:lumOff val="0"/>
                <a:alphaOff val="0"/>
              </a:schemeClr>
            </a:effectRef>
            <a:fontRef idx="minor">
              <a:schemeClr val="lt1"/>
            </a:fontRef>
          </p:style>
        </p:sp>
        <p:sp>
          <p:nvSpPr>
            <p:cNvPr id="33" name="Oval 4"/>
            <p:cNvSpPr/>
            <p:nvPr/>
          </p:nvSpPr>
          <p:spPr>
            <a:xfrm>
              <a:off x="1711921" y="643902"/>
              <a:ext cx="1216587" cy="674363"/>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4</a:t>
              </a:r>
              <a:br>
                <a:rPr lang="en-US" sz="2000" kern="1200" dirty="0" smtClean="0"/>
              </a:br>
              <a:r>
                <a:rPr lang="en-US" sz="2000" kern="1200" dirty="0" smtClean="0">
                  <a:solidFill>
                    <a:schemeClr val="bg1"/>
                  </a:solidFill>
                </a:rPr>
                <a:t>Reflect</a:t>
              </a:r>
              <a:endParaRPr lang="en-US" sz="2000" kern="1200" dirty="0">
                <a:solidFill>
                  <a:schemeClr val="bg1"/>
                </a:solidFill>
              </a:endParaRPr>
            </a:p>
          </p:txBody>
        </p:sp>
      </p:grpSp>
      <p:graphicFrame>
        <p:nvGraphicFramePr>
          <p:cNvPr id="29" name="Diagram 28"/>
          <p:cNvGraphicFramePr/>
          <p:nvPr/>
        </p:nvGraphicFramePr>
        <p:xfrm>
          <a:off x="483766" y="418107"/>
          <a:ext cx="5289176" cy="38446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Rounded Rectangle 8"/>
          <p:cNvSpPr/>
          <p:nvPr/>
        </p:nvSpPr>
        <p:spPr>
          <a:xfrm>
            <a:off x="457200" y="4953000"/>
            <a:ext cx="8264745" cy="1371600"/>
          </a:xfrm>
          <a:prstGeom prst="roundRect">
            <a:avLst>
              <a:gd name="adj" fmla="val 10000"/>
            </a:avLst>
          </a:prstGeom>
          <a:noFill/>
          <a:ln>
            <a:solidFill>
              <a:schemeClr val="bg1">
                <a:lumMod val="75000"/>
              </a:schemeClr>
            </a:solidFill>
            <a:prstDash val="solid"/>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TextBox 16"/>
          <p:cNvSpPr txBox="1"/>
          <p:nvPr/>
        </p:nvSpPr>
        <p:spPr>
          <a:xfrm>
            <a:off x="0" y="0"/>
            <a:ext cx="9144000" cy="646331"/>
          </a:xfrm>
          <a:prstGeom prst="rect">
            <a:avLst/>
          </a:prstGeom>
          <a:solidFill>
            <a:srgbClr val="666666"/>
          </a:solidFill>
        </p:spPr>
        <p:txBody>
          <a:bodyPr wrap="square" tIns="182880" rIns="457200" bIns="91440" rtlCol="0">
            <a:spAutoFit/>
          </a:bodyPr>
          <a:lstStyle/>
          <a:p>
            <a:pPr algn="r"/>
            <a:r>
              <a:rPr lang="en-US" sz="2400" b="1" dirty="0" smtClean="0">
                <a:solidFill>
                  <a:schemeClr val="bg1"/>
                </a:solidFill>
                <a:latin typeface="Goudy Old Style" pitchFamily="18" charset="0"/>
              </a:rPr>
              <a:t>The Study Cycle  </a:t>
            </a:r>
            <a:endParaRPr lang="en-US" sz="2400" b="1" dirty="0">
              <a:solidFill>
                <a:schemeClr val="bg1"/>
              </a:solidFill>
              <a:latin typeface="Goudy Old Style" pitchFamily="18" charset="0"/>
            </a:endParaRPr>
          </a:p>
        </p:txBody>
      </p:sp>
      <p:graphicFrame>
        <p:nvGraphicFramePr>
          <p:cNvPr id="22" name="Table 21"/>
          <p:cNvGraphicFramePr>
            <a:graphicFrameLocks noGrp="1"/>
          </p:cNvGraphicFramePr>
          <p:nvPr/>
        </p:nvGraphicFramePr>
        <p:xfrm>
          <a:off x="457200" y="5334000"/>
          <a:ext cx="8157883" cy="1024433"/>
        </p:xfrm>
        <a:graphic>
          <a:graphicData uri="http://schemas.openxmlformats.org/drawingml/2006/table">
            <a:tbl>
              <a:tblPr/>
              <a:tblGrid>
                <a:gridCol w="325704"/>
                <a:gridCol w="1565879"/>
                <a:gridCol w="1199826"/>
                <a:gridCol w="5066474"/>
              </a:tblGrid>
              <a:tr h="244404">
                <a:tc>
                  <a:txBody>
                    <a:bodyPr/>
                    <a:lstStyle/>
                    <a:p>
                      <a:pPr marL="0" marR="0" algn="l">
                        <a:lnSpc>
                          <a:spcPct val="115000"/>
                        </a:lnSpc>
                        <a:spcBef>
                          <a:spcPts val="0"/>
                        </a:spcBef>
                        <a:spcAft>
                          <a:spcPts val="0"/>
                        </a:spcAft>
                      </a:pPr>
                      <a:r>
                        <a:rPr lang="en-US" sz="900" b="1" dirty="0">
                          <a:solidFill>
                            <a:schemeClr val="tx1"/>
                          </a:solidFill>
                          <a:latin typeface="+mn-lt"/>
                          <a:ea typeface="Calibri"/>
                          <a:cs typeface="Times New Roman"/>
                        </a:rPr>
                        <a:t>1</a:t>
                      </a:r>
                    </a:p>
                  </a:txBody>
                  <a:tcPr marL="56165" marR="56165" marT="0" marB="0">
                    <a:lnL>
                      <a:noFill/>
                    </a:lnL>
                    <a:lnR>
                      <a:noFill/>
                    </a:lnR>
                    <a:lnT>
                      <a:noFill/>
                    </a:lnT>
                    <a:lnB>
                      <a:noFill/>
                    </a:lnB>
                  </a:tcPr>
                </a:tc>
                <a:tc>
                  <a:txBody>
                    <a:bodyPr/>
                    <a:lstStyle/>
                    <a:p>
                      <a:pPr marL="0" marR="0" algn="l">
                        <a:lnSpc>
                          <a:spcPct val="115000"/>
                        </a:lnSpc>
                        <a:spcBef>
                          <a:spcPts val="0"/>
                        </a:spcBef>
                        <a:spcAft>
                          <a:spcPts val="0"/>
                        </a:spcAft>
                      </a:pPr>
                      <a:r>
                        <a:rPr lang="en-US" sz="1000" b="1" dirty="0">
                          <a:solidFill>
                            <a:schemeClr val="tx1"/>
                          </a:solidFill>
                          <a:latin typeface="+mn-lt"/>
                          <a:ea typeface="Calibri"/>
                          <a:cs typeface="Times New Roman"/>
                        </a:rPr>
                        <a:t>Set a Goal</a:t>
                      </a:r>
                    </a:p>
                  </a:txBody>
                  <a:tcPr marL="56165" marR="56165" marT="0" marB="0">
                    <a:lnL>
                      <a:noFill/>
                    </a:lnL>
                    <a:lnR>
                      <a:noFill/>
                    </a:lnR>
                    <a:lnT>
                      <a:noFill/>
                    </a:lnT>
                    <a:lnB>
                      <a:noFill/>
                    </a:lnB>
                  </a:tcPr>
                </a:tc>
                <a:tc>
                  <a:txBody>
                    <a:bodyPr/>
                    <a:lstStyle/>
                    <a:p>
                      <a:pPr marL="0" marR="0" algn="ctr">
                        <a:lnSpc>
                          <a:spcPct val="115000"/>
                        </a:lnSpc>
                        <a:spcBef>
                          <a:spcPts val="0"/>
                        </a:spcBef>
                        <a:spcAft>
                          <a:spcPts val="0"/>
                        </a:spcAft>
                      </a:pPr>
                      <a:r>
                        <a:rPr lang="en-US" sz="1000" dirty="0">
                          <a:solidFill>
                            <a:schemeClr val="tx1"/>
                          </a:solidFill>
                          <a:latin typeface="+mn-lt"/>
                          <a:ea typeface="Calibri"/>
                          <a:cs typeface="Times New Roman"/>
                        </a:rPr>
                        <a:t>(1-2 min)</a:t>
                      </a:r>
                    </a:p>
                  </a:txBody>
                  <a:tcPr marL="56165" marR="56165" marT="0" marB="0">
                    <a:lnL>
                      <a:noFill/>
                    </a:lnL>
                    <a:lnR>
                      <a:noFill/>
                    </a:lnR>
                    <a:lnT>
                      <a:noFill/>
                    </a:lnT>
                    <a:lnB>
                      <a:noFill/>
                    </a:lnB>
                  </a:tcPr>
                </a:tc>
                <a:tc>
                  <a:txBody>
                    <a:bodyPr/>
                    <a:lstStyle/>
                    <a:p>
                      <a:pPr marL="0" marR="0" algn="l">
                        <a:spcBef>
                          <a:spcPts val="0"/>
                        </a:spcBef>
                        <a:spcAft>
                          <a:spcPts val="0"/>
                        </a:spcAft>
                      </a:pPr>
                      <a:r>
                        <a:rPr lang="en-US" sz="1000" b="1" kern="1200" dirty="0">
                          <a:solidFill>
                            <a:schemeClr val="tx1"/>
                          </a:solidFill>
                          <a:latin typeface="+mn-lt"/>
                          <a:ea typeface="Times New Roman"/>
                          <a:cs typeface="Times New Roman"/>
                        </a:rPr>
                        <a:t>Decide what you want to accomplish in your study session </a:t>
                      </a:r>
                      <a:endParaRPr lang="en-US" sz="1000" dirty="0">
                        <a:solidFill>
                          <a:schemeClr val="tx1"/>
                        </a:solidFill>
                        <a:latin typeface="+mn-lt"/>
                        <a:ea typeface="Times New Roman"/>
                        <a:cs typeface="Times New Roman"/>
                      </a:endParaRPr>
                    </a:p>
                  </a:txBody>
                  <a:tcPr marL="56165" marR="56165" marT="0" marB="0">
                    <a:lnL>
                      <a:noFill/>
                    </a:lnL>
                    <a:lnR>
                      <a:noFill/>
                    </a:lnR>
                    <a:lnT>
                      <a:noFill/>
                    </a:lnT>
                    <a:lnB>
                      <a:noFill/>
                    </a:lnB>
                  </a:tcPr>
                </a:tc>
              </a:tr>
              <a:tr h="259479">
                <a:tc>
                  <a:txBody>
                    <a:bodyPr/>
                    <a:lstStyle/>
                    <a:p>
                      <a:pPr marL="0" marR="0" algn="l">
                        <a:lnSpc>
                          <a:spcPct val="115000"/>
                        </a:lnSpc>
                        <a:spcBef>
                          <a:spcPts val="0"/>
                        </a:spcBef>
                        <a:spcAft>
                          <a:spcPts val="0"/>
                        </a:spcAft>
                      </a:pPr>
                      <a:r>
                        <a:rPr lang="en-US" sz="900" b="1" dirty="0">
                          <a:solidFill>
                            <a:schemeClr val="tx1"/>
                          </a:solidFill>
                          <a:latin typeface="+mn-lt"/>
                          <a:ea typeface="Calibri"/>
                          <a:cs typeface="Times New Roman"/>
                        </a:rPr>
                        <a:t>2</a:t>
                      </a:r>
                    </a:p>
                  </a:txBody>
                  <a:tcPr marL="56165" marR="56165" marT="0" marB="0">
                    <a:lnL>
                      <a:noFill/>
                    </a:lnL>
                    <a:lnR>
                      <a:noFill/>
                    </a:lnR>
                    <a:lnT>
                      <a:noFill/>
                    </a:lnT>
                    <a:lnB>
                      <a:noFill/>
                    </a:lnB>
                  </a:tcPr>
                </a:tc>
                <a:tc>
                  <a:txBody>
                    <a:bodyPr/>
                    <a:lstStyle/>
                    <a:p>
                      <a:pPr marL="0" marR="0" algn="l">
                        <a:lnSpc>
                          <a:spcPct val="115000"/>
                        </a:lnSpc>
                        <a:spcBef>
                          <a:spcPts val="0"/>
                        </a:spcBef>
                        <a:spcAft>
                          <a:spcPts val="0"/>
                        </a:spcAft>
                      </a:pPr>
                      <a:r>
                        <a:rPr lang="en-US" sz="1000" b="1" dirty="0">
                          <a:solidFill>
                            <a:schemeClr val="tx1"/>
                          </a:solidFill>
                          <a:latin typeface="+mn-lt"/>
                          <a:ea typeface="Calibri"/>
                          <a:cs typeface="Times New Roman"/>
                        </a:rPr>
                        <a:t>Study with Focus</a:t>
                      </a:r>
                    </a:p>
                  </a:txBody>
                  <a:tcPr marL="56165" marR="56165" marT="0" marB="0">
                    <a:lnL>
                      <a:noFill/>
                    </a:lnL>
                    <a:lnR>
                      <a:noFill/>
                    </a:lnR>
                    <a:lnT>
                      <a:noFill/>
                    </a:lnT>
                    <a:lnB>
                      <a:noFill/>
                    </a:lnB>
                  </a:tcPr>
                </a:tc>
                <a:tc>
                  <a:txBody>
                    <a:bodyPr/>
                    <a:lstStyle/>
                    <a:p>
                      <a:pPr marL="0" marR="0" algn="ctr">
                        <a:lnSpc>
                          <a:spcPct val="115000"/>
                        </a:lnSpc>
                        <a:spcBef>
                          <a:spcPts val="0"/>
                        </a:spcBef>
                        <a:spcAft>
                          <a:spcPts val="0"/>
                        </a:spcAft>
                      </a:pPr>
                      <a:r>
                        <a:rPr lang="en-US" sz="1000" dirty="0">
                          <a:solidFill>
                            <a:schemeClr val="tx1"/>
                          </a:solidFill>
                          <a:latin typeface="+mn-lt"/>
                          <a:ea typeface="Calibri"/>
                          <a:cs typeface="Times New Roman"/>
                        </a:rPr>
                        <a:t>(30-50 </a:t>
                      </a:r>
                      <a:r>
                        <a:rPr lang="en-US" sz="1000" dirty="0" smtClean="0">
                          <a:solidFill>
                            <a:schemeClr val="tx1"/>
                          </a:solidFill>
                          <a:latin typeface="+mn-lt"/>
                          <a:ea typeface="Calibri"/>
                          <a:cs typeface="Times New Roman"/>
                        </a:rPr>
                        <a:t>min)</a:t>
                      </a:r>
                      <a:endParaRPr lang="en-US" sz="1000" dirty="0">
                        <a:solidFill>
                          <a:schemeClr val="tx1"/>
                        </a:solidFill>
                        <a:latin typeface="+mn-lt"/>
                        <a:ea typeface="Calibri"/>
                        <a:cs typeface="Times New Roman"/>
                      </a:endParaRPr>
                    </a:p>
                  </a:txBody>
                  <a:tcPr marL="56165" marR="56165" marT="0" marB="0">
                    <a:lnL>
                      <a:noFill/>
                    </a:lnL>
                    <a:lnR>
                      <a:noFill/>
                    </a:lnR>
                    <a:lnT>
                      <a:noFill/>
                    </a:lnT>
                    <a:lnB>
                      <a:noFill/>
                    </a:lnB>
                  </a:tcPr>
                </a:tc>
                <a:tc>
                  <a:txBody>
                    <a:bodyPr/>
                    <a:lstStyle/>
                    <a:p>
                      <a:pPr marL="0" marR="0" algn="l">
                        <a:spcBef>
                          <a:spcPts val="0"/>
                        </a:spcBef>
                        <a:spcAft>
                          <a:spcPts val="0"/>
                        </a:spcAft>
                      </a:pPr>
                      <a:r>
                        <a:rPr lang="en-US" sz="1000" b="1" kern="1200" dirty="0" smtClean="0">
                          <a:solidFill>
                            <a:schemeClr val="tx1"/>
                          </a:solidFill>
                          <a:latin typeface="+mn-lt"/>
                          <a:ea typeface="Times New Roman"/>
                          <a:cs typeface="Times New Roman"/>
                        </a:rPr>
                        <a:t>Interact with material</a:t>
                      </a:r>
                      <a:r>
                        <a:rPr lang="en-US" sz="1000" b="0" dirty="0" smtClean="0">
                          <a:solidFill>
                            <a:schemeClr val="tx1"/>
                          </a:solidFill>
                          <a:latin typeface="+mn-lt"/>
                          <a:ea typeface="Times New Roman"/>
                          <a:cs typeface="Times New Roman"/>
                        </a:rPr>
                        <a:t>- organize, concept </a:t>
                      </a:r>
                      <a:r>
                        <a:rPr lang="en-US" sz="1000" b="0" dirty="0">
                          <a:solidFill>
                            <a:schemeClr val="tx1"/>
                          </a:solidFill>
                          <a:latin typeface="+mn-lt"/>
                          <a:ea typeface="Times New Roman"/>
                          <a:cs typeface="Times New Roman"/>
                        </a:rPr>
                        <a:t>map, </a:t>
                      </a:r>
                      <a:r>
                        <a:rPr lang="en-US" sz="1000" b="0" dirty="0" smtClean="0">
                          <a:solidFill>
                            <a:schemeClr val="tx1"/>
                          </a:solidFill>
                          <a:latin typeface="+mn-lt"/>
                          <a:ea typeface="Times New Roman"/>
                          <a:cs typeface="Times New Roman"/>
                        </a:rPr>
                        <a:t>summarize,</a:t>
                      </a:r>
                      <a:r>
                        <a:rPr lang="en-US" sz="1000" b="0" baseline="0" dirty="0" smtClean="0">
                          <a:solidFill>
                            <a:schemeClr val="tx1"/>
                          </a:solidFill>
                          <a:latin typeface="+mn-lt"/>
                          <a:ea typeface="Times New Roman"/>
                          <a:cs typeface="Times New Roman"/>
                        </a:rPr>
                        <a:t> process, re-read, fill-in notes, reflect, etc.</a:t>
                      </a:r>
                      <a:r>
                        <a:rPr lang="en-US" sz="1000" b="0" kern="1200" dirty="0" smtClean="0">
                          <a:solidFill>
                            <a:schemeClr val="tx1"/>
                          </a:solidFill>
                          <a:latin typeface="+mn-lt"/>
                          <a:ea typeface="Times New Roman"/>
                          <a:cs typeface="Times New Roman"/>
                        </a:rPr>
                        <a:t>  </a:t>
                      </a:r>
                      <a:endParaRPr lang="en-US" sz="1000" b="0" dirty="0">
                        <a:solidFill>
                          <a:schemeClr val="tx1"/>
                        </a:solidFill>
                        <a:latin typeface="+mn-lt"/>
                        <a:ea typeface="Times New Roman"/>
                        <a:cs typeface="Times New Roman"/>
                      </a:endParaRPr>
                    </a:p>
                  </a:txBody>
                  <a:tcPr marL="56165" marR="56165" marT="0" marB="0">
                    <a:lnL>
                      <a:noFill/>
                    </a:lnL>
                    <a:lnR>
                      <a:noFill/>
                    </a:lnR>
                    <a:lnT>
                      <a:noFill/>
                    </a:lnT>
                    <a:lnB>
                      <a:noFill/>
                    </a:lnB>
                  </a:tcPr>
                </a:tc>
              </a:tr>
              <a:tr h="244404">
                <a:tc>
                  <a:txBody>
                    <a:bodyPr/>
                    <a:lstStyle/>
                    <a:p>
                      <a:pPr marL="0" marR="0" algn="l">
                        <a:lnSpc>
                          <a:spcPct val="115000"/>
                        </a:lnSpc>
                        <a:spcBef>
                          <a:spcPts val="0"/>
                        </a:spcBef>
                        <a:spcAft>
                          <a:spcPts val="0"/>
                        </a:spcAft>
                      </a:pPr>
                      <a:r>
                        <a:rPr lang="en-US" sz="900" b="1" dirty="0">
                          <a:solidFill>
                            <a:schemeClr val="tx1"/>
                          </a:solidFill>
                          <a:latin typeface="+mn-lt"/>
                          <a:ea typeface="Calibri"/>
                          <a:cs typeface="Times New Roman"/>
                        </a:rPr>
                        <a:t>3</a:t>
                      </a:r>
                    </a:p>
                  </a:txBody>
                  <a:tcPr marL="56165" marR="56165" marT="0" marB="0">
                    <a:lnL>
                      <a:noFill/>
                    </a:lnL>
                    <a:lnR>
                      <a:noFill/>
                    </a:lnR>
                    <a:lnT>
                      <a:noFill/>
                    </a:lnT>
                    <a:lnB>
                      <a:noFill/>
                    </a:lnB>
                  </a:tcPr>
                </a:tc>
                <a:tc>
                  <a:txBody>
                    <a:bodyPr/>
                    <a:lstStyle/>
                    <a:p>
                      <a:pPr marL="0" marR="0" algn="l">
                        <a:lnSpc>
                          <a:spcPct val="115000"/>
                        </a:lnSpc>
                        <a:spcBef>
                          <a:spcPts val="0"/>
                        </a:spcBef>
                        <a:spcAft>
                          <a:spcPts val="0"/>
                        </a:spcAft>
                      </a:pPr>
                      <a:r>
                        <a:rPr lang="en-US" sz="1000" b="1" dirty="0" smtClean="0">
                          <a:solidFill>
                            <a:schemeClr val="tx1"/>
                          </a:solidFill>
                          <a:latin typeface="+mn-lt"/>
                          <a:ea typeface="Calibri"/>
                          <a:cs typeface="Times New Roman"/>
                        </a:rPr>
                        <a:t>Reward</a:t>
                      </a:r>
                      <a:r>
                        <a:rPr lang="en-US" sz="1000" b="1" baseline="0" dirty="0" smtClean="0">
                          <a:solidFill>
                            <a:schemeClr val="tx1"/>
                          </a:solidFill>
                          <a:latin typeface="+mn-lt"/>
                          <a:ea typeface="Calibri"/>
                          <a:cs typeface="Times New Roman"/>
                        </a:rPr>
                        <a:t> Yourself</a:t>
                      </a:r>
                      <a:endParaRPr lang="en-US" sz="1000" b="1" dirty="0">
                        <a:solidFill>
                          <a:schemeClr val="tx1"/>
                        </a:solidFill>
                        <a:latin typeface="+mn-lt"/>
                        <a:ea typeface="Calibri"/>
                        <a:cs typeface="Times New Roman"/>
                      </a:endParaRPr>
                    </a:p>
                  </a:txBody>
                  <a:tcPr marL="56165" marR="56165" marT="0" marB="0">
                    <a:lnL>
                      <a:noFill/>
                    </a:lnL>
                    <a:lnR>
                      <a:noFill/>
                    </a:lnR>
                    <a:lnT>
                      <a:noFill/>
                    </a:lnT>
                    <a:lnB>
                      <a:noFill/>
                    </a:lnB>
                  </a:tcPr>
                </a:tc>
                <a:tc>
                  <a:txBody>
                    <a:bodyPr/>
                    <a:lstStyle/>
                    <a:p>
                      <a:pPr marL="0" marR="0" algn="ctr">
                        <a:lnSpc>
                          <a:spcPct val="115000"/>
                        </a:lnSpc>
                        <a:spcBef>
                          <a:spcPts val="0"/>
                        </a:spcBef>
                        <a:spcAft>
                          <a:spcPts val="0"/>
                        </a:spcAft>
                      </a:pPr>
                      <a:r>
                        <a:rPr lang="en-US" sz="1000" dirty="0" smtClean="0">
                          <a:solidFill>
                            <a:schemeClr val="tx1"/>
                          </a:solidFill>
                          <a:latin typeface="+mn-lt"/>
                          <a:ea typeface="Calibri"/>
                          <a:cs typeface="Times New Roman"/>
                        </a:rPr>
                        <a:t>(10-15 </a:t>
                      </a:r>
                      <a:r>
                        <a:rPr lang="en-US" sz="1000" dirty="0">
                          <a:solidFill>
                            <a:schemeClr val="tx1"/>
                          </a:solidFill>
                          <a:latin typeface="+mn-lt"/>
                          <a:ea typeface="Calibri"/>
                          <a:cs typeface="Times New Roman"/>
                        </a:rPr>
                        <a:t>min) </a:t>
                      </a:r>
                    </a:p>
                  </a:txBody>
                  <a:tcPr marL="56165" marR="56165" marT="0" marB="0">
                    <a:lnL>
                      <a:noFill/>
                    </a:lnL>
                    <a:lnR>
                      <a:noFill/>
                    </a:lnR>
                    <a:lnT>
                      <a:noFill/>
                    </a:lnT>
                    <a:lnB>
                      <a:noFill/>
                    </a:lnB>
                  </a:tcPr>
                </a:tc>
                <a:tc>
                  <a:txBody>
                    <a:bodyPr/>
                    <a:lstStyle/>
                    <a:p>
                      <a:pPr marL="0" marR="0" algn="l">
                        <a:lnSpc>
                          <a:spcPts val="1700"/>
                        </a:lnSpc>
                        <a:spcBef>
                          <a:spcPts val="0"/>
                        </a:spcBef>
                        <a:spcAft>
                          <a:spcPts val="0"/>
                        </a:spcAft>
                      </a:pPr>
                      <a:r>
                        <a:rPr lang="en-US" sz="1000" b="1" kern="1200" dirty="0" smtClean="0">
                          <a:solidFill>
                            <a:schemeClr val="tx1"/>
                          </a:solidFill>
                          <a:latin typeface="+mn-lt"/>
                          <a:ea typeface="Times New Roman"/>
                          <a:cs typeface="Times New Roman"/>
                        </a:rPr>
                        <a:t>Take</a:t>
                      </a:r>
                      <a:r>
                        <a:rPr lang="en-US" sz="1000" b="1" kern="1200" baseline="0" dirty="0" smtClean="0">
                          <a:solidFill>
                            <a:schemeClr val="tx1"/>
                          </a:solidFill>
                          <a:latin typeface="+mn-lt"/>
                          <a:ea typeface="Times New Roman"/>
                          <a:cs typeface="Times New Roman"/>
                        </a:rPr>
                        <a:t> a break</a:t>
                      </a:r>
                      <a:r>
                        <a:rPr lang="en-US" sz="1000" kern="1200" dirty="0" smtClean="0">
                          <a:solidFill>
                            <a:schemeClr val="tx1"/>
                          </a:solidFill>
                          <a:latin typeface="+mn-lt"/>
                          <a:ea typeface="Times New Roman"/>
                          <a:cs typeface="Times New Roman"/>
                        </a:rPr>
                        <a:t>– </a:t>
                      </a:r>
                      <a:r>
                        <a:rPr lang="en-US" sz="1000" kern="1200" dirty="0">
                          <a:solidFill>
                            <a:schemeClr val="tx1"/>
                          </a:solidFill>
                          <a:latin typeface="+mn-lt"/>
                          <a:ea typeface="Times New Roman"/>
                          <a:cs typeface="Times New Roman"/>
                        </a:rPr>
                        <a:t>call a friend, play a short game, get a snack</a:t>
                      </a:r>
                      <a:endParaRPr lang="en-US" sz="1000" dirty="0">
                        <a:solidFill>
                          <a:schemeClr val="tx1"/>
                        </a:solidFill>
                        <a:latin typeface="+mn-lt"/>
                        <a:ea typeface="Times New Roman"/>
                        <a:cs typeface="Times New Roman"/>
                      </a:endParaRPr>
                    </a:p>
                  </a:txBody>
                  <a:tcPr marL="56165" marR="56165" marT="0" marB="0">
                    <a:lnL>
                      <a:noFill/>
                    </a:lnL>
                    <a:lnR>
                      <a:noFill/>
                    </a:lnR>
                    <a:lnT>
                      <a:noFill/>
                    </a:lnT>
                    <a:lnB>
                      <a:noFill/>
                    </a:lnB>
                  </a:tcPr>
                </a:tc>
              </a:tr>
              <a:tr h="230825">
                <a:tc>
                  <a:txBody>
                    <a:bodyPr/>
                    <a:lstStyle/>
                    <a:p>
                      <a:pPr marL="0" marR="0" algn="l">
                        <a:lnSpc>
                          <a:spcPct val="115000"/>
                        </a:lnSpc>
                        <a:spcBef>
                          <a:spcPts val="0"/>
                        </a:spcBef>
                        <a:spcAft>
                          <a:spcPts val="0"/>
                        </a:spcAft>
                      </a:pPr>
                      <a:r>
                        <a:rPr lang="en-US" sz="900" b="1" dirty="0">
                          <a:solidFill>
                            <a:schemeClr val="tx1"/>
                          </a:solidFill>
                          <a:latin typeface="+mn-lt"/>
                          <a:ea typeface="Calibri"/>
                          <a:cs typeface="Times New Roman"/>
                        </a:rPr>
                        <a:t>4</a:t>
                      </a:r>
                    </a:p>
                  </a:txBody>
                  <a:tcPr marL="56165" marR="56165" marT="0" marB="0">
                    <a:lnL>
                      <a:noFill/>
                    </a:lnL>
                    <a:lnR>
                      <a:noFill/>
                    </a:lnR>
                    <a:lnT>
                      <a:noFill/>
                    </a:lnT>
                    <a:lnB>
                      <a:noFill/>
                    </a:lnB>
                  </a:tcPr>
                </a:tc>
                <a:tc>
                  <a:txBody>
                    <a:bodyPr/>
                    <a:lstStyle/>
                    <a:p>
                      <a:pPr marL="0" marR="0" algn="l">
                        <a:lnSpc>
                          <a:spcPct val="115000"/>
                        </a:lnSpc>
                        <a:spcBef>
                          <a:spcPts val="0"/>
                        </a:spcBef>
                        <a:spcAft>
                          <a:spcPts val="0"/>
                        </a:spcAft>
                      </a:pPr>
                      <a:r>
                        <a:rPr lang="en-US" sz="1000" b="1" dirty="0">
                          <a:solidFill>
                            <a:schemeClr val="tx1"/>
                          </a:solidFill>
                          <a:latin typeface="+mn-lt"/>
                          <a:ea typeface="Calibri"/>
                          <a:cs typeface="Times New Roman"/>
                        </a:rPr>
                        <a:t>Review</a:t>
                      </a:r>
                    </a:p>
                  </a:txBody>
                  <a:tcPr marL="56165" marR="56165" marT="0" marB="0">
                    <a:lnL>
                      <a:noFill/>
                    </a:lnL>
                    <a:lnR>
                      <a:noFill/>
                    </a:lnR>
                    <a:lnT>
                      <a:noFill/>
                    </a:lnT>
                    <a:lnB>
                      <a:noFill/>
                    </a:lnB>
                  </a:tcPr>
                </a:tc>
                <a:tc>
                  <a:txBody>
                    <a:bodyPr/>
                    <a:lstStyle/>
                    <a:p>
                      <a:pPr marL="0" marR="0" algn="ctr">
                        <a:lnSpc>
                          <a:spcPct val="115000"/>
                        </a:lnSpc>
                        <a:spcBef>
                          <a:spcPts val="0"/>
                        </a:spcBef>
                        <a:spcAft>
                          <a:spcPts val="0"/>
                        </a:spcAft>
                      </a:pPr>
                      <a:r>
                        <a:rPr lang="en-US" sz="1000" dirty="0">
                          <a:solidFill>
                            <a:schemeClr val="tx1"/>
                          </a:solidFill>
                          <a:latin typeface="+mn-lt"/>
                          <a:ea typeface="Calibri"/>
                          <a:cs typeface="Times New Roman"/>
                        </a:rPr>
                        <a:t>(5 min)</a:t>
                      </a:r>
                    </a:p>
                  </a:txBody>
                  <a:tcPr marL="56165" marR="56165" marT="0" marB="0">
                    <a:lnL>
                      <a:noFill/>
                    </a:lnL>
                    <a:lnR>
                      <a:noFill/>
                    </a:lnR>
                    <a:lnT>
                      <a:noFill/>
                    </a:lnT>
                    <a:lnB>
                      <a:noFill/>
                    </a:lnB>
                  </a:tcPr>
                </a:tc>
                <a:tc>
                  <a:txBody>
                    <a:bodyPr/>
                    <a:lstStyle/>
                    <a:p>
                      <a:pPr marL="0" marR="0" algn="l">
                        <a:lnSpc>
                          <a:spcPts val="1700"/>
                        </a:lnSpc>
                        <a:spcBef>
                          <a:spcPts val="0"/>
                        </a:spcBef>
                        <a:spcAft>
                          <a:spcPts val="0"/>
                        </a:spcAft>
                      </a:pPr>
                      <a:r>
                        <a:rPr lang="en-US" sz="1000" b="1" kern="1200" dirty="0">
                          <a:solidFill>
                            <a:schemeClr val="tx1"/>
                          </a:solidFill>
                          <a:latin typeface="+mn-lt"/>
                          <a:ea typeface="Times New Roman"/>
                          <a:cs typeface="Times New Roman"/>
                        </a:rPr>
                        <a:t>Go over what you just studied</a:t>
                      </a:r>
                      <a:endParaRPr lang="en-US" sz="1000" dirty="0">
                        <a:solidFill>
                          <a:schemeClr val="tx1"/>
                        </a:solidFill>
                        <a:latin typeface="+mn-lt"/>
                        <a:ea typeface="Times New Roman"/>
                        <a:cs typeface="Times New Roman"/>
                      </a:endParaRPr>
                    </a:p>
                  </a:txBody>
                  <a:tcPr marL="56165" marR="56165" marT="0" marB="0">
                    <a:lnL>
                      <a:noFill/>
                    </a:lnL>
                    <a:lnR>
                      <a:noFill/>
                    </a:lnR>
                    <a:lnT>
                      <a:noFill/>
                    </a:lnT>
                    <a:lnB>
                      <a:noFill/>
                    </a:lnB>
                  </a:tcPr>
                </a:tc>
              </a:tr>
            </a:tbl>
          </a:graphicData>
        </a:graphic>
      </p:graphicFrame>
      <p:sp>
        <p:nvSpPr>
          <p:cNvPr id="24" name="TextBox 23"/>
          <p:cNvSpPr txBox="1"/>
          <p:nvPr/>
        </p:nvSpPr>
        <p:spPr>
          <a:xfrm>
            <a:off x="347382" y="4831773"/>
            <a:ext cx="4123765" cy="369332"/>
          </a:xfrm>
          <a:prstGeom prst="rect">
            <a:avLst/>
          </a:prstGeom>
          <a:noFill/>
        </p:spPr>
        <p:txBody>
          <a:bodyPr wrap="square" rtlCol="0">
            <a:spAutoFit/>
          </a:bodyPr>
          <a:lstStyle/>
          <a:p>
            <a:r>
              <a:rPr lang="en-US" dirty="0" smtClean="0"/>
              <a:t>*Intense Study Sessions  </a:t>
            </a:r>
            <a:endParaRPr lang="en-US" dirty="0"/>
          </a:p>
        </p:txBody>
      </p:sp>
      <p:sp>
        <p:nvSpPr>
          <p:cNvPr id="30" name="TextBox 29"/>
          <p:cNvSpPr txBox="1"/>
          <p:nvPr/>
        </p:nvSpPr>
        <p:spPr>
          <a:xfrm>
            <a:off x="2667000" y="1828800"/>
            <a:ext cx="1029962" cy="461665"/>
          </a:xfrm>
          <a:prstGeom prst="rect">
            <a:avLst/>
          </a:prstGeom>
          <a:noFill/>
        </p:spPr>
        <p:txBody>
          <a:bodyPr wrap="none" rtlCol="0">
            <a:spAutoFit/>
          </a:bodyPr>
          <a:lstStyle/>
          <a:p>
            <a:r>
              <a:rPr lang="en-US" sz="2400" dirty="0" smtClean="0"/>
              <a:t>Attend</a:t>
            </a:r>
            <a:endParaRPr lang="en-US" sz="2400" dirty="0"/>
          </a:p>
        </p:txBody>
      </p:sp>
      <p:sp>
        <p:nvSpPr>
          <p:cNvPr id="31" name="TextBox 30"/>
          <p:cNvSpPr txBox="1"/>
          <p:nvPr/>
        </p:nvSpPr>
        <p:spPr>
          <a:xfrm>
            <a:off x="2615769" y="2756062"/>
            <a:ext cx="1080424" cy="461665"/>
          </a:xfrm>
          <a:prstGeom prst="rect">
            <a:avLst/>
          </a:prstGeom>
          <a:noFill/>
        </p:spPr>
        <p:txBody>
          <a:bodyPr wrap="none" rtlCol="0">
            <a:spAutoFit/>
          </a:bodyPr>
          <a:lstStyle/>
          <a:p>
            <a:r>
              <a:rPr lang="en-US" sz="2400" dirty="0" smtClean="0"/>
              <a:t>Review</a:t>
            </a:r>
            <a:endParaRPr lang="en-US" sz="2400" dirty="0"/>
          </a:p>
        </p:txBody>
      </p:sp>
      <p:sp>
        <p:nvSpPr>
          <p:cNvPr id="32" name="TextBox 31"/>
          <p:cNvSpPr txBox="1"/>
          <p:nvPr/>
        </p:nvSpPr>
        <p:spPr>
          <a:xfrm>
            <a:off x="2743200" y="3505200"/>
            <a:ext cx="891591" cy="461665"/>
          </a:xfrm>
          <a:prstGeom prst="rect">
            <a:avLst/>
          </a:prstGeom>
          <a:noFill/>
        </p:spPr>
        <p:txBody>
          <a:bodyPr wrap="none" rtlCol="0">
            <a:spAutoFit/>
          </a:bodyPr>
          <a:lstStyle/>
          <a:p>
            <a:r>
              <a:rPr lang="en-US" sz="2400" dirty="0" smtClean="0"/>
              <a:t>Study</a:t>
            </a:r>
            <a:endParaRPr lang="en-US" sz="2400" dirty="0"/>
          </a:p>
        </p:txBody>
      </p:sp>
      <p:sp>
        <p:nvSpPr>
          <p:cNvPr id="26" name="Rounded Rectangle 25"/>
          <p:cNvSpPr/>
          <p:nvPr/>
        </p:nvSpPr>
        <p:spPr>
          <a:xfrm>
            <a:off x="3899647" y="1714439"/>
            <a:ext cx="4948518" cy="470123"/>
          </a:xfrm>
          <a:prstGeom prst="roundRect">
            <a:avLst/>
          </a:prstGeom>
          <a:solidFill>
            <a:schemeClr val="bg1"/>
          </a:solidFill>
          <a:ln w="317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989294" y="1766393"/>
            <a:ext cx="4930588" cy="461665"/>
          </a:xfrm>
          <a:prstGeom prst="rect">
            <a:avLst/>
          </a:prstGeom>
        </p:spPr>
        <p:txBody>
          <a:bodyPr wrap="square">
            <a:spAutoFit/>
          </a:bodyPr>
          <a:lstStyle/>
          <a:p>
            <a:r>
              <a:rPr lang="en-US" sz="1200" b="1" i="1" u="sng" dirty="0"/>
              <a:t>Attend</a:t>
            </a:r>
            <a:r>
              <a:rPr lang="en-US" sz="1200" i="1" u="sng" dirty="0"/>
              <a:t> </a:t>
            </a:r>
            <a:r>
              <a:rPr lang="en-US" sz="1200" b="1" u="sng" dirty="0"/>
              <a:t>class </a:t>
            </a:r>
            <a:r>
              <a:rPr lang="en-US" sz="1200" dirty="0" smtClean="0"/>
              <a:t>– </a:t>
            </a:r>
            <a:r>
              <a:rPr lang="en-US" sz="1200" b="1" dirty="0" smtClean="0"/>
              <a:t>GO TO CLASS! </a:t>
            </a:r>
            <a:r>
              <a:rPr lang="en-US" sz="1200" dirty="0" smtClean="0"/>
              <a:t>Answer and ask questions and take meaningful notes</a:t>
            </a:r>
            <a:r>
              <a:rPr lang="en-US" sz="1200" dirty="0"/>
              <a:t>. </a:t>
            </a:r>
            <a:r>
              <a:rPr lang="en-US" sz="1200" dirty="0" smtClean="0"/>
              <a:t> </a:t>
            </a:r>
            <a:endParaRPr lang="en-US" sz="1200" dirty="0"/>
          </a:p>
        </p:txBody>
      </p:sp>
      <p:sp>
        <p:nvSpPr>
          <p:cNvPr id="35" name="Rounded Rectangle 34"/>
          <p:cNvSpPr/>
          <p:nvPr/>
        </p:nvSpPr>
        <p:spPr>
          <a:xfrm>
            <a:off x="3899647" y="2479818"/>
            <a:ext cx="4948518" cy="432108"/>
          </a:xfrm>
          <a:prstGeom prst="roundRect">
            <a:avLst/>
          </a:prstGeom>
          <a:solidFill>
            <a:schemeClr val="bg1"/>
          </a:solidFill>
          <a:ln w="317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3899647" y="4054925"/>
            <a:ext cx="4948518" cy="571500"/>
          </a:xfrm>
          <a:prstGeom prst="roundRect">
            <a:avLst/>
          </a:prstGeom>
          <a:solidFill>
            <a:schemeClr val="bg1"/>
          </a:solidFill>
          <a:ln w="317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a:off x="3899647" y="885698"/>
            <a:ext cx="4948518" cy="571500"/>
          </a:xfrm>
          <a:prstGeom prst="roundRect">
            <a:avLst/>
          </a:prstGeom>
          <a:solidFill>
            <a:schemeClr val="bg1"/>
          </a:solidFill>
          <a:ln w="317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5" name="Rectangle 1"/>
          <p:cNvSpPr>
            <a:spLocks noChangeArrowheads="1"/>
          </p:cNvSpPr>
          <p:nvPr/>
        </p:nvSpPr>
        <p:spPr bwMode="auto">
          <a:xfrm>
            <a:off x="3989294" y="834828"/>
            <a:ext cx="493058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457200" algn="l"/>
                <a:tab pos="581025" algn="l"/>
              </a:tabLst>
            </a:pPr>
            <a:r>
              <a:rPr kumimoji="0" lang="en-US" sz="1200" b="1" i="1" u="sng" strike="noStrike" cap="none" normalizeH="0" baseline="0" dirty="0" smtClean="0">
                <a:ln>
                  <a:noFill/>
                </a:ln>
                <a:solidFill>
                  <a:schemeClr val="tx1"/>
                </a:solidFill>
                <a:effectLst/>
                <a:ea typeface="Calibri" pitchFamily="34" charset="0"/>
                <a:cs typeface="Times New Roman" pitchFamily="18" charset="0"/>
              </a:rPr>
              <a:t>Preview</a:t>
            </a:r>
            <a:r>
              <a:rPr kumimoji="0" lang="en-US" sz="1200" b="1" i="0" u="sng" strike="noStrike" cap="none" normalizeH="0" baseline="0" dirty="0" smtClean="0">
                <a:ln>
                  <a:noFill/>
                </a:ln>
                <a:solidFill>
                  <a:schemeClr val="tx1"/>
                </a:solidFill>
                <a:effectLst/>
                <a:ea typeface="Calibri" pitchFamily="34" charset="0"/>
                <a:cs typeface="Times New Roman" pitchFamily="18" charset="0"/>
              </a:rPr>
              <a:t> before</a:t>
            </a:r>
            <a:r>
              <a:rPr kumimoji="0" lang="en-US" sz="1200" b="1" i="0" u="sng" strike="noStrike" cap="none" normalizeH="0" dirty="0" smtClean="0">
                <a:ln>
                  <a:noFill/>
                </a:ln>
                <a:solidFill>
                  <a:schemeClr val="tx1"/>
                </a:solidFill>
                <a:effectLst/>
                <a:ea typeface="Calibri" pitchFamily="34" charset="0"/>
                <a:cs typeface="Times New Roman" pitchFamily="18" charset="0"/>
              </a:rPr>
              <a:t> </a:t>
            </a:r>
            <a:r>
              <a:rPr kumimoji="0" lang="en-US" sz="1200" b="1" i="0" u="sng" strike="noStrike" cap="none" normalizeH="0" baseline="0" dirty="0" smtClean="0">
                <a:ln>
                  <a:noFill/>
                </a:ln>
                <a:solidFill>
                  <a:schemeClr val="tx1"/>
                </a:solidFill>
                <a:effectLst/>
                <a:ea typeface="Calibri" pitchFamily="34" charset="0"/>
                <a:cs typeface="Times New Roman" pitchFamily="18" charset="0"/>
              </a:rPr>
              <a:t>class</a:t>
            </a:r>
            <a:r>
              <a:rPr kumimoji="0" lang="en-US" sz="1200" b="1" i="0" strike="noStrike" cap="none" normalizeH="0" baseline="0" dirty="0" smtClean="0">
                <a:ln>
                  <a:noFill/>
                </a:ln>
                <a:solidFill>
                  <a:schemeClr val="tx1"/>
                </a:solidFill>
                <a:effectLst/>
                <a:ea typeface="Calibri" pitchFamily="34" charset="0"/>
                <a:cs typeface="Times New Roman" pitchFamily="18" charset="0"/>
              </a:rPr>
              <a:t> </a:t>
            </a:r>
            <a:r>
              <a:rPr lang="en-US" sz="1200" dirty="0" smtClean="0"/>
              <a:t>–</a:t>
            </a:r>
            <a:r>
              <a:rPr lang="en-US" sz="1200" dirty="0" smtClean="0">
                <a:ea typeface="Calibri" pitchFamily="34" charset="0"/>
                <a:cs typeface="Times New Roman" pitchFamily="18" charset="0"/>
              </a:rPr>
              <a:t> S</a:t>
            </a:r>
            <a:r>
              <a:rPr kumimoji="0" lang="en-US" sz="1200" b="0" i="0" u="none" strike="noStrike" cap="none" normalizeH="0" dirty="0" smtClean="0">
                <a:ln>
                  <a:noFill/>
                </a:ln>
                <a:solidFill>
                  <a:schemeClr val="tx1"/>
                </a:solidFill>
                <a:effectLst/>
                <a:ea typeface="Calibri" pitchFamily="34" charset="0"/>
                <a:cs typeface="Times New Roman" pitchFamily="18" charset="0"/>
              </a:rPr>
              <a:t>kim </a:t>
            </a:r>
            <a:r>
              <a:rPr kumimoji="0" lang="en-US" sz="1200" b="0" i="0" u="none" strike="noStrike" cap="none" normalizeH="0" baseline="0" dirty="0" smtClean="0">
                <a:ln>
                  <a:noFill/>
                </a:ln>
                <a:solidFill>
                  <a:schemeClr val="tx1"/>
                </a:solidFill>
                <a:effectLst/>
                <a:ea typeface="Calibri" pitchFamily="34" charset="0"/>
                <a:cs typeface="Times New Roman" pitchFamily="18" charset="0"/>
              </a:rPr>
              <a:t>the chapter, </a:t>
            </a:r>
            <a:r>
              <a:rPr lang="en-US" sz="1200" dirty="0" smtClean="0"/>
              <a:t>note headings and boldface words, </a:t>
            </a:r>
            <a:r>
              <a:rPr lang="en-US" sz="1200" dirty="0" smtClean="0">
                <a:ea typeface="Calibri" pitchFamily="34" charset="0"/>
                <a:cs typeface="Times New Roman" pitchFamily="18" charset="0"/>
              </a:rPr>
              <a:t>review summaries and chapter objectives, and come up with que</a:t>
            </a:r>
            <a:r>
              <a:rPr kumimoji="0" lang="en-US" sz="1200" b="0" i="0" u="none" strike="noStrike" cap="none" normalizeH="0" baseline="0" dirty="0" smtClean="0">
                <a:ln>
                  <a:noFill/>
                </a:ln>
                <a:solidFill>
                  <a:schemeClr val="tx1"/>
                </a:solidFill>
                <a:effectLst/>
                <a:ea typeface="Calibri" pitchFamily="34" charset="0"/>
                <a:cs typeface="Times New Roman" pitchFamily="18" charset="0"/>
              </a:rPr>
              <a:t>stions you’d  like </a:t>
            </a:r>
            <a:r>
              <a:rPr lang="en-US" sz="1200" dirty="0" smtClean="0">
                <a:ea typeface="Calibri" pitchFamily="34" charset="0"/>
                <a:cs typeface="Times New Roman" pitchFamily="18" charset="0"/>
              </a:rPr>
              <a:t>the lecture to answer for you</a:t>
            </a:r>
            <a:r>
              <a:rPr kumimoji="0" lang="en-US" sz="1200" b="0" i="0" u="none" strike="noStrike" cap="none" normalizeH="0" baseline="0" dirty="0" smtClean="0">
                <a:ln>
                  <a:noFill/>
                </a:ln>
                <a:solidFill>
                  <a:schemeClr val="tx1"/>
                </a:solidFill>
                <a:effectLst/>
                <a:ea typeface="Calibri" pitchFamily="34" charset="0"/>
                <a:cs typeface="Times New Roman" pitchFamily="18" charset="0"/>
              </a:rPr>
              <a:t>. </a:t>
            </a:r>
            <a:endParaRPr kumimoji="0" lang="en-US" sz="1200" b="0" i="0" u="none" strike="noStrike" cap="none" normalizeH="0" baseline="0" dirty="0" smtClean="0">
              <a:ln>
                <a:noFill/>
              </a:ln>
              <a:solidFill>
                <a:schemeClr val="tx1"/>
              </a:solidFill>
              <a:effectLst/>
              <a:cs typeface="Arial" pitchFamily="34" charset="0"/>
            </a:endParaRPr>
          </a:p>
        </p:txBody>
      </p:sp>
      <p:sp>
        <p:nvSpPr>
          <p:cNvPr id="19" name="Rectangle 18"/>
          <p:cNvSpPr/>
          <p:nvPr/>
        </p:nvSpPr>
        <p:spPr>
          <a:xfrm>
            <a:off x="3989294" y="2531772"/>
            <a:ext cx="4930588" cy="461665"/>
          </a:xfrm>
          <a:prstGeom prst="rect">
            <a:avLst/>
          </a:prstGeom>
        </p:spPr>
        <p:txBody>
          <a:bodyPr wrap="square">
            <a:spAutoFit/>
          </a:bodyPr>
          <a:lstStyle/>
          <a:p>
            <a:r>
              <a:rPr lang="en-US" sz="1200" b="1" i="1" u="sng" dirty="0" smtClean="0"/>
              <a:t>Review</a:t>
            </a:r>
            <a:r>
              <a:rPr lang="en-US" sz="1200" b="1" u="sng" dirty="0" smtClean="0"/>
              <a:t> after class</a:t>
            </a:r>
            <a:r>
              <a:rPr lang="en-US" sz="1200" u="sng" dirty="0" smtClean="0"/>
              <a:t> </a:t>
            </a:r>
            <a:r>
              <a:rPr lang="en-US" sz="1200" dirty="0"/>
              <a:t>– </a:t>
            </a:r>
            <a:r>
              <a:rPr lang="en-US" sz="1200" dirty="0" smtClean="0"/>
              <a:t>As soon after class as possible, read notes, fill in gaps and note any questions.</a:t>
            </a:r>
            <a:endParaRPr lang="en-US" sz="1200" dirty="0"/>
          </a:p>
        </p:txBody>
      </p:sp>
      <p:sp>
        <p:nvSpPr>
          <p:cNvPr id="20" name="Rectangle 19"/>
          <p:cNvSpPr/>
          <p:nvPr/>
        </p:nvSpPr>
        <p:spPr>
          <a:xfrm>
            <a:off x="3989294" y="4102314"/>
            <a:ext cx="4930588" cy="646331"/>
          </a:xfrm>
          <a:prstGeom prst="rect">
            <a:avLst/>
          </a:prstGeom>
        </p:spPr>
        <p:txBody>
          <a:bodyPr wrap="square">
            <a:spAutoFit/>
          </a:bodyPr>
          <a:lstStyle/>
          <a:p>
            <a:r>
              <a:rPr lang="en-US" sz="1200" b="1" i="1" u="sng" dirty="0" smtClean="0"/>
              <a:t>Assess</a:t>
            </a:r>
            <a:r>
              <a:rPr lang="en-US" sz="1200" b="1" u="sng" dirty="0" smtClean="0"/>
              <a:t> your Learning</a:t>
            </a:r>
            <a:r>
              <a:rPr lang="en-US" sz="1200" b="1" dirty="0" smtClean="0"/>
              <a:t> </a:t>
            </a:r>
            <a:r>
              <a:rPr lang="en-US" sz="1200" dirty="0" smtClean="0"/>
              <a:t>– Periodically perform reality checks</a:t>
            </a:r>
          </a:p>
          <a:p>
            <a:pPr marL="234950" indent="-123825">
              <a:buFont typeface="Arial" pitchFamily="34" charset="0"/>
              <a:buChar char="•"/>
            </a:pPr>
            <a:r>
              <a:rPr lang="en-US" sz="1200" dirty="0" smtClean="0"/>
              <a:t>Am I using study methods that are effective?</a:t>
            </a:r>
          </a:p>
          <a:p>
            <a:pPr marL="234950" indent="-123825">
              <a:buFont typeface="Arial" pitchFamily="34" charset="0"/>
              <a:buChar char="•"/>
            </a:pPr>
            <a:r>
              <a:rPr lang="en-US" sz="1200" dirty="0" smtClean="0"/>
              <a:t>Do I understand the material enough to teach it to others?</a:t>
            </a:r>
            <a:endParaRPr lang="en-US" sz="1200" dirty="0"/>
          </a:p>
        </p:txBody>
      </p:sp>
      <p:sp>
        <p:nvSpPr>
          <p:cNvPr id="38" name="TextBox 37"/>
          <p:cNvSpPr txBox="1"/>
          <p:nvPr/>
        </p:nvSpPr>
        <p:spPr>
          <a:xfrm>
            <a:off x="2514600" y="914400"/>
            <a:ext cx="1181157" cy="461665"/>
          </a:xfrm>
          <a:prstGeom prst="rect">
            <a:avLst/>
          </a:prstGeom>
          <a:noFill/>
        </p:spPr>
        <p:txBody>
          <a:bodyPr wrap="none" rtlCol="0">
            <a:spAutoFit/>
          </a:bodyPr>
          <a:lstStyle/>
          <a:p>
            <a:r>
              <a:rPr lang="en-US" sz="2400" dirty="0" smtClean="0"/>
              <a:t>Preview</a:t>
            </a:r>
            <a:endParaRPr lang="en-US" sz="2400" dirty="0"/>
          </a:p>
        </p:txBody>
      </p:sp>
      <p:cxnSp>
        <p:nvCxnSpPr>
          <p:cNvPr id="34" name="Straight Connector 33"/>
          <p:cNvCxnSpPr/>
          <p:nvPr/>
        </p:nvCxnSpPr>
        <p:spPr>
          <a:xfrm>
            <a:off x="0" y="0"/>
            <a:ext cx="9144000" cy="0"/>
          </a:xfrm>
          <a:prstGeom prst="line">
            <a:avLst/>
          </a:prstGeom>
          <a:ln w="76200">
            <a:solidFill>
              <a:srgbClr val="CD6633"/>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0" y="6390409"/>
            <a:ext cx="9144000" cy="0"/>
          </a:xfrm>
          <a:prstGeom prst="line">
            <a:avLst/>
          </a:prstGeom>
          <a:ln w="76200">
            <a:solidFill>
              <a:srgbClr val="CD6633"/>
            </a:solidFill>
          </a:ln>
        </p:spPr>
        <p:style>
          <a:lnRef idx="1">
            <a:schemeClr val="accent1"/>
          </a:lnRef>
          <a:fillRef idx="0">
            <a:schemeClr val="accent1"/>
          </a:fillRef>
          <a:effectRef idx="0">
            <a:schemeClr val="accent1"/>
          </a:effectRef>
          <a:fontRef idx="minor">
            <a:schemeClr val="tx1"/>
          </a:fontRef>
        </p:style>
      </p:cxnSp>
      <p:sp>
        <p:nvSpPr>
          <p:cNvPr id="1027" name="Text Box 3"/>
          <p:cNvSpPr txBox="1">
            <a:spLocks noChangeArrowheads="1"/>
          </p:cNvSpPr>
          <p:nvPr/>
        </p:nvSpPr>
        <p:spPr bwMode="auto">
          <a:xfrm>
            <a:off x="5675779" y="6390409"/>
            <a:ext cx="2891118" cy="233795"/>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oudy Old Style" pitchFamily="18" charset="0"/>
                <a:cs typeface="Arial" pitchFamily="34" charset="0"/>
              </a:rPr>
              <a:t>C</a:t>
            </a:r>
            <a:r>
              <a:rPr kumimoji="0" lang="en-US" sz="1600" b="0" i="0" u="none" strike="noStrike" cap="none" normalizeH="0" baseline="0" smtClean="0">
                <a:ln>
                  <a:noFill/>
                </a:ln>
                <a:solidFill>
                  <a:srgbClr val="000000"/>
                </a:solidFill>
                <a:effectLst/>
                <a:latin typeface="Goudy Old Style" pitchFamily="18" charset="0"/>
                <a:cs typeface="Arial" pitchFamily="34" charset="0"/>
              </a:rPr>
              <a:t>enter for </a:t>
            </a:r>
            <a:r>
              <a:rPr kumimoji="0" lang="en-US" sz="1800" b="0" i="0" u="none" strike="noStrike" cap="none" normalizeH="0" baseline="0" smtClean="0">
                <a:ln>
                  <a:noFill/>
                </a:ln>
                <a:solidFill>
                  <a:srgbClr val="000000"/>
                </a:solidFill>
                <a:effectLst/>
                <a:latin typeface="Goudy Old Style" pitchFamily="18" charset="0"/>
                <a:cs typeface="Arial" pitchFamily="34" charset="0"/>
              </a:rPr>
              <a:t>A</a:t>
            </a:r>
            <a:r>
              <a:rPr kumimoji="0" lang="en-US" sz="1600" b="0" i="0" u="none" strike="noStrike" cap="none" normalizeH="0" baseline="0" smtClean="0">
                <a:ln>
                  <a:noFill/>
                </a:ln>
                <a:solidFill>
                  <a:srgbClr val="000000"/>
                </a:solidFill>
                <a:effectLst/>
                <a:latin typeface="Goudy Old Style" pitchFamily="18" charset="0"/>
                <a:cs typeface="Arial" pitchFamily="34" charset="0"/>
              </a:rPr>
              <a:t>cademic </a:t>
            </a:r>
            <a:r>
              <a:rPr kumimoji="0" lang="en-US" sz="1800" b="0" i="0" u="none" strike="noStrike" cap="none" normalizeH="0" baseline="0" smtClean="0">
                <a:ln>
                  <a:noFill/>
                </a:ln>
                <a:solidFill>
                  <a:srgbClr val="000000"/>
                </a:solidFill>
                <a:effectLst/>
                <a:latin typeface="Goudy Old Style" pitchFamily="18" charset="0"/>
                <a:cs typeface="Arial" pitchFamily="34" charset="0"/>
              </a:rPr>
              <a:t>S</a:t>
            </a:r>
            <a:r>
              <a:rPr kumimoji="0" lang="en-US" sz="1600" b="0" i="0" u="none" strike="noStrike" cap="none" normalizeH="0" baseline="0" smtClean="0">
                <a:ln>
                  <a:noFill/>
                </a:ln>
                <a:solidFill>
                  <a:srgbClr val="000000"/>
                </a:solidFill>
                <a:effectLst/>
                <a:latin typeface="Goudy Old Style" pitchFamily="18" charset="0"/>
                <a:cs typeface="Arial" pitchFamily="34" charset="0"/>
              </a:rPr>
              <a:t>uccess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Text Box 4"/>
          <p:cNvSpPr txBox="1">
            <a:spLocks noChangeArrowheads="1"/>
          </p:cNvSpPr>
          <p:nvPr/>
        </p:nvSpPr>
        <p:spPr bwMode="auto">
          <a:xfrm>
            <a:off x="4953000" y="6663170"/>
            <a:ext cx="3675529" cy="19483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B-31 Coates Hall </a:t>
            </a:r>
            <a:r>
              <a:rPr kumimoji="0" lang="en-US" sz="1000" b="0" i="0" u="none" strike="noStrike" cap="none" normalizeH="0" baseline="0" noProof="1" smtClean="0">
                <a:ln>
                  <a:noFill/>
                </a:ln>
                <a:solidFill>
                  <a:srgbClr val="000000"/>
                </a:solidFill>
                <a:effectLst/>
                <a:latin typeface="Arial" pitchFamily="34" charset="0"/>
                <a:cs typeface="Arial" pitchFamily="34" charset="0"/>
              </a:rPr>
              <a:t>▪</a:t>
            </a:r>
            <a:r>
              <a:rPr kumimoji="0" lang="en-US" sz="1000" b="0" i="0" u="none" strike="noStrike" cap="none" normalizeH="0" baseline="0" dirty="0" smtClean="0">
                <a:ln>
                  <a:noFill/>
                </a:ln>
                <a:solidFill>
                  <a:srgbClr val="000000"/>
                </a:solidFill>
                <a:effectLst/>
                <a:latin typeface="Arial" pitchFamily="34" charset="0"/>
                <a:cs typeface="Arial" pitchFamily="34" charset="0"/>
              </a:rPr>
              <a:t> 225.578.2872 </a:t>
            </a:r>
            <a:r>
              <a:rPr kumimoji="0" lang="en-US" sz="1000" b="0" i="0" u="none" strike="noStrike" cap="none" normalizeH="0" baseline="0" noProof="1" smtClean="0">
                <a:ln>
                  <a:noFill/>
                </a:ln>
                <a:solidFill>
                  <a:srgbClr val="000000"/>
                </a:solidFill>
                <a:effectLst/>
                <a:latin typeface="Arial" pitchFamily="34" charset="0"/>
                <a:cs typeface="Arial" pitchFamily="34" charset="0"/>
              </a:rPr>
              <a:t>▪</a:t>
            </a:r>
            <a:r>
              <a:rPr kumimoji="0" lang="en-US" sz="1000" b="0" i="0" u="none" strike="noStrike" cap="none" normalizeH="0" baseline="0" dirty="0" smtClean="0">
                <a:ln>
                  <a:noFill/>
                </a:ln>
                <a:solidFill>
                  <a:srgbClr val="000000"/>
                </a:solidFill>
                <a:effectLst/>
                <a:latin typeface="Arial" pitchFamily="34" charset="0"/>
                <a:cs typeface="Arial" pitchFamily="34" charset="0"/>
              </a:rPr>
              <a:t>www.cas.lsu.edu</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 name="TextBox 41"/>
          <p:cNvSpPr txBox="1"/>
          <p:nvPr/>
        </p:nvSpPr>
        <p:spPr>
          <a:xfrm>
            <a:off x="2667000" y="4267200"/>
            <a:ext cx="997389" cy="461665"/>
          </a:xfrm>
          <a:prstGeom prst="rect">
            <a:avLst/>
          </a:prstGeom>
          <a:noFill/>
        </p:spPr>
        <p:txBody>
          <a:bodyPr wrap="none" rtlCol="0">
            <a:spAutoFit/>
          </a:bodyPr>
          <a:lstStyle/>
          <a:p>
            <a:r>
              <a:rPr lang="en-US" sz="2400" dirty="0" smtClean="0"/>
              <a:t>Assess</a:t>
            </a:r>
            <a:endParaRPr lang="en-US" sz="2400" dirty="0"/>
          </a:p>
        </p:txBody>
      </p:sp>
      <p:sp>
        <p:nvSpPr>
          <p:cNvPr id="43" name="Rounded Rectangle 42"/>
          <p:cNvSpPr/>
          <p:nvPr/>
        </p:nvSpPr>
        <p:spPr>
          <a:xfrm>
            <a:off x="3899647" y="3173581"/>
            <a:ext cx="4948518" cy="675409"/>
          </a:xfrm>
          <a:prstGeom prst="roundRect">
            <a:avLst/>
          </a:prstGeom>
          <a:solidFill>
            <a:schemeClr val="bg1"/>
          </a:solidFill>
          <a:ln w="3175">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4038600" y="3124200"/>
            <a:ext cx="5105400" cy="1015663"/>
          </a:xfrm>
          <a:prstGeom prst="rect">
            <a:avLst/>
          </a:prstGeom>
        </p:spPr>
        <p:txBody>
          <a:bodyPr wrap="square">
            <a:spAutoFit/>
          </a:bodyPr>
          <a:lstStyle/>
          <a:p>
            <a:r>
              <a:rPr lang="en-US" sz="1200" b="1" i="1" u="sng" dirty="0" smtClean="0"/>
              <a:t>Study </a:t>
            </a:r>
            <a:r>
              <a:rPr lang="en-US" sz="1200" dirty="0" smtClean="0"/>
              <a:t>– </a:t>
            </a:r>
            <a:r>
              <a:rPr lang="en-US" sz="1200" dirty="0"/>
              <a:t>Repetition is the </a:t>
            </a:r>
            <a:r>
              <a:rPr lang="en-US" sz="1200" dirty="0" smtClean="0"/>
              <a:t>key.  Ask questions such as ‘why’, ‘how’, and ‘what if’.</a:t>
            </a:r>
          </a:p>
          <a:p>
            <a:pPr marL="234950" indent="-123825">
              <a:buFont typeface="Arial" pitchFamily="34" charset="0"/>
              <a:buChar char="•"/>
            </a:pPr>
            <a:r>
              <a:rPr lang="en-US" sz="1200" dirty="0" smtClean="0"/>
              <a:t>Intense Study Sessions* - 3-5 short study sessions per day</a:t>
            </a:r>
          </a:p>
          <a:p>
            <a:pPr marL="234950" indent="-123825">
              <a:buFont typeface="Arial" pitchFamily="34" charset="0"/>
              <a:buChar char="•"/>
            </a:pPr>
            <a:r>
              <a:rPr lang="en-US" sz="1200" dirty="0" smtClean="0"/>
              <a:t>Weekend Review – Read notes and material from the week to make       	connections</a:t>
            </a:r>
            <a:endParaRPr lang="en-US" sz="1200" dirty="0"/>
          </a:p>
        </p:txBody>
      </p:sp>
      <p:pic>
        <p:nvPicPr>
          <p:cNvPr id="2" name="Picture 2"/>
          <p:cNvPicPr>
            <a:picLocks noChangeAspect="1" noChangeArrowheads="1"/>
          </p:cNvPicPr>
          <p:nvPr/>
        </p:nvPicPr>
        <p:blipFill>
          <a:blip r:embed="rId9" cstate="print"/>
          <a:srcRect/>
          <a:stretch>
            <a:fillRect/>
          </a:stretch>
        </p:blipFill>
        <p:spPr bwMode="auto">
          <a:xfrm>
            <a:off x="448236" y="6469424"/>
            <a:ext cx="1008529" cy="180758"/>
          </a:xfrm>
          <a:prstGeom prst="rect">
            <a:avLst/>
          </a:prstGeom>
          <a:noFill/>
          <a:ln w="9525" algn="in">
            <a:noFill/>
            <a:miter lim="800000"/>
            <a:headEnd/>
            <a:tailEnd/>
          </a:ln>
          <a:effectLst/>
        </p:spPr>
      </p:pic>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914400" y="3048000"/>
            <a:ext cx="7981950" cy="1143000"/>
          </a:xfrm>
          <a:prstGeom prst="rect">
            <a:avLst/>
          </a:prstGeom>
          <a:noFill/>
          <a:ln w="9525">
            <a:noFill/>
            <a:miter lim="800000"/>
            <a:headEnd/>
            <a:tailEnd/>
          </a:ln>
        </p:spPr>
        <p:txBody>
          <a:bodyPr lIns="92075" tIns="46038" rIns="92075" bIns="46038" anchor="ctr"/>
          <a:lstStyle/>
          <a:p>
            <a:pPr algn="ctr" eaLnBrk="0" hangingPunct="0"/>
            <a:endParaRPr lang="en-US" sz="5400" dirty="0" smtClean="0">
              <a:solidFill>
                <a:schemeClr val="tx2"/>
              </a:solidFill>
              <a:latin typeface="Tahoma" pitchFamily="34" charset="0"/>
              <a:cs typeface="Tahoma" pitchFamily="34" charset="0"/>
            </a:endParaRPr>
          </a:p>
          <a:p>
            <a:pPr algn="ctr" eaLnBrk="0" hangingPunct="0"/>
            <a:r>
              <a:rPr lang="en-US" sz="5400" dirty="0" smtClean="0">
                <a:solidFill>
                  <a:schemeClr val="tx2"/>
                </a:solidFill>
                <a:latin typeface="Tahoma" pitchFamily="34" charset="0"/>
                <a:cs typeface="Tahoma" pitchFamily="34" charset="0"/>
              </a:rPr>
              <a:t>Time</a:t>
            </a:r>
            <a:r>
              <a:rPr lang="en-US" sz="5400" dirty="0" smtClean="0">
                <a:solidFill>
                  <a:schemeClr val="tx2"/>
                </a:solidFill>
              </a:rPr>
              <a:t> </a:t>
            </a:r>
            <a:r>
              <a:rPr lang="en-US" sz="5400" dirty="0">
                <a:solidFill>
                  <a:schemeClr val="tx2"/>
                </a:solidFill>
                <a:latin typeface="Tahoma" pitchFamily="34" charset="0"/>
                <a:cs typeface="Tahoma" pitchFamily="34" charset="0"/>
              </a:rPr>
              <a:t>Management is</a:t>
            </a:r>
          </a:p>
          <a:p>
            <a:pPr algn="ctr" eaLnBrk="0" hangingPunct="0"/>
            <a:r>
              <a:rPr lang="en-US" sz="5400" dirty="0">
                <a:solidFill>
                  <a:schemeClr val="tx2"/>
                </a:solidFill>
                <a:latin typeface="Tahoma" pitchFamily="34" charset="0"/>
                <a:cs typeface="Tahoma" pitchFamily="34" charset="0"/>
              </a:rPr>
              <a:t>Life Management</a:t>
            </a:r>
            <a:r>
              <a:rPr lang="en-US" sz="6000" dirty="0">
                <a:solidFill>
                  <a:schemeClr val="tx2"/>
                </a:solidFill>
                <a:latin typeface="Tahoma" pitchFamily="34" charset="0"/>
                <a:cs typeface="Tahoma" pitchFamily="34" charset="0"/>
              </a:rPr>
              <a:t> </a:t>
            </a:r>
          </a:p>
          <a:p>
            <a:pPr algn="ctr" eaLnBrk="0" hangingPunct="0"/>
            <a:endParaRPr lang="en-US" sz="4000" dirty="0">
              <a:solidFill>
                <a:schemeClr val="tx2"/>
              </a:solidFill>
            </a:endParaRPr>
          </a:p>
          <a:p>
            <a:pPr algn="ctr" eaLnBrk="0" hangingPunct="0"/>
            <a:endParaRPr lang="en-US" sz="3600" dirty="0">
              <a:solidFill>
                <a:schemeClr val="tx2"/>
              </a:solidFill>
            </a:endParaRPr>
          </a:p>
        </p:txBody>
      </p:sp>
      <p:sp>
        <p:nvSpPr>
          <p:cNvPr id="30723" name="Rectangle 3"/>
          <p:cNvSpPr>
            <a:spLocks noChangeArrowheads="1"/>
          </p:cNvSpPr>
          <p:nvPr/>
        </p:nvSpPr>
        <p:spPr bwMode="auto">
          <a:xfrm>
            <a:off x="1638300" y="4667250"/>
            <a:ext cx="6400800" cy="1143000"/>
          </a:xfrm>
          <a:prstGeom prst="rect">
            <a:avLst/>
          </a:prstGeom>
          <a:noFill/>
          <a:ln w="9525">
            <a:noFill/>
            <a:miter lim="800000"/>
            <a:headEnd/>
            <a:tailEnd/>
          </a:ln>
        </p:spPr>
        <p:txBody>
          <a:bodyPr lIns="92075" tIns="46038" rIns="92075" bIns="46038" anchor="ctr"/>
          <a:lstStyle/>
          <a:p>
            <a:pPr algn="ctr" eaLnBrk="0" hangingPunct="0">
              <a:spcBef>
                <a:spcPct val="20000"/>
              </a:spcBef>
            </a:pPr>
            <a:endParaRPr lang="en-US" sz="1400" i="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90600" y="914400"/>
            <a:ext cx="7848600" cy="1143000"/>
          </a:xfrm>
        </p:spPr>
        <p:txBody>
          <a:bodyPr/>
          <a:lstStyle/>
          <a:p>
            <a:pPr eaLnBrk="1" hangingPunct="1"/>
            <a:r>
              <a:rPr lang="en-US" dirty="0" smtClean="0"/>
              <a:t>  The Story of Four LSU Students </a:t>
            </a:r>
          </a:p>
        </p:txBody>
      </p:sp>
      <p:sp>
        <p:nvSpPr>
          <p:cNvPr id="16387" name="Rectangle 3"/>
          <p:cNvSpPr>
            <a:spLocks noGrp="1" noChangeArrowheads="1"/>
          </p:cNvSpPr>
          <p:nvPr>
            <p:ph type="body" idx="1"/>
          </p:nvPr>
        </p:nvSpPr>
        <p:spPr>
          <a:xfrm>
            <a:off x="838200" y="2209800"/>
            <a:ext cx="8001000" cy="3886200"/>
          </a:xfrm>
        </p:spPr>
        <p:txBody>
          <a:bodyPr/>
          <a:lstStyle/>
          <a:p>
            <a:pPr eaLnBrk="1" hangingPunct="1">
              <a:lnSpc>
                <a:spcPct val="90000"/>
              </a:lnSpc>
            </a:pPr>
            <a:r>
              <a:rPr lang="en-US" dirty="0" smtClean="0"/>
              <a:t>Travis, junior psychology student</a:t>
            </a:r>
          </a:p>
          <a:p>
            <a:pPr eaLnBrk="1" hangingPunct="1">
              <a:lnSpc>
                <a:spcPct val="90000"/>
              </a:lnSpc>
              <a:buFontTx/>
              <a:buNone/>
            </a:pPr>
            <a:r>
              <a:rPr lang="en-US" dirty="0" smtClean="0"/>
              <a:t>	   47, 52, </a:t>
            </a:r>
            <a:r>
              <a:rPr lang="en-US" u="sng" dirty="0" smtClean="0">
                <a:solidFill>
                  <a:srgbClr val="FF3300"/>
                </a:solidFill>
              </a:rPr>
              <a:t>82, 86</a:t>
            </a:r>
            <a:r>
              <a:rPr lang="en-US" dirty="0" smtClean="0">
                <a:solidFill>
                  <a:srgbClr val="FF3300"/>
                </a:solidFill>
              </a:rPr>
              <a:t>			B in course</a:t>
            </a:r>
            <a:endParaRPr lang="en-US" u="sng" dirty="0" smtClean="0">
              <a:solidFill>
                <a:srgbClr val="FF3300"/>
              </a:solidFill>
            </a:endParaRPr>
          </a:p>
          <a:p>
            <a:pPr eaLnBrk="1" hangingPunct="1">
              <a:lnSpc>
                <a:spcPct val="90000"/>
              </a:lnSpc>
            </a:pPr>
            <a:r>
              <a:rPr lang="en-US" dirty="0" smtClean="0"/>
              <a:t>Robert, first year chemistry student</a:t>
            </a:r>
          </a:p>
          <a:p>
            <a:pPr eaLnBrk="1" hangingPunct="1">
              <a:lnSpc>
                <a:spcPct val="90000"/>
              </a:lnSpc>
              <a:buNone/>
            </a:pPr>
            <a:r>
              <a:rPr lang="en-US" dirty="0" smtClean="0"/>
              <a:t>	   42,  </a:t>
            </a:r>
            <a:r>
              <a:rPr lang="en-US" u="sng" dirty="0" smtClean="0">
                <a:solidFill>
                  <a:srgbClr val="FF3300"/>
                </a:solidFill>
              </a:rPr>
              <a:t>100, 100, 100</a:t>
            </a:r>
            <a:r>
              <a:rPr lang="en-US" dirty="0" smtClean="0">
                <a:solidFill>
                  <a:srgbClr val="FF3300"/>
                </a:solidFill>
              </a:rPr>
              <a:t>		A in course</a:t>
            </a:r>
            <a:endParaRPr lang="en-US" dirty="0" smtClean="0"/>
          </a:p>
          <a:p>
            <a:pPr eaLnBrk="1" hangingPunct="1">
              <a:lnSpc>
                <a:spcPct val="90000"/>
              </a:lnSpc>
            </a:pPr>
            <a:r>
              <a:rPr lang="en-US" dirty="0" err="1" smtClean="0"/>
              <a:t>Maryam</a:t>
            </a:r>
            <a:r>
              <a:rPr lang="en-US" dirty="0" smtClean="0"/>
              <a:t>, first year art student</a:t>
            </a:r>
          </a:p>
          <a:p>
            <a:pPr eaLnBrk="1" hangingPunct="1">
              <a:lnSpc>
                <a:spcPct val="90000"/>
              </a:lnSpc>
              <a:buFontTx/>
              <a:buNone/>
            </a:pPr>
            <a:r>
              <a:rPr lang="en-US" dirty="0" smtClean="0"/>
              <a:t>     	57, </a:t>
            </a:r>
            <a:r>
              <a:rPr lang="en-US" u="sng" dirty="0" smtClean="0">
                <a:solidFill>
                  <a:srgbClr val="FF0000"/>
                </a:solidFill>
              </a:rPr>
              <a:t>87</a:t>
            </a:r>
            <a:r>
              <a:rPr lang="en-US" dirty="0" smtClean="0">
                <a:solidFill>
                  <a:srgbClr val="FF0000"/>
                </a:solidFill>
              </a:rPr>
              <a:t>				B in course</a:t>
            </a:r>
            <a:endParaRPr lang="en-US" u="sng" dirty="0" smtClean="0">
              <a:solidFill>
                <a:srgbClr val="FF3300"/>
              </a:solidFill>
            </a:endParaRPr>
          </a:p>
          <a:p>
            <a:pPr eaLnBrk="1" hangingPunct="1"/>
            <a:r>
              <a:rPr lang="en-US" dirty="0" smtClean="0"/>
              <a:t>Dana, first year physics student</a:t>
            </a:r>
          </a:p>
          <a:p>
            <a:pPr eaLnBrk="1" hangingPunct="1">
              <a:buFontTx/>
              <a:buNone/>
            </a:pPr>
            <a:r>
              <a:rPr lang="en-US" dirty="0" smtClean="0"/>
              <a:t>	 80, 54, </a:t>
            </a:r>
            <a:r>
              <a:rPr lang="en-US" u="sng" dirty="0" smtClean="0">
                <a:solidFill>
                  <a:srgbClr val="FF3300"/>
                </a:solidFill>
              </a:rPr>
              <a:t>91, 97, 90 (final) </a:t>
            </a:r>
            <a:r>
              <a:rPr lang="en-US" dirty="0" smtClean="0">
                <a:solidFill>
                  <a:srgbClr val="FF3300"/>
                </a:solidFill>
              </a:rPr>
              <a:t>	A in course</a:t>
            </a:r>
            <a:endParaRPr lang="en-US" u="sng" dirty="0" smtClean="0">
              <a:solidFill>
                <a:srgbClr val="FF3300"/>
              </a:solidFill>
            </a:endParaRPr>
          </a:p>
          <a:p>
            <a:pPr eaLnBrk="1" hangingPunct="1">
              <a:lnSpc>
                <a:spcPct val="90000"/>
              </a:lnSpc>
              <a:buFontTx/>
              <a:buNone/>
            </a:pPr>
            <a:endParaRPr lang="en-US" dirty="0" smtClean="0">
              <a:solidFill>
                <a:srgbClr val="FF3300"/>
              </a:solidFill>
            </a:endParaRPr>
          </a:p>
          <a:p>
            <a:pPr eaLnBrk="1" hangingPunct="1">
              <a:lnSpc>
                <a:spcPct val="90000"/>
              </a:lnSpc>
              <a:buFontTx/>
              <a:buNone/>
            </a:pPr>
            <a:endParaRPr lang="en-US" dirty="0" smtClean="0">
              <a:solidFill>
                <a:srgbClr val="FF3300"/>
              </a:solidFill>
            </a:endParaRPr>
          </a:p>
          <a:p>
            <a:pPr eaLnBrk="1" hangingPunct="1">
              <a:lnSpc>
                <a:spcPct val="90000"/>
              </a:lnSpc>
              <a:buFontTx/>
              <a:buNone/>
            </a:pPr>
            <a:endParaRPr lang="en-US" dirty="0" smtClean="0">
              <a:solidFill>
                <a:srgbClr val="FF33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43000" y="685800"/>
            <a:ext cx="7772400" cy="1143000"/>
          </a:xfrm>
        </p:spPr>
        <p:txBody>
          <a:bodyPr/>
          <a:lstStyle/>
          <a:p>
            <a:pPr eaLnBrk="1" hangingPunct="1"/>
            <a:r>
              <a:rPr lang="en-US" smtClean="0"/>
              <a:t>Tools for organizing your life:</a:t>
            </a:r>
          </a:p>
        </p:txBody>
      </p:sp>
      <p:sp>
        <p:nvSpPr>
          <p:cNvPr id="31747" name="Rectangle 3"/>
          <p:cNvSpPr>
            <a:spLocks noGrp="1" noChangeArrowheads="1"/>
          </p:cNvSpPr>
          <p:nvPr>
            <p:ph type="body" idx="1"/>
          </p:nvPr>
        </p:nvSpPr>
        <p:spPr>
          <a:xfrm>
            <a:off x="1066800" y="2133600"/>
            <a:ext cx="7086600" cy="3657600"/>
          </a:xfrm>
        </p:spPr>
        <p:txBody>
          <a:bodyPr/>
          <a:lstStyle/>
          <a:p>
            <a:pPr eaLnBrk="1" hangingPunct="1">
              <a:lnSpc>
                <a:spcPct val="90000"/>
              </a:lnSpc>
            </a:pPr>
            <a:r>
              <a:rPr lang="en-US" smtClean="0"/>
              <a:t>Fixed Schedules</a:t>
            </a:r>
            <a:r>
              <a:rPr lang="en-US" sz="2800" smtClean="0"/>
              <a:t> </a:t>
            </a:r>
          </a:p>
          <a:p>
            <a:pPr lvl="1" eaLnBrk="1" hangingPunct="1">
              <a:lnSpc>
                <a:spcPct val="90000"/>
              </a:lnSpc>
            </a:pPr>
            <a:r>
              <a:rPr lang="en-US" sz="2400" smtClean="0"/>
              <a:t>“Semester-at-a-Peek”</a:t>
            </a:r>
          </a:p>
          <a:p>
            <a:pPr lvl="1" eaLnBrk="1" hangingPunct="1">
              <a:lnSpc>
                <a:spcPct val="90000"/>
              </a:lnSpc>
            </a:pPr>
            <a:r>
              <a:rPr lang="en-US" sz="2400" smtClean="0"/>
              <a:t>“Week-at-a-Peek”</a:t>
            </a:r>
          </a:p>
          <a:p>
            <a:pPr eaLnBrk="1" hangingPunct="1">
              <a:lnSpc>
                <a:spcPct val="90000"/>
              </a:lnSpc>
            </a:pPr>
            <a:r>
              <a:rPr lang="en-US" smtClean="0"/>
              <a:t>Planners</a:t>
            </a:r>
            <a:endParaRPr lang="en-US" sz="2800" smtClean="0"/>
          </a:p>
          <a:p>
            <a:pPr eaLnBrk="1" hangingPunct="1">
              <a:lnSpc>
                <a:spcPct val="90000"/>
              </a:lnSpc>
            </a:pPr>
            <a:r>
              <a:rPr lang="en-US" smtClean="0"/>
              <a:t>To Do Lists</a:t>
            </a:r>
            <a:endParaRPr lang="en-US" sz="1600" smtClean="0"/>
          </a:p>
          <a:p>
            <a:pPr lvl="1" eaLnBrk="1" hangingPunct="1">
              <a:lnSpc>
                <a:spcPct val="90000"/>
              </a:lnSpc>
            </a:pPr>
            <a:r>
              <a:rPr lang="en-US" sz="2400" smtClean="0"/>
              <a:t>Today</a:t>
            </a:r>
          </a:p>
          <a:p>
            <a:pPr lvl="1" eaLnBrk="1" hangingPunct="1">
              <a:lnSpc>
                <a:spcPct val="90000"/>
              </a:lnSpc>
            </a:pPr>
            <a:r>
              <a:rPr lang="en-US" sz="2400" smtClean="0"/>
              <a:t>This Week</a:t>
            </a:r>
          </a:p>
          <a:p>
            <a:pPr lvl="1" eaLnBrk="1" hangingPunct="1">
              <a:lnSpc>
                <a:spcPct val="90000"/>
              </a:lnSpc>
            </a:pPr>
            <a:r>
              <a:rPr lang="en-US" sz="2400" smtClean="0"/>
              <a:t>Sticky Notes</a:t>
            </a:r>
            <a:endParaRPr lang="en-US" sz="16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1066800" y="609600"/>
            <a:ext cx="7772400" cy="1143000"/>
          </a:xfrm>
        </p:spPr>
        <p:txBody>
          <a:bodyPr/>
          <a:lstStyle/>
          <a:p>
            <a:pPr eaLnBrk="1" hangingPunct="1"/>
            <a:r>
              <a:rPr lang="en-US" smtClean="0"/>
              <a:t>The Semester Schedule</a:t>
            </a:r>
          </a:p>
        </p:txBody>
      </p:sp>
      <p:graphicFrame>
        <p:nvGraphicFramePr>
          <p:cNvPr id="4098" name="Object 3"/>
          <p:cNvGraphicFramePr>
            <a:graphicFrameLocks noChangeAspect="1"/>
          </p:cNvGraphicFramePr>
          <p:nvPr/>
        </p:nvGraphicFramePr>
        <p:xfrm>
          <a:off x="1143000" y="2133600"/>
          <a:ext cx="6705600" cy="4198938"/>
        </p:xfrm>
        <a:graphic>
          <a:graphicData uri="http://schemas.openxmlformats.org/presentationml/2006/ole">
            <mc:AlternateContent xmlns:mc="http://schemas.openxmlformats.org/markup-compatibility/2006">
              <mc:Choice xmlns:v="urn:schemas-microsoft-com:vml" Requires="v">
                <p:oleObj spid="_x0000_s4102" name="Document" r:id="rId4" imgW="6696000" imgH="4400640" progId="">
                  <p:embed/>
                </p:oleObj>
              </mc:Choice>
              <mc:Fallback>
                <p:oleObj name="Document" r:id="rId4" imgW="6696000" imgH="440064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133600"/>
                        <a:ext cx="6705600" cy="419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90600" y="914400"/>
            <a:ext cx="7772400" cy="1143000"/>
          </a:xfrm>
        </p:spPr>
        <p:txBody>
          <a:bodyPr/>
          <a:lstStyle/>
          <a:p>
            <a:pPr eaLnBrk="1" hangingPunct="1"/>
            <a:r>
              <a:rPr lang="en-US" sz="4000" smtClean="0"/>
              <a:t>The “Week at a Peek” Schedule</a:t>
            </a:r>
          </a:p>
        </p:txBody>
      </p:sp>
      <p:graphicFrame>
        <p:nvGraphicFramePr>
          <p:cNvPr id="5122" name="Object 3"/>
          <p:cNvGraphicFramePr>
            <a:graphicFrameLocks noChangeAspect="1"/>
          </p:cNvGraphicFramePr>
          <p:nvPr/>
        </p:nvGraphicFramePr>
        <p:xfrm>
          <a:off x="1022350" y="2057400"/>
          <a:ext cx="8121650" cy="4559300"/>
        </p:xfrm>
        <a:graphic>
          <a:graphicData uri="http://schemas.openxmlformats.org/presentationml/2006/ole">
            <mc:AlternateContent xmlns:mc="http://schemas.openxmlformats.org/markup-compatibility/2006">
              <mc:Choice xmlns:v="urn:schemas-microsoft-com:vml" Requires="v">
                <p:oleObj spid="_x0000_s5126" name="Document" r:id="rId4" imgW="8344080" imgH="3714840" progId="">
                  <p:embed/>
                </p:oleObj>
              </mc:Choice>
              <mc:Fallback>
                <p:oleObj name="Document" r:id="rId4" imgW="8344080" imgH="371484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2350" y="2057400"/>
                        <a:ext cx="8121650" cy="455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ChangeArrowheads="1"/>
          </p:cNvSpPr>
          <p:nvPr/>
        </p:nvSpPr>
        <p:spPr bwMode="auto">
          <a:xfrm>
            <a:off x="5797550" y="1682750"/>
            <a:ext cx="2501900" cy="47117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8196" name="Rectangle 3"/>
          <p:cNvSpPr>
            <a:spLocks noGrp="1" noChangeArrowheads="1"/>
          </p:cNvSpPr>
          <p:nvPr>
            <p:ph type="title"/>
          </p:nvPr>
        </p:nvSpPr>
        <p:spPr>
          <a:noFill/>
        </p:spPr>
        <p:txBody>
          <a:bodyPr lIns="92075" tIns="46038" rIns="92075" bIns="46038"/>
          <a:lstStyle/>
          <a:p>
            <a:pPr eaLnBrk="1" hangingPunct="1"/>
            <a:r>
              <a:rPr lang="en-US" smtClean="0"/>
              <a:t>Tips to remember...</a:t>
            </a:r>
          </a:p>
        </p:txBody>
      </p:sp>
      <p:sp>
        <p:nvSpPr>
          <p:cNvPr id="8197" name="Rectangle 4"/>
          <p:cNvSpPr>
            <a:spLocks noGrp="1" noChangeArrowheads="1"/>
          </p:cNvSpPr>
          <p:nvPr>
            <p:ph type="body" sz="half" idx="1"/>
          </p:nvPr>
        </p:nvSpPr>
        <p:spPr>
          <a:noFill/>
        </p:spPr>
        <p:txBody>
          <a:bodyPr lIns="92075" tIns="46038" rIns="92075" bIns="46038"/>
          <a:lstStyle/>
          <a:p>
            <a:pPr eaLnBrk="1" hangingPunct="1"/>
            <a:r>
              <a:rPr lang="en-US" sz="2800" smtClean="0"/>
              <a:t>Use daylight hours wisely!</a:t>
            </a:r>
          </a:p>
          <a:p>
            <a:pPr eaLnBrk="1" hangingPunct="1">
              <a:buFontTx/>
              <a:buNone/>
            </a:pPr>
            <a:endParaRPr lang="en-US" sz="2800" smtClean="0"/>
          </a:p>
          <a:p>
            <a:pPr algn="ctr" eaLnBrk="1" hangingPunct="1">
              <a:buFontTx/>
              <a:buNone/>
            </a:pPr>
            <a:r>
              <a:rPr lang="en-US" sz="2800" smtClean="0"/>
              <a:t>1 day light hour =</a:t>
            </a:r>
          </a:p>
          <a:p>
            <a:pPr algn="ctr" eaLnBrk="1" hangingPunct="1">
              <a:buFontTx/>
              <a:buNone/>
            </a:pPr>
            <a:r>
              <a:rPr lang="en-US" sz="2800" smtClean="0"/>
              <a:t>about 1 1/2 evening hours.</a:t>
            </a:r>
          </a:p>
          <a:p>
            <a:pPr algn="ctr" eaLnBrk="1" hangingPunct="1">
              <a:buFontTx/>
              <a:buNone/>
            </a:pPr>
            <a:endParaRPr lang="en-US" sz="2800" smtClean="0"/>
          </a:p>
        </p:txBody>
      </p:sp>
      <p:graphicFrame>
        <p:nvGraphicFramePr>
          <p:cNvPr id="8194" name="Object 5"/>
          <p:cNvGraphicFramePr>
            <a:graphicFrameLocks noGrp="1"/>
          </p:cNvGraphicFramePr>
          <p:nvPr>
            <p:ph type="clipArt" sz="half" idx="2"/>
          </p:nvPr>
        </p:nvGraphicFramePr>
        <p:xfrm>
          <a:off x="5867400" y="2147888"/>
          <a:ext cx="1362075" cy="4105275"/>
        </p:xfrm>
        <a:graphic>
          <a:graphicData uri="http://schemas.openxmlformats.org/presentationml/2006/ole">
            <mc:AlternateContent xmlns:mc="http://schemas.openxmlformats.org/markup-compatibility/2006">
              <mc:Choice xmlns:v="urn:schemas-microsoft-com:vml" Requires="v">
                <p:oleObj spid="_x0000_s8198" name="Clip" r:id="rId4" imgW="1220760" imgH="3660480" progId="">
                  <p:embed/>
                </p:oleObj>
              </mc:Choice>
              <mc:Fallback>
                <p:oleObj name="Clip" r:id="rId4" imgW="1220760" imgH="3660480" progId="">
                  <p:embed/>
                  <p:pic>
                    <p:nvPicPr>
                      <p:cNvPr id="0" name="Object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2147888"/>
                        <a:ext cx="1362075" cy="410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90600" y="990600"/>
            <a:ext cx="7772400" cy="1143000"/>
          </a:xfrm>
        </p:spPr>
        <p:txBody>
          <a:bodyPr/>
          <a:lstStyle/>
          <a:p>
            <a:pPr algn="ctr" eaLnBrk="1" hangingPunct="1"/>
            <a:r>
              <a:rPr lang="en-US" sz="6000" i="0" smtClean="0"/>
              <a:t>ABC’s of Excellence</a:t>
            </a:r>
          </a:p>
        </p:txBody>
      </p:sp>
      <p:sp>
        <p:nvSpPr>
          <p:cNvPr id="32771" name="Rectangle 3"/>
          <p:cNvSpPr>
            <a:spLocks noGrp="1" noChangeArrowheads="1"/>
          </p:cNvSpPr>
          <p:nvPr>
            <p:ph type="body" idx="1"/>
          </p:nvPr>
        </p:nvSpPr>
        <p:spPr>
          <a:xfrm>
            <a:off x="990600" y="2667000"/>
            <a:ext cx="8153400" cy="3657600"/>
          </a:xfrm>
        </p:spPr>
        <p:txBody>
          <a:bodyPr/>
          <a:lstStyle/>
          <a:p>
            <a:pPr eaLnBrk="1" hangingPunct="1">
              <a:lnSpc>
                <a:spcPct val="90000"/>
              </a:lnSpc>
            </a:pPr>
            <a:r>
              <a:rPr lang="en-US" smtClean="0"/>
              <a:t>Adopt the right </a:t>
            </a:r>
            <a:r>
              <a:rPr lang="en-US" smtClean="0">
                <a:solidFill>
                  <a:srgbClr val="FF0000"/>
                </a:solidFill>
              </a:rPr>
              <a:t>ATTITUDE</a:t>
            </a:r>
          </a:p>
          <a:p>
            <a:pPr eaLnBrk="1" hangingPunct="1">
              <a:lnSpc>
                <a:spcPct val="90000"/>
              </a:lnSpc>
              <a:buFontTx/>
              <a:buNone/>
            </a:pPr>
            <a:endParaRPr lang="en-US" smtClean="0"/>
          </a:p>
          <a:p>
            <a:pPr eaLnBrk="1" hangingPunct="1">
              <a:lnSpc>
                <a:spcPct val="90000"/>
              </a:lnSpc>
            </a:pPr>
            <a:r>
              <a:rPr lang="en-US" smtClean="0"/>
              <a:t>Begin appropriate </a:t>
            </a:r>
            <a:r>
              <a:rPr lang="en-US" smtClean="0">
                <a:solidFill>
                  <a:srgbClr val="FF0000"/>
                </a:solidFill>
              </a:rPr>
              <a:t>BEHAVIOR</a:t>
            </a:r>
          </a:p>
          <a:p>
            <a:pPr eaLnBrk="1" hangingPunct="1">
              <a:lnSpc>
                <a:spcPct val="90000"/>
              </a:lnSpc>
              <a:buFontTx/>
              <a:buNone/>
            </a:pPr>
            <a:endParaRPr lang="en-US" smtClean="0"/>
          </a:p>
          <a:p>
            <a:pPr eaLnBrk="1" hangingPunct="1">
              <a:lnSpc>
                <a:spcPct val="90000"/>
              </a:lnSpc>
            </a:pPr>
            <a:r>
              <a:rPr lang="en-US" smtClean="0"/>
              <a:t>Consistently make a </a:t>
            </a:r>
            <a:r>
              <a:rPr lang="en-US" smtClean="0">
                <a:solidFill>
                  <a:srgbClr val="FF0000"/>
                </a:solidFill>
              </a:rPr>
              <a:t>COMMITMENT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b="1" smtClean="0"/>
              <a:t>Attitude</a:t>
            </a:r>
          </a:p>
        </p:txBody>
      </p:sp>
      <p:sp>
        <p:nvSpPr>
          <p:cNvPr id="33795" name="Rectangle 3"/>
          <p:cNvSpPr>
            <a:spLocks noGrp="1" noChangeArrowheads="1"/>
          </p:cNvSpPr>
          <p:nvPr>
            <p:ph type="body" idx="1"/>
          </p:nvPr>
        </p:nvSpPr>
        <p:spPr>
          <a:xfrm>
            <a:off x="0" y="2895600"/>
            <a:ext cx="9144000" cy="1828800"/>
          </a:xfrm>
        </p:spPr>
        <p:txBody>
          <a:bodyPr/>
          <a:lstStyle/>
          <a:p>
            <a:pPr algn="ctr">
              <a:lnSpc>
                <a:spcPct val="90000"/>
              </a:lnSpc>
              <a:buFontTx/>
              <a:buNone/>
            </a:pPr>
            <a:r>
              <a:rPr lang="en-US" sz="4000" smtClean="0"/>
              <a:t>“It’s your attitude, not your aptitude, </a:t>
            </a:r>
          </a:p>
          <a:p>
            <a:pPr algn="ctr">
              <a:lnSpc>
                <a:spcPct val="90000"/>
              </a:lnSpc>
              <a:buFontTx/>
              <a:buNone/>
            </a:pPr>
            <a:r>
              <a:rPr lang="en-US" sz="4000" smtClean="0"/>
              <a:t>that determines your altitude.”  </a:t>
            </a:r>
          </a:p>
          <a:p>
            <a:pPr algn="ctr">
              <a:lnSpc>
                <a:spcPct val="90000"/>
              </a:lnSpc>
              <a:buFontTx/>
              <a:buNone/>
            </a:pPr>
            <a:endParaRPr lang="en-US" sz="4000" smtClean="0"/>
          </a:p>
          <a:p>
            <a:pPr algn="ctr">
              <a:lnSpc>
                <a:spcPct val="90000"/>
              </a:lnSpc>
              <a:buFontTx/>
              <a:buNone/>
            </a:pPr>
            <a:r>
              <a:rPr lang="en-US" sz="3600" i="1" smtClean="0"/>
              <a:t>							Zig Ziglar</a:t>
            </a:r>
          </a:p>
          <a:p>
            <a:pPr algn="ctr">
              <a:lnSpc>
                <a:spcPct val="90000"/>
              </a:lnSpc>
              <a:buFontTx/>
              <a:buNone/>
            </a:pPr>
            <a:endParaRPr lang="en-US" sz="2800" smtClean="0"/>
          </a:p>
          <a:p>
            <a:pPr algn="ctr">
              <a:lnSpc>
                <a:spcPct val="90000"/>
              </a:lnSpc>
              <a:buFontTx/>
              <a:buNone/>
            </a:pPr>
            <a:endParaRPr lang="en-US" sz="2800" smtClean="0"/>
          </a:p>
          <a:p>
            <a:pPr algn="ctr">
              <a:lnSpc>
                <a:spcPct val="90000"/>
              </a:lnSpc>
              <a:buFontTx/>
              <a:buNone/>
            </a:pPr>
            <a:endParaRPr lang="en-US" sz="28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b="1" smtClean="0"/>
              <a:t>Behavior</a:t>
            </a:r>
          </a:p>
        </p:txBody>
      </p:sp>
      <p:sp>
        <p:nvSpPr>
          <p:cNvPr id="35843" name="Rectangle 3"/>
          <p:cNvSpPr>
            <a:spLocks noGrp="1" noChangeArrowheads="1"/>
          </p:cNvSpPr>
          <p:nvPr>
            <p:ph type="body" idx="1"/>
          </p:nvPr>
        </p:nvSpPr>
        <p:spPr>
          <a:xfrm>
            <a:off x="0" y="2057400"/>
            <a:ext cx="9144000" cy="1828800"/>
          </a:xfrm>
        </p:spPr>
        <p:txBody>
          <a:bodyPr/>
          <a:lstStyle/>
          <a:p>
            <a:pPr algn="ctr">
              <a:lnSpc>
                <a:spcPct val="90000"/>
              </a:lnSpc>
              <a:buFontTx/>
              <a:buNone/>
            </a:pPr>
            <a:r>
              <a:rPr lang="en-US" sz="3600" dirty="0" smtClean="0"/>
              <a:t>It’s the difference between knowing</a:t>
            </a:r>
          </a:p>
          <a:p>
            <a:pPr algn="ctr">
              <a:lnSpc>
                <a:spcPct val="90000"/>
              </a:lnSpc>
              <a:buFontTx/>
              <a:buNone/>
            </a:pPr>
            <a:r>
              <a:rPr lang="en-US" sz="3600" dirty="0" smtClean="0"/>
              <a:t>    and doing that determines success.  								</a:t>
            </a:r>
            <a:r>
              <a:rPr lang="en-US" i="1" dirty="0" smtClean="0"/>
              <a:t>Anonymous</a:t>
            </a:r>
          </a:p>
          <a:p>
            <a:pPr algn="ctr">
              <a:lnSpc>
                <a:spcPct val="90000"/>
              </a:lnSpc>
              <a:buFontTx/>
              <a:buNone/>
            </a:pPr>
            <a:endParaRPr lang="en-US" sz="3600" i="1" dirty="0" smtClean="0"/>
          </a:p>
          <a:p>
            <a:pPr>
              <a:lnSpc>
                <a:spcPct val="90000"/>
              </a:lnSpc>
              <a:buFontTx/>
              <a:buNone/>
            </a:pPr>
            <a:r>
              <a:rPr lang="en-US" sz="3600" dirty="0" smtClean="0"/>
              <a:t>  </a:t>
            </a:r>
          </a:p>
          <a:p>
            <a:pPr algn="ctr">
              <a:lnSpc>
                <a:spcPct val="90000"/>
              </a:lnSpc>
              <a:buFontTx/>
              <a:buNone/>
            </a:pPr>
            <a:r>
              <a:rPr lang="en-US" i="1" dirty="0" smtClean="0"/>
              <a:t>		Don’t let other folks hijack your future!</a:t>
            </a:r>
          </a:p>
          <a:p>
            <a:pPr algn="ctr">
              <a:lnSpc>
                <a:spcPct val="90000"/>
              </a:lnSpc>
              <a:buFontTx/>
              <a:buNone/>
            </a:pPr>
            <a:endParaRPr lang="en-US" sz="3600" dirty="0" smtClean="0"/>
          </a:p>
          <a:p>
            <a:pPr algn="ctr">
              <a:lnSpc>
                <a:spcPct val="90000"/>
              </a:lnSpc>
              <a:buFontTx/>
              <a:buNone/>
            </a:pPr>
            <a:endParaRPr lang="en-US" sz="3600" dirty="0" smtClean="0"/>
          </a:p>
          <a:p>
            <a:pPr algn="ctr">
              <a:lnSpc>
                <a:spcPct val="90000"/>
              </a:lnSpc>
              <a:buFontTx/>
              <a:buNone/>
            </a:pPr>
            <a:endParaRPr lang="en-US" sz="2800" dirty="0" smtClean="0"/>
          </a:p>
          <a:p>
            <a:pPr algn="ctr">
              <a:lnSpc>
                <a:spcPct val="90000"/>
              </a:lnSpc>
              <a:buFontTx/>
              <a:buNone/>
            </a:pPr>
            <a:endParaRPr lang="en-US" sz="2800" dirty="0" smtClean="0"/>
          </a:p>
          <a:p>
            <a:pPr algn="ctr">
              <a:lnSpc>
                <a:spcPct val="90000"/>
              </a:lnSpc>
              <a:buFontTx/>
              <a:buNone/>
            </a:pPr>
            <a:endParaRPr lang="en-US" sz="2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b="1" smtClean="0"/>
              <a:t>Commitment</a:t>
            </a:r>
          </a:p>
        </p:txBody>
      </p:sp>
      <p:sp>
        <p:nvSpPr>
          <p:cNvPr id="36867" name="Rectangle 3"/>
          <p:cNvSpPr>
            <a:spLocks noGrp="1" noChangeArrowheads="1"/>
          </p:cNvSpPr>
          <p:nvPr>
            <p:ph type="body" idx="1"/>
          </p:nvPr>
        </p:nvSpPr>
        <p:spPr>
          <a:xfrm>
            <a:off x="0" y="2514600"/>
            <a:ext cx="9144000" cy="1828800"/>
          </a:xfrm>
        </p:spPr>
        <p:txBody>
          <a:bodyPr/>
          <a:lstStyle/>
          <a:p>
            <a:pPr algn="ctr">
              <a:lnSpc>
                <a:spcPct val="90000"/>
              </a:lnSpc>
              <a:buFontTx/>
              <a:buNone/>
            </a:pPr>
            <a:r>
              <a:rPr lang="en-US" sz="4000" smtClean="0"/>
              <a:t>It’s not over ‘til it’s over, and YOU determine when it’s over!</a:t>
            </a:r>
          </a:p>
          <a:p>
            <a:pPr algn="ctr">
              <a:lnSpc>
                <a:spcPct val="90000"/>
              </a:lnSpc>
              <a:buFontTx/>
              <a:buNone/>
            </a:pPr>
            <a:endParaRPr lang="en-US" sz="4000" smtClean="0"/>
          </a:p>
          <a:p>
            <a:pPr algn="ctr">
              <a:lnSpc>
                <a:spcPct val="90000"/>
              </a:lnSpc>
              <a:buFontTx/>
              <a:buNone/>
            </a:pPr>
            <a:r>
              <a:rPr lang="en-US" sz="4000" smtClean="0"/>
              <a:t>Change strategies when necessary, but never give up your goals.  If you can dream it, you can achieve it!</a:t>
            </a:r>
          </a:p>
          <a:p>
            <a:pPr algn="ctr">
              <a:lnSpc>
                <a:spcPct val="90000"/>
              </a:lnSpc>
              <a:buFontTx/>
              <a:buNone/>
            </a:pPr>
            <a:r>
              <a:rPr lang="en-US" sz="4000" smtClean="0"/>
              <a:t>  </a:t>
            </a:r>
            <a:endParaRPr lang="en-US" sz="28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2400" y="990600"/>
            <a:ext cx="8991600" cy="914400"/>
          </a:xfrm>
        </p:spPr>
        <p:txBody>
          <a:bodyPr/>
          <a:lstStyle/>
          <a:p>
            <a:pPr algn="ctr" eaLnBrk="1" hangingPunct="1"/>
            <a:r>
              <a:rPr lang="en-US" sz="3600" dirty="0" smtClean="0">
                <a:solidFill>
                  <a:srgbClr val="000000"/>
                </a:solidFill>
              </a:rPr>
              <a:t>So, What Can You Do, Starting Now, to Ensure that Your GPA will reflect your ability?</a:t>
            </a:r>
          </a:p>
        </p:txBody>
      </p:sp>
      <p:sp>
        <p:nvSpPr>
          <p:cNvPr id="17411" name="Rectangle 3"/>
          <p:cNvSpPr>
            <a:spLocks noGrp="1" noChangeArrowheads="1"/>
          </p:cNvSpPr>
          <p:nvPr>
            <p:ph type="body" idx="1"/>
          </p:nvPr>
        </p:nvSpPr>
        <p:spPr>
          <a:xfrm>
            <a:off x="0" y="2101850"/>
            <a:ext cx="9144000" cy="4756150"/>
          </a:xfrm>
        </p:spPr>
        <p:txBody>
          <a:bodyPr/>
          <a:lstStyle/>
          <a:p>
            <a:pPr eaLnBrk="1" hangingPunct="1"/>
            <a:r>
              <a:rPr lang="en-US" dirty="0" smtClean="0">
                <a:solidFill>
                  <a:srgbClr val="000000"/>
                </a:solidFill>
              </a:rPr>
              <a:t>Spend more time studying </a:t>
            </a:r>
          </a:p>
          <a:p>
            <a:pPr eaLnBrk="1" hangingPunct="1">
              <a:buFontTx/>
              <a:buNone/>
            </a:pPr>
            <a:r>
              <a:rPr lang="en-US" dirty="0" smtClean="0">
                <a:solidFill>
                  <a:srgbClr val="000000"/>
                </a:solidFill>
              </a:rPr>
              <a:t>	(at least 2 hours/week for every hour in class)</a:t>
            </a:r>
          </a:p>
          <a:p>
            <a:pPr eaLnBrk="1" hangingPunct="1"/>
            <a:r>
              <a:rPr lang="en-US" dirty="0" smtClean="0">
                <a:solidFill>
                  <a:srgbClr val="000000"/>
                </a:solidFill>
              </a:rPr>
              <a:t>Aim for higher learning levels and 100% mastery</a:t>
            </a:r>
          </a:p>
          <a:p>
            <a:pPr eaLnBrk="1" hangingPunct="1"/>
            <a:r>
              <a:rPr lang="en-US" dirty="0" smtClean="0">
                <a:solidFill>
                  <a:srgbClr val="000000"/>
                </a:solidFill>
              </a:rPr>
              <a:t>Use office hours and study groups productively</a:t>
            </a:r>
          </a:p>
          <a:p>
            <a:pPr eaLnBrk="1" hangingPunct="1"/>
            <a:r>
              <a:rPr lang="en-US" dirty="0" smtClean="0">
                <a:solidFill>
                  <a:srgbClr val="000000"/>
                </a:solidFill>
              </a:rPr>
              <a:t>Use the Study Cycle </a:t>
            </a:r>
          </a:p>
          <a:p>
            <a:pPr eaLnBrk="1" hangingPunct="1">
              <a:buFontTx/>
              <a:buNone/>
            </a:pPr>
            <a:r>
              <a:rPr lang="en-US" dirty="0" smtClean="0">
                <a:solidFill>
                  <a:srgbClr val="000000"/>
                </a:solidFill>
              </a:rPr>
              <a:t>		with Intense Study Sessions</a:t>
            </a:r>
          </a:p>
          <a:p>
            <a:pPr eaLnBrk="1" hangingPunct="1"/>
            <a:r>
              <a:rPr lang="en-US" dirty="0" smtClean="0">
                <a:solidFill>
                  <a:srgbClr val="000000"/>
                </a:solidFill>
              </a:rPr>
              <a:t>Use Metacognition to Study Smarter!!!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eaLnBrk="1" hangingPunct="1"/>
            <a:r>
              <a:rPr lang="en-US" smtClean="0"/>
              <a:t>Writing Exercise</a:t>
            </a:r>
          </a:p>
        </p:txBody>
      </p:sp>
      <p:sp>
        <p:nvSpPr>
          <p:cNvPr id="33795" name="Rectangle 3"/>
          <p:cNvSpPr>
            <a:spLocks noGrp="1" noChangeArrowheads="1"/>
          </p:cNvSpPr>
          <p:nvPr>
            <p:ph type="body" idx="1"/>
          </p:nvPr>
        </p:nvSpPr>
        <p:spPr>
          <a:xfrm>
            <a:off x="152400" y="2438400"/>
            <a:ext cx="8839200" cy="2209800"/>
          </a:xfrm>
        </p:spPr>
        <p:txBody>
          <a:bodyPr/>
          <a:lstStyle/>
          <a:p>
            <a:pPr algn="ctr" eaLnBrk="1" hangingPunct="1">
              <a:buFontTx/>
              <a:buNone/>
            </a:pPr>
            <a:r>
              <a:rPr lang="en-US" sz="4400" dirty="0" smtClean="0"/>
              <a:t>What two strategies will you commit to using until the end of the semester?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934200" cy="1143000"/>
          </a:xfrm>
        </p:spPr>
        <p:txBody>
          <a:bodyPr/>
          <a:lstStyle/>
          <a:p>
            <a:r>
              <a:rPr lang="en-US" sz="3600" dirty="0" smtClean="0"/>
              <a:t>Dana’s Spring 2010 Grades</a:t>
            </a:r>
            <a:endParaRPr lang="en-US" sz="3600" dirty="0"/>
          </a:p>
        </p:txBody>
      </p:sp>
      <p:sp>
        <p:nvSpPr>
          <p:cNvPr id="3" name="Content Placeholder 2"/>
          <p:cNvSpPr>
            <a:spLocks noGrp="1"/>
          </p:cNvSpPr>
          <p:nvPr>
            <p:ph idx="1"/>
          </p:nvPr>
        </p:nvSpPr>
        <p:spPr>
          <a:xfrm>
            <a:off x="609600" y="1676400"/>
            <a:ext cx="8382000" cy="4114800"/>
          </a:xfrm>
        </p:spPr>
        <p:txBody>
          <a:bodyPr/>
          <a:lstStyle/>
          <a:p>
            <a:pPr>
              <a:buNone/>
            </a:pPr>
            <a:r>
              <a:rPr lang="en-US" sz="2000" dirty="0" smtClean="0"/>
              <a:t> 		</a:t>
            </a:r>
            <a:r>
              <a:rPr lang="en-US" sz="2000" b="1" dirty="0" smtClean="0"/>
              <a:t>		Courses</a:t>
            </a:r>
          </a:p>
          <a:p>
            <a:pPr>
              <a:buNone/>
            </a:pPr>
            <a:r>
              <a:rPr lang="en-US" sz="2000" b="1" dirty="0" smtClean="0"/>
              <a:t> </a:t>
            </a:r>
          </a:p>
          <a:p>
            <a:pPr>
              <a:buNone/>
            </a:pPr>
            <a:r>
              <a:rPr lang="en-US" sz="2000" b="1" dirty="0" smtClean="0"/>
              <a:t>Dept    	Course    Grade  Hrs Carried   Hrs Earned     Quality Pts</a:t>
            </a:r>
          </a:p>
          <a:p>
            <a:pPr>
              <a:buNone/>
            </a:pPr>
            <a:r>
              <a:rPr lang="en-US" sz="2000" b="1" dirty="0" smtClean="0"/>
              <a:t>BIOL	  1201 	         A            3.00               3.00                12.00</a:t>
            </a:r>
          </a:p>
          <a:p>
            <a:pPr>
              <a:buNone/>
            </a:pPr>
            <a:r>
              <a:rPr lang="en-US" sz="2000" b="1" dirty="0" smtClean="0"/>
              <a:t>CSC       1253           A            3.00               3.00                12.00</a:t>
            </a:r>
          </a:p>
          <a:p>
            <a:pPr>
              <a:buNone/>
            </a:pPr>
            <a:r>
              <a:rPr lang="en-US" sz="2000" b="1" dirty="0" smtClean="0"/>
              <a:t>MATH     2090          A            4.00               4.00                16.00</a:t>
            </a:r>
          </a:p>
          <a:p>
            <a:pPr>
              <a:buNone/>
            </a:pPr>
            <a:r>
              <a:rPr lang="en-US" sz="2000" b="1" dirty="0" smtClean="0"/>
              <a:t>MEDP     2051          A            3.00               3.00                12.00</a:t>
            </a:r>
          </a:p>
          <a:p>
            <a:pPr>
              <a:buNone/>
            </a:pPr>
            <a:r>
              <a:rPr lang="en-US" sz="2000" b="1" dirty="0" smtClean="0"/>
              <a:t>PHYS     2221           A            3.00               3.00                12.00</a:t>
            </a:r>
          </a:p>
          <a:p>
            <a:pPr>
              <a:buNone/>
            </a:pPr>
            <a:endParaRPr lang="en-US" sz="1200" dirty="0" smtClean="0"/>
          </a:p>
        </p:txBody>
      </p:sp>
      <p:sp>
        <p:nvSpPr>
          <p:cNvPr id="4" name="TextBox 3"/>
          <p:cNvSpPr txBox="1"/>
          <p:nvPr/>
        </p:nvSpPr>
        <p:spPr>
          <a:xfrm>
            <a:off x="1600200" y="5334000"/>
            <a:ext cx="6553200" cy="461665"/>
          </a:xfrm>
          <a:prstGeom prst="rect">
            <a:avLst/>
          </a:prstGeom>
          <a:noFill/>
        </p:spPr>
        <p:txBody>
          <a:bodyPr wrap="square" rtlCol="0">
            <a:spAutoFit/>
          </a:bodyPr>
          <a:lstStyle/>
          <a:p>
            <a:pPr algn="ctr"/>
            <a:r>
              <a:rPr lang="en-US" sz="2400" b="1" dirty="0" smtClean="0">
                <a:latin typeface="+mn-lt"/>
              </a:rPr>
              <a:t>Current Cumulative GPA: 3.88</a:t>
            </a:r>
            <a:endParaRPr lang="en-US" sz="2400" b="1" dirty="0">
              <a:latin typeface="+mn-l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1752600" y="1905000"/>
            <a:ext cx="6934200" cy="2362200"/>
          </a:xfrm>
          <a:noFill/>
        </p:spPr>
        <p:txBody>
          <a:bodyPr lIns="92075" tIns="46038" rIns="92075" bIns="46038"/>
          <a:lstStyle/>
          <a:p>
            <a:pPr eaLnBrk="1" hangingPunct="1"/>
            <a:r>
              <a:rPr lang="en-US" smtClean="0"/>
              <a:t>If you don’t try it in within the next 48 hours...</a:t>
            </a:r>
          </a:p>
        </p:txBody>
      </p:sp>
      <p:sp>
        <p:nvSpPr>
          <p:cNvPr id="34819" name="Rectangle 3"/>
          <p:cNvSpPr>
            <a:spLocks noGrp="1" noChangeArrowheads="1"/>
          </p:cNvSpPr>
          <p:nvPr>
            <p:ph type="subTitle" idx="1"/>
          </p:nvPr>
        </p:nvSpPr>
        <p:spPr>
          <a:xfrm>
            <a:off x="1676400" y="4419600"/>
            <a:ext cx="6705600" cy="685800"/>
          </a:xfrm>
          <a:noFill/>
        </p:spPr>
        <p:txBody>
          <a:bodyPr lIns="92075" tIns="46038" rIns="92075" bIns="46038"/>
          <a:lstStyle/>
          <a:p>
            <a:pPr eaLnBrk="1" hangingPunct="1"/>
            <a:r>
              <a:rPr lang="en-US" sz="4000" smtClean="0"/>
              <a:t>… you probably never will.</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09600" y="609600"/>
            <a:ext cx="7772400" cy="1143000"/>
          </a:xfrm>
        </p:spPr>
        <p:txBody>
          <a:bodyPr/>
          <a:lstStyle/>
          <a:p>
            <a:pPr eaLnBrk="1" hangingPunct="1"/>
            <a:r>
              <a:rPr lang="en-US" dirty="0" smtClean="0"/>
              <a:t>Final Note</a:t>
            </a:r>
          </a:p>
        </p:txBody>
      </p:sp>
      <p:sp>
        <p:nvSpPr>
          <p:cNvPr id="43011" name="Rectangle 3"/>
          <p:cNvSpPr>
            <a:spLocks noGrp="1" noChangeArrowheads="1"/>
          </p:cNvSpPr>
          <p:nvPr>
            <p:ph type="body" idx="1"/>
          </p:nvPr>
        </p:nvSpPr>
        <p:spPr>
          <a:xfrm>
            <a:off x="0" y="1905000"/>
            <a:ext cx="9144000" cy="4953000"/>
          </a:xfrm>
        </p:spPr>
        <p:txBody>
          <a:bodyPr/>
          <a:lstStyle/>
          <a:p>
            <a:pPr eaLnBrk="1" hangingPunct="1">
              <a:buFontTx/>
              <a:buNone/>
            </a:pPr>
            <a:r>
              <a:rPr lang="en-US" dirty="0" smtClean="0"/>
              <a:t>   Please visit our website at www.cas.lsu.edu.</a:t>
            </a:r>
          </a:p>
          <a:p>
            <a:pPr eaLnBrk="1" hangingPunct="1">
              <a:buFontTx/>
              <a:buNone/>
            </a:pPr>
            <a:r>
              <a:rPr lang="en-US" dirty="0" smtClean="0"/>
              <a:t>   We have on-line workshops and information that will teach you additional effective study strategies.  I wish you a fantastically successful future!</a:t>
            </a:r>
          </a:p>
          <a:p>
            <a:pPr eaLnBrk="1" hangingPunct="1">
              <a:buFontTx/>
              <a:buNone/>
            </a:pPr>
            <a:r>
              <a:rPr lang="en-US" dirty="0" smtClean="0"/>
              <a:t>						Dr. Saundra McGuire</a:t>
            </a:r>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685800"/>
            <a:ext cx="7467600" cy="269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ext Box 3"/>
          <p:cNvSpPr txBox="1">
            <a:spLocks noChangeArrowheads="1"/>
          </p:cNvSpPr>
          <p:nvPr/>
        </p:nvSpPr>
        <p:spPr bwMode="auto">
          <a:xfrm>
            <a:off x="1066800" y="4038600"/>
            <a:ext cx="7010400"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1800">
                <a:latin typeface="Arial" pitchFamily="34" charset="0"/>
              </a:rPr>
              <a:t>Date of Final Exam:		December 14, 2005</a:t>
            </a:r>
          </a:p>
          <a:p>
            <a:pPr eaLnBrk="1" hangingPunct="1">
              <a:spcBef>
                <a:spcPct val="50000"/>
              </a:spcBef>
            </a:pPr>
            <a:r>
              <a:rPr lang="en-US" sz="1800">
                <a:latin typeface="Arial" pitchFamily="34" charset="0"/>
              </a:rPr>
              <a:t>Meeting with Student No. 1:	December 12, 2005</a:t>
            </a:r>
          </a:p>
          <a:p>
            <a:pPr eaLnBrk="1" hangingPunct="1">
              <a:spcBef>
                <a:spcPct val="50000"/>
              </a:spcBef>
            </a:pPr>
            <a:r>
              <a:rPr lang="en-US" sz="1800">
                <a:latin typeface="Arial" pitchFamily="34" charset="0"/>
              </a:rPr>
              <a:t>Meeting with Student Nos. 2 &amp; 4:	December 2, 2005</a:t>
            </a:r>
          </a:p>
          <a:p>
            <a:pPr eaLnBrk="1" hangingPunct="1">
              <a:spcBef>
                <a:spcPct val="50000"/>
              </a:spcBef>
            </a:pPr>
            <a:r>
              <a:rPr lang="en-US" sz="1800">
                <a:latin typeface="Arial" pitchFamily="34" charset="0"/>
              </a:rPr>
              <a:t>Meeting with Student No. 3:	December 8, 2005</a:t>
            </a:r>
          </a:p>
          <a:p>
            <a:pPr eaLnBrk="1" hangingPunct="1">
              <a:spcBef>
                <a:spcPct val="50000"/>
              </a:spcBef>
            </a:pPr>
            <a:endParaRPr lang="en-US" sz="1800">
              <a:latin typeface="Arial" pitchFamily="34" charset="0"/>
            </a:endParaRPr>
          </a:p>
          <a:p>
            <a:pPr eaLnBrk="1" hangingPunct="1">
              <a:spcBef>
                <a:spcPct val="50000"/>
              </a:spcBef>
            </a:pPr>
            <a:r>
              <a:rPr lang="en-US" sz="1800">
                <a:latin typeface="Arial" pitchFamily="34" charset="0"/>
              </a:rPr>
              <a:t>The final was worth 100 points with a 10 bonus question.</a:t>
            </a:r>
          </a:p>
        </p:txBody>
      </p:sp>
      <p:sp>
        <p:nvSpPr>
          <p:cNvPr id="3" name="TextBox 2"/>
          <p:cNvSpPr txBox="1"/>
          <p:nvPr/>
        </p:nvSpPr>
        <p:spPr>
          <a:xfrm>
            <a:off x="981856" y="187908"/>
            <a:ext cx="7086600" cy="461665"/>
          </a:xfrm>
          <a:prstGeom prst="rect">
            <a:avLst/>
          </a:prstGeom>
          <a:noFill/>
        </p:spPr>
        <p:txBody>
          <a:bodyPr wrap="square" rtlCol="0">
            <a:spAutoFit/>
          </a:bodyPr>
          <a:lstStyle/>
          <a:p>
            <a:pPr algn="ctr"/>
            <a:r>
              <a:rPr lang="en-US" b="1" dirty="0" smtClean="0">
                <a:latin typeface="+mn-lt"/>
              </a:rPr>
              <a:t>Final Examination Improvement</a:t>
            </a:r>
            <a:endParaRPr lang="en-US" b="1" dirty="0">
              <a:latin typeface="+mn-lt"/>
            </a:endParaRPr>
          </a:p>
        </p:txBody>
      </p:sp>
    </p:spTree>
    <p:extLst>
      <p:ext uri="{BB962C8B-B14F-4D97-AF65-F5344CB8AC3E}">
        <p14:creationId xmlns:p14="http://schemas.microsoft.com/office/powerpoint/2010/main" val="1986783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1143000"/>
            <a:ext cx="7772400" cy="1143000"/>
          </a:xfrm>
        </p:spPr>
        <p:txBody>
          <a:bodyPr/>
          <a:lstStyle/>
          <a:p>
            <a:pPr algn="ctr" eaLnBrk="1" hangingPunct="1"/>
            <a:r>
              <a:rPr lang="en-US" dirty="0" smtClean="0"/>
              <a:t>How’d They Do It?</a:t>
            </a:r>
          </a:p>
        </p:txBody>
      </p:sp>
      <p:sp>
        <p:nvSpPr>
          <p:cNvPr id="18435" name="Rectangle 3"/>
          <p:cNvSpPr>
            <a:spLocks noGrp="1" noChangeArrowheads="1"/>
          </p:cNvSpPr>
          <p:nvPr>
            <p:ph type="body" idx="1"/>
          </p:nvPr>
        </p:nvSpPr>
        <p:spPr>
          <a:xfrm>
            <a:off x="0" y="3048000"/>
            <a:ext cx="9144000" cy="3276600"/>
          </a:xfrm>
        </p:spPr>
        <p:txBody>
          <a:bodyPr/>
          <a:lstStyle/>
          <a:p>
            <a:pPr algn="ctr" eaLnBrk="1" hangingPunct="1">
              <a:buFontTx/>
              <a:buNone/>
            </a:pPr>
            <a:r>
              <a:rPr lang="en-US" sz="4000" dirty="0" smtClean="0"/>
              <a:t>They became expert, </a:t>
            </a:r>
            <a:r>
              <a:rPr lang="en-US" sz="4000" i="1" dirty="0" smtClean="0"/>
              <a:t>strategic</a:t>
            </a:r>
            <a:r>
              <a:rPr lang="en-US" sz="4000" dirty="0" smtClean="0"/>
              <a:t> learners </a:t>
            </a:r>
          </a:p>
          <a:p>
            <a:pPr algn="ctr" eaLnBrk="1" hangingPunct="1">
              <a:buFontTx/>
              <a:buNone/>
            </a:pPr>
            <a:r>
              <a:rPr lang="en-US" sz="4000" dirty="0" smtClean="0"/>
              <a:t>by using </a:t>
            </a:r>
            <a:r>
              <a:rPr lang="en-US" sz="4000" b="1" i="1" dirty="0" smtClean="0"/>
              <a:t>metacognition</a:t>
            </a:r>
            <a:r>
              <a:rPr lang="en-US" sz="4000" dirty="0" smtClean="0"/>
              <a:t>!</a:t>
            </a:r>
          </a:p>
          <a:p>
            <a:pPr algn="ctr" eaLnBrk="1" hangingPunct="1">
              <a:buFontTx/>
              <a:buNone/>
            </a:pPr>
            <a:endParaRPr lang="en-US" sz="4800" dirty="0" smtClean="0"/>
          </a:p>
          <a:p>
            <a:pPr algn="ctr" eaLnBrk="1" hangingPunct="1">
              <a:buFontTx/>
              <a:buNone/>
            </a:pPr>
            <a:r>
              <a:rPr lang="en-US" sz="3600" dirty="0" smtClean="0"/>
              <a:t>They studied to LEARN, </a:t>
            </a:r>
          </a:p>
          <a:p>
            <a:pPr algn="ctr" eaLnBrk="1" hangingPunct="1">
              <a:buFontTx/>
              <a:buNone/>
            </a:pPr>
            <a:r>
              <a:rPr lang="en-US" sz="3600" dirty="0" smtClean="0"/>
              <a:t>not just to make the grade!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66800" y="685800"/>
            <a:ext cx="7772400" cy="1143000"/>
          </a:xfrm>
        </p:spPr>
        <p:txBody>
          <a:bodyPr/>
          <a:lstStyle/>
          <a:p>
            <a:pPr algn="ctr" eaLnBrk="1" hangingPunct="1"/>
            <a:r>
              <a:rPr lang="en-US" b="1" dirty="0" smtClean="0"/>
              <a:t>What we will cover today</a:t>
            </a:r>
          </a:p>
        </p:txBody>
      </p:sp>
      <p:sp>
        <p:nvSpPr>
          <p:cNvPr id="13315" name="Rectangle 3"/>
          <p:cNvSpPr>
            <a:spLocks noGrp="1" noChangeArrowheads="1"/>
          </p:cNvSpPr>
          <p:nvPr>
            <p:ph type="body" idx="1"/>
          </p:nvPr>
        </p:nvSpPr>
        <p:spPr>
          <a:xfrm>
            <a:off x="1066800" y="1676400"/>
            <a:ext cx="7772400" cy="4114800"/>
          </a:xfrm>
        </p:spPr>
        <p:txBody>
          <a:bodyPr/>
          <a:lstStyle/>
          <a:p>
            <a:pPr marL="457200" indent="-457200" eaLnBrk="1" hangingPunct="1"/>
            <a:endParaRPr lang="en-US" dirty="0" smtClean="0"/>
          </a:p>
          <a:p>
            <a:pPr marL="457200" indent="-457200" eaLnBrk="1" hangingPunct="1"/>
            <a:r>
              <a:rPr lang="en-US" dirty="0" smtClean="0">
                <a:solidFill>
                  <a:srgbClr val="040404"/>
                </a:solidFill>
              </a:rPr>
              <a:t>Why university students may be inefficient learners</a:t>
            </a:r>
          </a:p>
          <a:p>
            <a:pPr marL="457200" indent="-457200" eaLnBrk="1" hangingPunct="1"/>
            <a:r>
              <a:rPr lang="en-US" dirty="0" smtClean="0">
                <a:solidFill>
                  <a:srgbClr val="040404"/>
                </a:solidFill>
              </a:rPr>
              <a:t>Metacognitive learning strategies that work, and why they work</a:t>
            </a:r>
          </a:p>
          <a:p>
            <a:pPr marL="457200" indent="-457200" eaLnBrk="1" hangingPunct="1"/>
            <a:r>
              <a:rPr lang="en-US" dirty="0" smtClean="0">
                <a:solidFill>
                  <a:srgbClr val="040404"/>
                </a:solidFill>
              </a:rPr>
              <a:t>Barriers to using these strategies and how to overcome them</a:t>
            </a:r>
          </a:p>
          <a:p>
            <a:pPr marL="457200" indent="-457200" eaLnBrk="1" hangingPunct="1">
              <a:buFontTx/>
              <a:buNone/>
            </a:pPr>
            <a:endParaRPr lang="en-US" dirty="0" smtClean="0">
              <a:solidFill>
                <a:srgbClr val="040404"/>
              </a:solidFill>
            </a:endParaRPr>
          </a:p>
          <a:p>
            <a:pPr marL="457200" indent="-457200" eaLnBrk="1" hangingPunct="1"/>
            <a:endParaRPr lang="en-US" dirty="0" smtClean="0">
              <a:solidFill>
                <a:srgbClr val="040404"/>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609600"/>
            <a:ext cx="7772400" cy="1143000"/>
          </a:xfrm>
        </p:spPr>
        <p:txBody>
          <a:bodyPr/>
          <a:lstStyle/>
          <a:p>
            <a:pPr algn="ctr" eaLnBrk="1" hangingPunct="1"/>
            <a:r>
              <a:rPr lang="en-US" smtClean="0"/>
              <a:t>Reflection Questions</a:t>
            </a:r>
          </a:p>
        </p:txBody>
      </p:sp>
      <p:sp>
        <p:nvSpPr>
          <p:cNvPr id="14339" name="Rectangle 3"/>
          <p:cNvSpPr>
            <a:spLocks noGrp="1" noChangeArrowheads="1"/>
          </p:cNvSpPr>
          <p:nvPr>
            <p:ph type="body" idx="1"/>
          </p:nvPr>
        </p:nvSpPr>
        <p:spPr>
          <a:xfrm>
            <a:off x="533400" y="1676400"/>
            <a:ext cx="8610600" cy="5029200"/>
          </a:xfrm>
        </p:spPr>
        <p:txBody>
          <a:bodyPr/>
          <a:lstStyle/>
          <a:p>
            <a:pPr eaLnBrk="1" hangingPunct="1"/>
            <a:r>
              <a:rPr lang="en-US" dirty="0" smtClean="0"/>
              <a:t>Does your current GPA reflect your academic ability or the effort/time you have put into your courses to date?</a:t>
            </a:r>
          </a:p>
          <a:p>
            <a:pPr eaLnBrk="1" hangingPunct="1"/>
            <a:r>
              <a:rPr lang="en-US" dirty="0" smtClean="0"/>
              <a:t>What’s the difference, if any, between</a:t>
            </a:r>
          </a:p>
          <a:p>
            <a:pPr eaLnBrk="1" hangingPunct="1">
              <a:buFontTx/>
              <a:buNone/>
            </a:pPr>
            <a:r>
              <a:rPr lang="en-US" dirty="0" smtClean="0"/>
              <a:t>	studying and learning?  Which, if either, is more enjoyable?  Why?</a:t>
            </a:r>
          </a:p>
          <a:p>
            <a:pPr eaLnBrk="1" hangingPunct="1"/>
            <a:r>
              <a:rPr lang="en-US" dirty="0" smtClean="0"/>
              <a:t>Approximately how many hours per week </a:t>
            </a:r>
          </a:p>
          <a:p>
            <a:pPr eaLnBrk="1" hangingPunct="1">
              <a:buNone/>
            </a:pPr>
            <a:r>
              <a:rPr lang="en-US" dirty="0" smtClean="0"/>
              <a:t>	do you study at UW</a:t>
            </a:r>
          </a:p>
          <a:p>
            <a:pPr eaLnBrk="1" hangingPunct="1"/>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447800" y="2743200"/>
            <a:ext cx="7543800" cy="2286000"/>
          </a:xfrm>
        </p:spPr>
        <p:txBody>
          <a:bodyPr/>
          <a:lstStyle/>
          <a:p>
            <a:pPr algn="ctr" eaLnBrk="1" hangingPunct="1"/>
            <a:r>
              <a:rPr lang="en-US" b="1" i="0" dirty="0" smtClean="0">
                <a:latin typeface="Rockwell" pitchFamily="18" charset="0"/>
              </a:rPr>
              <a:t>Use Metacognition to Become an Expert Learner</a:t>
            </a:r>
          </a:p>
        </p:txBody>
      </p:sp>
      <p:sp>
        <p:nvSpPr>
          <p:cNvPr id="12291" name="Rectangle 3"/>
          <p:cNvSpPr>
            <a:spLocks noGrp="1" noChangeArrowheads="1"/>
          </p:cNvSpPr>
          <p:nvPr>
            <p:ph type="subTitle" idx="1"/>
          </p:nvPr>
        </p:nvSpPr>
        <p:spPr>
          <a:xfrm>
            <a:off x="1371600" y="4191000"/>
            <a:ext cx="6477000" cy="1828800"/>
          </a:xfrm>
        </p:spPr>
        <p:txBody>
          <a:bodyPr/>
          <a:lstStyle/>
          <a:p>
            <a:pPr algn="ctr" eaLnBrk="1" hangingPunct="1"/>
            <a:endParaRPr lang="en-US" smtClean="0">
              <a:solidFill>
                <a:srgbClr val="000000"/>
              </a:solidFill>
            </a:endParaRPr>
          </a:p>
          <a:p>
            <a:pPr eaLnBrk="1" hangingPunct="1"/>
            <a:endParaRPr lang="en-US" smtClean="0">
              <a:solidFill>
                <a:srgbClr val="000000"/>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SLIDEID" val="DBDB431A541E4BEFAEC69DAF331CA0BA"/>
  <p:tag name="SLIDETYPE" val="Q"/>
  <p:tag name="DEMOGRAPHIC" val="False"/>
  <p:tag name="TEAMASSIGN" val="False"/>
  <p:tag name="SPEEDSCORING" val="False"/>
  <p:tag name="CORRECTPOINTVALUE" val="100"/>
  <p:tag name="INCORRECTPOINTVALUE" val="0"/>
  <p:tag name="ZEROBASED" val="False"/>
  <p:tag name="AUTOADVANCE" val="False"/>
  <p:tag name="DELIMITERS" val="3.1"/>
  <p:tag name="VALUEFORMAT" val="0%"/>
  <p:tag name="QUESTIONALIAS" val="How many words or phrases do you remember?"/>
  <p:tag name="ANSWERSALIAS" val="2 or less|smicln|3 – 5|smicln|6 – 8|smicln|9 – 12|smicln|13 or more"/>
  <p:tag name="TOTALRESPONSES" val="1"/>
  <p:tag name="RESPONSECOUNT" val="1"/>
  <p:tag name="SLICED" val="False"/>
  <p:tag name="RESPONSES" val="4;"/>
  <p:tag name="CHARTSTRINGSTD" val="0 0 0 1 0"/>
  <p:tag name="CHARTSTRINGREV" val="0 1 0 0 0"/>
  <p:tag name="CHARTSTRINGSTDPER" val="0 0 0 1 0"/>
  <p:tag name="CHARTSTRINGREVPER" val="0 1 0 0 0"/>
  <p:tag name="RESPONSESGATHERED" val="False"/>
  <p:tag name="VALUES" val="No Value|smicln|No Value|smicln|No Value|smicln|No Value|smicln|No Value"/>
  <p:tag name="SLIDEORDER" val="3"/>
  <p:tag name="SLIDEGUID" val="9016AE6D3E22426D92041A2521BF42FA"/>
</p:tagLst>
</file>

<file path=ppt/tags/tag11.xml><?xml version="1.0" encoding="utf-8"?>
<p:tagLst xmlns:a="http://schemas.openxmlformats.org/drawingml/2006/main" xmlns:r="http://schemas.openxmlformats.org/officeDocument/2006/relationships" xmlns:p="http://schemas.openxmlformats.org/presentationml/2006/main">
  <p:tag name="SLIDEGUID" val="7C641BE840AE4C59A0645CC1625BEAA9"/>
  <p:tag name="SLIDEID" val="7C641BE840AE4C59A0645CC1625BEAA9"/>
  <p:tag name="SLIDEORDER" val="1"/>
  <p:tag name="SLIDETYPE" val="Q"/>
  <p:tag name="DEMOGRAPHIC" val="False"/>
  <p:tag name="TEAMASSIGN" val="False"/>
  <p:tag name="SPEEDSCORING" val="False"/>
  <p:tag name="CORRECTPOINTVALUE" val="100"/>
  <p:tag name="INCORRECTPOINTVALUE" val="0"/>
  <p:tag name="ZEROBASED" val="False"/>
  <p:tag name="AUTOADVANCE" val="False"/>
  <p:tag name="DELIMITERS" val="3.1"/>
  <p:tag name="VALUEFORMAT" val="0%"/>
  <p:tag name="QUESTIONALIAS" val="What level of Bloom’s did you have to operate to make A’s or B’s in high school?"/>
  <p:tag name="ANSWERSALIAS" val="Knowledge|smicln|Comprehension|smicln|Application|smicln|Analysis|smicln|Synthesis|smicln|Evaluation"/>
  <p:tag name="VALUES" val="No Value|smicln|No Value|smicln|No Value|smicln|No Value|smicln|No Value|smicln|No Value"/>
  <p:tag name="RESPONSESGATHERED" val="True"/>
  <p:tag name="TOTALRESPONSES" val="153"/>
  <p:tag name="RESPONSECOUNT" val="153"/>
  <p:tag name="SLICED" val="False"/>
  <p:tag name="RESPONSES" val="4;1;1;1;3;4;2;4;-;1;1;2;2;4;1;3;2;2;2;3;1;2;4;1;2;3;4;5;-;2;2;2;3;2;3;4;3;2;3;1;2;3;3;1;2;3;5;-;5;2;-;3;1;2;6;4;2;3;3;2;3;5;2;1;2;3;1;3;3;1;1;1;2;3;4;3;4;2;3;-;2;1;4;2;1;2;2;2;2;2;3;1;-;2;1;3;2;3;4;3;-;2;3;2;-;2;2;3;2;4;3;-;2;2;2;3;2;2;3;1;1;2;4;3;6;3;3;2;2;2;4;2;1;2;2;1;6;3;2;4;4;3;3;4;2;1;-;3;4;4;1;1;3;3;1;1;1;1;2;6;2;1;-;2;-;"/>
  <p:tag name="CHARTSTRINGSTD" val="32 54 39 20 4 4"/>
  <p:tag name="CHARTSTRINGREV" val="4 4 20 39 54 32"/>
  <p:tag name="CHARTSTRINGSTDPER" val="0.209150326797386 0.352941176470588 0.254901960784314 0.130718954248366 0.0261437908496732 0.0261437908496732"/>
  <p:tag name="CHARTSTRINGREVPER" val="0.0261437908496732 0.0261437908496732 0.130718954248366 0.254901960784314 0.352941176470588 0.209150326797386"/>
</p:tagLst>
</file>

<file path=ppt/tags/tag12.xml><?xml version="1.0" encoding="utf-8"?>
<p:tagLst xmlns:a="http://schemas.openxmlformats.org/drawingml/2006/main" xmlns:r="http://schemas.openxmlformats.org/officeDocument/2006/relationships" xmlns:p="http://schemas.openxmlformats.org/presentationml/2006/main">
  <p:tag name="CHARTTYPE" val="0"/>
</p:tagLst>
</file>

<file path=ppt/tags/tag13.xml><?xml version="1.0" encoding="utf-8"?>
<p:tagLst xmlns:a="http://schemas.openxmlformats.org/drawingml/2006/main" xmlns:r="http://schemas.openxmlformats.org/officeDocument/2006/relationships" xmlns:p="http://schemas.openxmlformats.org/presentationml/2006/main">
  <p:tag name="ANSWERBULLETS" val="3"/>
  <p:tag name="TEXTLENGTH" val="65"/>
  <p:tag name="FONTSIZE" val="32"/>
  <p:tag name="BULLETTYPE" val="ppBulletArabicPeriod"/>
  <p:tag name="ANSWERTEXT" val="Knowledge&#10;Comprehension&#10;Application&#10;Analysis&#10;Synthesis&#10;Evaluation"/>
  <p:tag name="OLDNUMANSWERS" val="6"/>
</p:tagLst>
</file>

<file path=ppt/tags/tag14.xml><?xml version="1.0" encoding="utf-8"?>
<p:tagLst xmlns:a="http://schemas.openxmlformats.org/drawingml/2006/main" xmlns:r="http://schemas.openxmlformats.org/officeDocument/2006/relationships" xmlns:p="http://schemas.openxmlformats.org/presentationml/2006/main">
  <p:tag name="SLIDEID" val="7C641BE840AE4C59A0645CC1625BEAA9"/>
  <p:tag name="SLIDETYPE" val="Q"/>
  <p:tag name="DEMOGRAPHIC" val="False"/>
  <p:tag name="TEAMASSIGN" val="False"/>
  <p:tag name="SPEEDSCORING" val="False"/>
  <p:tag name="CORRECTPOINTVALUE" val="100"/>
  <p:tag name="INCORRECTPOINTVALUE" val="0"/>
  <p:tag name="ZEROBASED" val="False"/>
  <p:tag name="AUTOADVANCE" val="False"/>
  <p:tag name="DELIMITERS" val="3.1"/>
  <p:tag name="VALUEFORMAT" val="0%"/>
  <p:tag name="QUESTIONALIAS" val="What level of Bloom’s did you have to operate to make A’s or B’s in high school?"/>
  <p:tag name="ANSWERSALIAS" val="Knowledge|smicln|Comprehension|smicln|Application|smicln|Analysis|smicln|Synthesis|smicln|Evaluation"/>
  <p:tag name="SLIDEORDER" val="2"/>
  <p:tag name="SLIDEGUID" val="4E721A1B4F8D4CE89C7B7D50F17DE4FA"/>
  <p:tag name="RESPONSESGATHERED" val="True"/>
  <p:tag name="TOTALRESPONSES" val="137"/>
  <p:tag name="RESPONSECOUNT" val="137"/>
  <p:tag name="SLICED" val="False"/>
  <p:tag name="RESPONSES" val="2;4;4;3;4;4;4;-;4;6;1;3;5;6;4;5;3;3;5;3;-;4;-;-;5;6;4;6;-;2;2;1;5;5;1;5;6;2;1;4;4;4;4;6;4;5;5;-;4;-;3;5;6;4;2;4;4;5;3;1;4;5;-;6;4;4;5;-;4;1;4;-;-;4;-;3;-;6;1;4;4;4;6;1;3;3;4;4;4;4;5;-;1;5;4;5;4;3;3;6;4;5;-;5;-;6;6;6;3;4;6;-;5;-;5;6;3;-;4;-;6;-;5;4;5;-;2;4;3;5;4;6;-;4;3;5;5;4;4;4;2;6;5;5;4;4;-;4;5;6;-;4;4;5;6;5;3;3;-;5;5;2;-;3;-;"/>
  <p:tag name="CHARTSTRINGSTD" val="9 8 19 48 32 21"/>
  <p:tag name="CHARTSTRINGREV" val="21 32 48 19 8 9"/>
  <p:tag name="CHARTSTRINGSTDPER" val="0.0656934306569343 0.0583941605839416 0.138686131386861 0.35036496350365 0.233576642335766 0.153284671532847"/>
  <p:tag name="CHARTSTRINGREVPER" val="0.153284671532847 0.233576642335766 0.35036496350365 0.138686131386861 0.0583941605839416 0.0656934306569343"/>
  <p:tag name="VALUES" val="No Value|smicln|No Value|smicln|No Value|smicln|No Value|smicln|No Value|smicln|No Value"/>
</p:tagLst>
</file>

<file path=ppt/tags/tag15.xml><?xml version="1.0" encoding="utf-8"?>
<p:tagLst xmlns:a="http://schemas.openxmlformats.org/drawingml/2006/main" xmlns:r="http://schemas.openxmlformats.org/officeDocument/2006/relationships" xmlns:p="http://schemas.openxmlformats.org/presentationml/2006/main">
  <p:tag name="CHARTTYPE" val="0"/>
</p:tagLst>
</file>

<file path=ppt/tags/tag16.xml><?xml version="1.0" encoding="utf-8"?>
<p:tagLst xmlns:a="http://schemas.openxmlformats.org/drawingml/2006/main" xmlns:r="http://schemas.openxmlformats.org/officeDocument/2006/relationships" xmlns:p="http://schemas.openxmlformats.org/presentationml/2006/main">
  <p:tag name="ANSWERBULLETS" val="3"/>
  <p:tag name="TEXTLENGTH" val="65"/>
  <p:tag name="FONTSIZE" val="32"/>
  <p:tag name="BULLETTYPE" val="ppBulletArabicPeriod"/>
  <p:tag name="ANSWERTEXT" val="Knowledge&#10;Comprehension&#10;Application&#10;Analysis&#10;Synthesis&#10;Evaluation"/>
  <p:tag name="OLDNUMANSWERS" val="6"/>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SLIDEID" val="DBDB431A541E4BEFAEC69DAF331CA0BA"/>
  <p:tag name="SLIDETYPE" val="Q"/>
  <p:tag name="DEMOGRAPHIC" val="False"/>
  <p:tag name="TEAMASSIGN" val="False"/>
  <p:tag name="SPEEDSCORING" val="False"/>
  <p:tag name="CORRECTPOINTVALUE" val="100"/>
  <p:tag name="INCORRECTPOINTVALUE" val="0"/>
  <p:tag name="ZEROBASED" val="False"/>
  <p:tag name="AUTOADVANCE" val="False"/>
  <p:tag name="DELIMITERS" val="3.1"/>
  <p:tag name="VALUEFORMAT" val="0%"/>
  <p:tag name="QUESTIONALIAS" val="How many words or phrases do you remember?"/>
  <p:tag name="ANSWERSALIAS" val="2 or less|smicln|3 – 5|smicln|6 – 8|smicln|9 – 12|smicln|13 or more"/>
  <p:tag name="TOTALRESPONSES" val="1"/>
  <p:tag name="RESPONSECOUNT" val="1"/>
  <p:tag name="SLICED" val="False"/>
  <p:tag name="RESPONSES" val="1;"/>
  <p:tag name="CHARTSTRINGSTD" val="1 0 0 0 0"/>
  <p:tag name="CHARTSTRINGREV" val="0 0 0 0 1"/>
  <p:tag name="CHARTSTRINGSTDPER" val="1 0 0 0 0"/>
  <p:tag name="CHARTSTRINGREVPER" val="0 0 0 0 1"/>
  <p:tag name="RESPONSESGATHERED" val="False"/>
  <p:tag name="VALUES" val="No Value|smicln|No Value|smicln|No Value|smicln|No Value|smicln|No Value"/>
  <p:tag name="SLIDEORDER" val="2"/>
  <p:tag name="SLIDEGUID" val="B33DC79A84924945B1180466C2BEB832"/>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Designs\Global.pot</Template>
  <TotalTime>10261</TotalTime>
  <Words>1484</Words>
  <Application>Microsoft Office PowerPoint</Application>
  <PresentationFormat>On-screen Show (4:3)</PresentationFormat>
  <Paragraphs>291</Paragraphs>
  <Slides>41</Slides>
  <Notes>6</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41</vt:i4>
      </vt:variant>
    </vt:vector>
  </HeadingPairs>
  <TitlesOfParts>
    <vt:vector size="45" baseType="lpstr">
      <vt:lpstr>Global</vt:lpstr>
      <vt:lpstr>Chart</vt:lpstr>
      <vt:lpstr>Document</vt:lpstr>
      <vt:lpstr>Clip</vt:lpstr>
      <vt:lpstr>Acing Undergraduate and Graduate School:  Metacognition is the Key!</vt:lpstr>
      <vt:lpstr> 2004 National College Learning Center Association Frank L. Christ Outstanding Learning Center Award </vt:lpstr>
      <vt:lpstr>  The Story of Four LSU Students </vt:lpstr>
      <vt:lpstr>Dana’s Spring 2010 Grades</vt:lpstr>
      <vt:lpstr>PowerPoint Presentation</vt:lpstr>
      <vt:lpstr>How’d They Do It?</vt:lpstr>
      <vt:lpstr>What we will cover today</vt:lpstr>
      <vt:lpstr>Reflection Questions</vt:lpstr>
      <vt:lpstr>Use Metacognition to Become an Expert Learner</vt:lpstr>
      <vt:lpstr>Metacognition</vt:lpstr>
      <vt:lpstr> Travis, junior psychology student  47, 52, 82, 86 </vt:lpstr>
      <vt:lpstr>Robert, freshman chemistry student      42,  100, 100, 100</vt:lpstr>
      <vt:lpstr>Maryam, freshman art student  57, 87</vt:lpstr>
      <vt:lpstr>Dana, first year physics student  80, 54, 91, 97, 90 (final)</vt:lpstr>
      <vt:lpstr>PowerPoint Presentation</vt:lpstr>
      <vt:lpstr>Dana’s Spring 2010 Grades</vt:lpstr>
      <vt:lpstr>Counting Vowels  in 45 seconds: Let’s test our speed and accuracy </vt:lpstr>
      <vt:lpstr>PowerPoint Presentation</vt:lpstr>
      <vt:lpstr>Write down all the words or phrases you remember</vt:lpstr>
      <vt:lpstr>PowerPoint Presentation</vt:lpstr>
      <vt:lpstr>NOW, how many words or phrases do you remember?</vt:lpstr>
      <vt:lpstr>Turning Yourself into an  Efficient, Expert Learner</vt:lpstr>
      <vt:lpstr>PowerPoint Presentation</vt:lpstr>
      <vt:lpstr>At what level of Bloom’s did you have to operate to make A’s or B’s in high school?</vt:lpstr>
      <vt:lpstr>At what level of Bloom’s do you think you’ll need to be to make A’s at the university level?</vt:lpstr>
      <vt:lpstr>Study Strategies Gold Nugget</vt:lpstr>
      <vt:lpstr>How do you move yourself higher  on Bloom’s Taxonomy?  Use the Study Cycle!   </vt:lpstr>
      <vt:lpstr>PowerPoint Presentation</vt:lpstr>
      <vt:lpstr>PowerPoint Presentation</vt:lpstr>
      <vt:lpstr>Tools for organizing your life:</vt:lpstr>
      <vt:lpstr>The Semester Schedule</vt:lpstr>
      <vt:lpstr>The “Week at a Peek” Schedule</vt:lpstr>
      <vt:lpstr>Tips to remember...</vt:lpstr>
      <vt:lpstr>ABC’s of Excellence</vt:lpstr>
      <vt:lpstr>Attitude</vt:lpstr>
      <vt:lpstr>Behavior</vt:lpstr>
      <vt:lpstr>Commitment</vt:lpstr>
      <vt:lpstr>So, What Can You Do, Starting Now, to Ensure that Your GPA will reflect your ability?</vt:lpstr>
      <vt:lpstr>Writing Exercise</vt:lpstr>
      <vt:lpstr>If you don’t try it in within the next 48 hours...</vt:lpstr>
      <vt:lpstr>Final Note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CONCENTRATION &amp; MEMORY</dc:title>
  <dc:creator>Preferred Customer</dc:creator>
  <cp:lastModifiedBy>Saundra</cp:lastModifiedBy>
  <cp:revision>117</cp:revision>
  <cp:lastPrinted>1997-02-20T16:17:12Z</cp:lastPrinted>
  <dcterms:created xsi:type="dcterms:W3CDTF">1997-01-31T17:52:00Z</dcterms:created>
  <dcterms:modified xsi:type="dcterms:W3CDTF">2011-06-05T05:29:18Z</dcterms:modified>
</cp:coreProperties>
</file>