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1" r:id="rId1"/>
  </p:sldMasterIdLst>
  <p:notesMasterIdLst>
    <p:notesMasterId r:id="rId40"/>
  </p:notesMasterIdLst>
  <p:handoutMasterIdLst>
    <p:handoutMasterId r:id="rId41"/>
  </p:handoutMasterIdLst>
  <p:sldIdLst>
    <p:sldId id="256" r:id="rId2"/>
    <p:sldId id="348" r:id="rId3"/>
    <p:sldId id="349" r:id="rId4"/>
    <p:sldId id="337" r:id="rId5"/>
    <p:sldId id="362" r:id="rId6"/>
    <p:sldId id="305" r:id="rId7"/>
    <p:sldId id="306" r:id="rId8"/>
    <p:sldId id="280" r:id="rId9"/>
    <p:sldId id="307" r:id="rId10"/>
    <p:sldId id="370" r:id="rId11"/>
    <p:sldId id="350" r:id="rId12"/>
    <p:sldId id="377" r:id="rId13"/>
    <p:sldId id="313" r:id="rId14"/>
    <p:sldId id="317" r:id="rId15"/>
    <p:sldId id="314" r:id="rId16"/>
    <p:sldId id="315" r:id="rId17"/>
    <p:sldId id="372" r:id="rId18"/>
    <p:sldId id="385" r:id="rId19"/>
    <p:sldId id="386" r:id="rId20"/>
    <p:sldId id="347" r:id="rId21"/>
    <p:sldId id="346" r:id="rId22"/>
    <p:sldId id="351" r:id="rId23"/>
    <p:sldId id="378" r:id="rId24"/>
    <p:sldId id="379" r:id="rId25"/>
    <p:sldId id="380" r:id="rId26"/>
    <p:sldId id="381" r:id="rId27"/>
    <p:sldId id="382" r:id="rId28"/>
    <p:sldId id="383" r:id="rId29"/>
    <p:sldId id="384" r:id="rId30"/>
    <p:sldId id="363" r:id="rId31"/>
    <p:sldId id="364" r:id="rId32"/>
    <p:sldId id="371" r:id="rId33"/>
    <p:sldId id="367" r:id="rId34"/>
    <p:sldId id="368" r:id="rId35"/>
    <p:sldId id="369" r:id="rId36"/>
    <p:sldId id="366" r:id="rId37"/>
    <p:sldId id="330" r:id="rId38"/>
    <p:sldId id="262" r:id="rId3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FF"/>
    <a:srgbClr val="FF99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19" autoAdjust="0"/>
    <p:restoredTop sz="82208" autoAdjust="0"/>
  </p:normalViewPr>
  <p:slideViewPr>
    <p:cSldViewPr>
      <p:cViewPr varScale="1">
        <p:scale>
          <a:sx n="44" d="100"/>
          <a:sy n="44" d="100"/>
        </p:scale>
        <p:origin x="-1435" y="-67"/>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87" d="100"/>
        <a:sy n="87" d="100"/>
      </p:scale>
      <p:origin x="0" y="3336"/>
    </p:cViewPr>
  </p:sorterViewPr>
  <p:notesViewPr>
    <p:cSldViewPr>
      <p:cViewPr>
        <p:scale>
          <a:sx n="75" d="100"/>
          <a:sy n="75" d="100"/>
        </p:scale>
        <p:origin x="-7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2E0660-8F26-4340-820C-C47F24AA62B4}" type="doc">
      <dgm:prSet loTypeId="urn:microsoft.com/office/officeart/2005/8/layout/cycle1" loCatId="cycle" qsTypeId="urn:microsoft.com/office/officeart/2005/8/quickstyle/simple1" qsCatId="simple" csTypeId="urn:microsoft.com/office/officeart/2005/8/colors/accent1_2" csCatId="accent1" phldr="1"/>
      <dgm:spPr/>
    </dgm:pt>
    <dgm:pt modelId="{ACD0FF52-2081-4757-9890-F996DCBAF80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rPr>
            <a:t>Increased learning</a:t>
          </a:r>
        </a:p>
      </dgm:t>
    </dgm:pt>
    <dgm:pt modelId="{1F75E6C0-0AE7-4CC1-9B8E-631D66BF6F79}" type="parTrans" cxnId="{6E519ED6-621F-4C8F-A60C-11D268E69A43}">
      <dgm:prSet/>
      <dgm:spPr/>
    </dgm:pt>
    <dgm:pt modelId="{6AC1CB8B-EBBB-4A3F-AA17-4B316D4177E4}" type="sibTrans" cxnId="{6E519ED6-621F-4C8F-A60C-11D268E69A43}">
      <dgm:prSet/>
      <dgm:spPr/>
    </dgm:pt>
    <dgm:pt modelId="{EA44D9FF-E1F0-4FBE-B724-35601595162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rPr>
            <a:t>Increased success</a:t>
          </a:r>
        </a:p>
      </dgm:t>
    </dgm:pt>
    <dgm:pt modelId="{DDAA2B82-F35B-4A17-A49A-00BDC9615F70}" type="parTrans" cxnId="{09396F25-94A5-4586-A9D2-3E43A648A276}">
      <dgm:prSet/>
      <dgm:spPr/>
    </dgm:pt>
    <dgm:pt modelId="{9F879C03-AC92-442F-BEDC-290273172636}" type="sibTrans" cxnId="{09396F25-94A5-4586-A9D2-3E43A648A276}">
      <dgm:prSet/>
      <dgm:spPr/>
    </dgm:pt>
    <dgm:pt modelId="{F12FAE3B-269C-4D55-8BA1-4AAFCF6F802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rPr>
            <a:t>Positive emotions</a:t>
          </a:r>
        </a:p>
      </dgm:t>
    </dgm:pt>
    <dgm:pt modelId="{73EFD595-95B2-4ADC-8785-957AE4920BE6}" type="parTrans" cxnId="{2557809D-A203-4F91-B20C-E48712A5D14C}">
      <dgm:prSet/>
      <dgm:spPr/>
    </dgm:pt>
    <dgm:pt modelId="{3C931194-8016-4447-9FC9-5361A7F69C1F}" type="sibTrans" cxnId="{2557809D-A203-4F91-B20C-E48712A5D14C}">
      <dgm:prSet/>
      <dgm:spPr/>
    </dgm:pt>
    <dgm:pt modelId="{D534AF97-FD4B-49A8-9962-F5EF5A11696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rPr>
            <a:t>Increased motivation</a:t>
          </a:r>
        </a:p>
      </dgm:t>
    </dgm:pt>
    <dgm:pt modelId="{20A9CC9E-56A3-45DC-9A45-807B0D2F59EE}" type="parTrans" cxnId="{2ECCA5A5-ACD2-4D9E-ACD5-A8EEE52E0156}">
      <dgm:prSet/>
      <dgm:spPr/>
    </dgm:pt>
    <dgm:pt modelId="{30182EB1-3CBD-4768-AE49-C2588D9D3681}" type="sibTrans" cxnId="{2ECCA5A5-ACD2-4D9E-ACD5-A8EEE52E0156}">
      <dgm:prSet/>
      <dgm:spPr/>
    </dgm:pt>
    <dgm:pt modelId="{44E69224-6C40-4314-8003-73DCCCAAA489}" type="pres">
      <dgm:prSet presAssocID="{B02E0660-8F26-4340-820C-C47F24AA62B4}" presName="cycle" presStyleCnt="0">
        <dgm:presLayoutVars>
          <dgm:dir/>
          <dgm:resizeHandles val="exact"/>
        </dgm:presLayoutVars>
      </dgm:prSet>
      <dgm:spPr/>
    </dgm:pt>
    <dgm:pt modelId="{656838A6-9B6D-4045-9874-1FB200E09EF7}" type="pres">
      <dgm:prSet presAssocID="{ACD0FF52-2081-4757-9890-F996DCBAF808}" presName="dummy" presStyleCnt="0"/>
      <dgm:spPr/>
    </dgm:pt>
    <dgm:pt modelId="{8A0FE3AF-0408-4B60-BBBC-77A56312DD2A}" type="pres">
      <dgm:prSet presAssocID="{ACD0FF52-2081-4757-9890-F996DCBAF808}" presName="node" presStyleLbl="revTx" presStyleIdx="0" presStyleCnt="4">
        <dgm:presLayoutVars>
          <dgm:bulletEnabled val="1"/>
        </dgm:presLayoutVars>
      </dgm:prSet>
      <dgm:spPr/>
      <dgm:t>
        <a:bodyPr/>
        <a:lstStyle/>
        <a:p>
          <a:endParaRPr lang="en-US"/>
        </a:p>
      </dgm:t>
    </dgm:pt>
    <dgm:pt modelId="{34F954F2-AA9E-4FC8-9B87-E75984989EF5}" type="pres">
      <dgm:prSet presAssocID="{6AC1CB8B-EBBB-4A3F-AA17-4B316D4177E4}" presName="sibTrans" presStyleLbl="node1" presStyleIdx="0" presStyleCnt="4"/>
      <dgm:spPr/>
    </dgm:pt>
    <dgm:pt modelId="{3EBF183B-3599-4021-B772-1D8994BFE819}" type="pres">
      <dgm:prSet presAssocID="{EA44D9FF-E1F0-4FBE-B724-356015951620}" presName="dummy" presStyleCnt="0"/>
      <dgm:spPr/>
    </dgm:pt>
    <dgm:pt modelId="{5CE3D7BD-73C5-43C3-91EE-8C7C6CCD06A5}" type="pres">
      <dgm:prSet presAssocID="{EA44D9FF-E1F0-4FBE-B724-356015951620}" presName="node" presStyleLbl="revTx" presStyleIdx="1" presStyleCnt="4">
        <dgm:presLayoutVars>
          <dgm:bulletEnabled val="1"/>
        </dgm:presLayoutVars>
      </dgm:prSet>
      <dgm:spPr/>
      <dgm:t>
        <a:bodyPr/>
        <a:lstStyle/>
        <a:p>
          <a:endParaRPr lang="en-US"/>
        </a:p>
      </dgm:t>
    </dgm:pt>
    <dgm:pt modelId="{A8094411-B3CD-4BF1-8044-F04BD3664B74}" type="pres">
      <dgm:prSet presAssocID="{9F879C03-AC92-442F-BEDC-290273172636}" presName="sibTrans" presStyleLbl="node1" presStyleIdx="1" presStyleCnt="4"/>
      <dgm:spPr/>
    </dgm:pt>
    <dgm:pt modelId="{2102BE0C-B329-4965-861C-03496E089E2B}" type="pres">
      <dgm:prSet presAssocID="{F12FAE3B-269C-4D55-8BA1-4AAFCF6F8026}" presName="dummy" presStyleCnt="0"/>
      <dgm:spPr/>
    </dgm:pt>
    <dgm:pt modelId="{36C7044D-050F-4E18-A625-98A97DF95657}" type="pres">
      <dgm:prSet presAssocID="{F12FAE3B-269C-4D55-8BA1-4AAFCF6F8026}" presName="node" presStyleLbl="revTx" presStyleIdx="2" presStyleCnt="4">
        <dgm:presLayoutVars>
          <dgm:bulletEnabled val="1"/>
        </dgm:presLayoutVars>
      </dgm:prSet>
      <dgm:spPr/>
      <dgm:t>
        <a:bodyPr/>
        <a:lstStyle/>
        <a:p>
          <a:endParaRPr lang="en-US"/>
        </a:p>
      </dgm:t>
    </dgm:pt>
    <dgm:pt modelId="{35A5153F-5C12-4552-8BC2-3AFA642BF39F}" type="pres">
      <dgm:prSet presAssocID="{3C931194-8016-4447-9FC9-5361A7F69C1F}" presName="sibTrans" presStyleLbl="node1" presStyleIdx="2" presStyleCnt="4"/>
      <dgm:spPr/>
    </dgm:pt>
    <dgm:pt modelId="{85B99CD2-7FCC-4DA9-813E-D2870DCC194D}" type="pres">
      <dgm:prSet presAssocID="{D534AF97-FD4B-49A8-9962-F5EF5A116968}" presName="dummy" presStyleCnt="0"/>
      <dgm:spPr/>
    </dgm:pt>
    <dgm:pt modelId="{7B9F587C-D317-4D98-9A55-58B671E9EC7E}" type="pres">
      <dgm:prSet presAssocID="{D534AF97-FD4B-49A8-9962-F5EF5A116968}" presName="node" presStyleLbl="revTx" presStyleIdx="3" presStyleCnt="4">
        <dgm:presLayoutVars>
          <dgm:bulletEnabled val="1"/>
        </dgm:presLayoutVars>
      </dgm:prSet>
      <dgm:spPr/>
      <dgm:t>
        <a:bodyPr/>
        <a:lstStyle/>
        <a:p>
          <a:endParaRPr lang="en-US"/>
        </a:p>
      </dgm:t>
    </dgm:pt>
    <dgm:pt modelId="{12CD3DC6-E7ED-4556-9B3F-BC82B4D3E7DA}" type="pres">
      <dgm:prSet presAssocID="{30182EB1-3CBD-4768-AE49-C2588D9D3681}" presName="sibTrans" presStyleLbl="node1" presStyleIdx="3" presStyleCnt="4"/>
      <dgm:spPr/>
    </dgm:pt>
  </dgm:ptLst>
  <dgm:cxnLst>
    <dgm:cxn modelId="{25B4A4A2-00F1-477A-B88C-4DF3D5145D39}" type="presOf" srcId="{30182EB1-3CBD-4768-AE49-C2588D9D3681}" destId="{12CD3DC6-E7ED-4556-9B3F-BC82B4D3E7DA}" srcOrd="0" destOrd="0" presId="urn:microsoft.com/office/officeart/2005/8/layout/cycle1"/>
    <dgm:cxn modelId="{9C5EC3C5-3C09-4B4A-A496-C273EEB6BE9F}" type="presOf" srcId="{EA44D9FF-E1F0-4FBE-B724-356015951620}" destId="{5CE3D7BD-73C5-43C3-91EE-8C7C6CCD06A5}" srcOrd="0" destOrd="0" presId="urn:microsoft.com/office/officeart/2005/8/layout/cycle1"/>
    <dgm:cxn modelId="{CF4A8E97-3901-4373-89A0-24C9B70AFA9E}" type="presOf" srcId="{D534AF97-FD4B-49A8-9962-F5EF5A116968}" destId="{7B9F587C-D317-4D98-9A55-58B671E9EC7E}" srcOrd="0" destOrd="0" presId="urn:microsoft.com/office/officeart/2005/8/layout/cycle1"/>
    <dgm:cxn modelId="{09396F25-94A5-4586-A9D2-3E43A648A276}" srcId="{B02E0660-8F26-4340-820C-C47F24AA62B4}" destId="{EA44D9FF-E1F0-4FBE-B724-356015951620}" srcOrd="1" destOrd="0" parTransId="{DDAA2B82-F35B-4A17-A49A-00BDC9615F70}" sibTransId="{9F879C03-AC92-442F-BEDC-290273172636}"/>
    <dgm:cxn modelId="{20D39FAF-8780-4740-AE2D-81065C060238}" type="presOf" srcId="{F12FAE3B-269C-4D55-8BA1-4AAFCF6F8026}" destId="{36C7044D-050F-4E18-A625-98A97DF95657}" srcOrd="0" destOrd="0" presId="urn:microsoft.com/office/officeart/2005/8/layout/cycle1"/>
    <dgm:cxn modelId="{E39DB315-0FB9-47E3-B225-583E70D1EFE1}" type="presOf" srcId="{ACD0FF52-2081-4757-9890-F996DCBAF808}" destId="{8A0FE3AF-0408-4B60-BBBC-77A56312DD2A}" srcOrd="0" destOrd="0" presId="urn:microsoft.com/office/officeart/2005/8/layout/cycle1"/>
    <dgm:cxn modelId="{F7830A78-637B-48C1-8AE5-751FAB1F0FCB}" type="presOf" srcId="{6AC1CB8B-EBBB-4A3F-AA17-4B316D4177E4}" destId="{34F954F2-AA9E-4FC8-9B87-E75984989EF5}" srcOrd="0" destOrd="0" presId="urn:microsoft.com/office/officeart/2005/8/layout/cycle1"/>
    <dgm:cxn modelId="{B14C18EF-4C33-4AB5-ACBB-6FCE361664C3}" type="presOf" srcId="{9F879C03-AC92-442F-BEDC-290273172636}" destId="{A8094411-B3CD-4BF1-8044-F04BD3664B74}" srcOrd="0" destOrd="0" presId="urn:microsoft.com/office/officeart/2005/8/layout/cycle1"/>
    <dgm:cxn modelId="{2ECCA5A5-ACD2-4D9E-ACD5-A8EEE52E0156}" srcId="{B02E0660-8F26-4340-820C-C47F24AA62B4}" destId="{D534AF97-FD4B-49A8-9962-F5EF5A116968}" srcOrd="3" destOrd="0" parTransId="{20A9CC9E-56A3-45DC-9A45-807B0D2F59EE}" sibTransId="{30182EB1-3CBD-4768-AE49-C2588D9D3681}"/>
    <dgm:cxn modelId="{C344AD9C-8338-4CF1-9664-B534B93258EF}" type="presOf" srcId="{3C931194-8016-4447-9FC9-5361A7F69C1F}" destId="{35A5153F-5C12-4552-8BC2-3AFA642BF39F}" srcOrd="0" destOrd="0" presId="urn:microsoft.com/office/officeart/2005/8/layout/cycle1"/>
    <dgm:cxn modelId="{6E519ED6-621F-4C8F-A60C-11D268E69A43}" srcId="{B02E0660-8F26-4340-820C-C47F24AA62B4}" destId="{ACD0FF52-2081-4757-9890-F996DCBAF808}" srcOrd="0" destOrd="0" parTransId="{1F75E6C0-0AE7-4CC1-9B8E-631D66BF6F79}" sibTransId="{6AC1CB8B-EBBB-4A3F-AA17-4B316D4177E4}"/>
    <dgm:cxn modelId="{2557809D-A203-4F91-B20C-E48712A5D14C}" srcId="{B02E0660-8F26-4340-820C-C47F24AA62B4}" destId="{F12FAE3B-269C-4D55-8BA1-4AAFCF6F8026}" srcOrd="2" destOrd="0" parTransId="{73EFD595-95B2-4ADC-8785-957AE4920BE6}" sibTransId="{3C931194-8016-4447-9FC9-5361A7F69C1F}"/>
    <dgm:cxn modelId="{69E3A125-A7A0-4F3F-A408-A5175C19E68B}" type="presOf" srcId="{B02E0660-8F26-4340-820C-C47F24AA62B4}" destId="{44E69224-6C40-4314-8003-73DCCCAAA489}" srcOrd="0" destOrd="0" presId="urn:microsoft.com/office/officeart/2005/8/layout/cycle1"/>
    <dgm:cxn modelId="{740A61D6-2B67-42F2-B6A0-1DBAFFEDB271}" type="presParOf" srcId="{44E69224-6C40-4314-8003-73DCCCAAA489}" destId="{656838A6-9B6D-4045-9874-1FB200E09EF7}" srcOrd="0" destOrd="0" presId="urn:microsoft.com/office/officeart/2005/8/layout/cycle1"/>
    <dgm:cxn modelId="{2D8DBFEE-F762-4130-9678-BED78080466A}" type="presParOf" srcId="{44E69224-6C40-4314-8003-73DCCCAAA489}" destId="{8A0FE3AF-0408-4B60-BBBC-77A56312DD2A}" srcOrd="1" destOrd="0" presId="urn:microsoft.com/office/officeart/2005/8/layout/cycle1"/>
    <dgm:cxn modelId="{8FB654F7-4FCC-46FA-8593-84462B145789}" type="presParOf" srcId="{44E69224-6C40-4314-8003-73DCCCAAA489}" destId="{34F954F2-AA9E-4FC8-9B87-E75984989EF5}" srcOrd="2" destOrd="0" presId="urn:microsoft.com/office/officeart/2005/8/layout/cycle1"/>
    <dgm:cxn modelId="{1267AACE-BA1E-4A49-8A81-02D8D53FDADE}" type="presParOf" srcId="{44E69224-6C40-4314-8003-73DCCCAAA489}" destId="{3EBF183B-3599-4021-B772-1D8994BFE819}" srcOrd="3" destOrd="0" presId="urn:microsoft.com/office/officeart/2005/8/layout/cycle1"/>
    <dgm:cxn modelId="{B5D48CEE-8CF1-41F2-B373-E5656A9B28C7}" type="presParOf" srcId="{44E69224-6C40-4314-8003-73DCCCAAA489}" destId="{5CE3D7BD-73C5-43C3-91EE-8C7C6CCD06A5}" srcOrd="4" destOrd="0" presId="urn:microsoft.com/office/officeart/2005/8/layout/cycle1"/>
    <dgm:cxn modelId="{833772AC-EF9C-47B3-BCB5-BCD45C2A2B87}" type="presParOf" srcId="{44E69224-6C40-4314-8003-73DCCCAAA489}" destId="{A8094411-B3CD-4BF1-8044-F04BD3664B74}" srcOrd="5" destOrd="0" presId="urn:microsoft.com/office/officeart/2005/8/layout/cycle1"/>
    <dgm:cxn modelId="{5A93AAF6-7D3A-4C8A-B957-6B3559F4E456}" type="presParOf" srcId="{44E69224-6C40-4314-8003-73DCCCAAA489}" destId="{2102BE0C-B329-4965-861C-03496E089E2B}" srcOrd="6" destOrd="0" presId="urn:microsoft.com/office/officeart/2005/8/layout/cycle1"/>
    <dgm:cxn modelId="{490FA605-EFFC-4809-94A7-2C365EB56207}" type="presParOf" srcId="{44E69224-6C40-4314-8003-73DCCCAAA489}" destId="{36C7044D-050F-4E18-A625-98A97DF95657}" srcOrd="7" destOrd="0" presId="urn:microsoft.com/office/officeart/2005/8/layout/cycle1"/>
    <dgm:cxn modelId="{4AAFFB34-E2AC-46DA-8186-891F395B7A73}" type="presParOf" srcId="{44E69224-6C40-4314-8003-73DCCCAAA489}" destId="{35A5153F-5C12-4552-8BC2-3AFA642BF39F}" srcOrd="8" destOrd="0" presId="urn:microsoft.com/office/officeart/2005/8/layout/cycle1"/>
    <dgm:cxn modelId="{3F44CBBD-368A-4D13-A535-BD260F9E9EBA}" type="presParOf" srcId="{44E69224-6C40-4314-8003-73DCCCAAA489}" destId="{85B99CD2-7FCC-4DA9-813E-D2870DCC194D}" srcOrd="9" destOrd="0" presId="urn:microsoft.com/office/officeart/2005/8/layout/cycle1"/>
    <dgm:cxn modelId="{83AD5197-F33D-4BFB-BA1C-7630C1C6753E}" type="presParOf" srcId="{44E69224-6C40-4314-8003-73DCCCAAA489}" destId="{7B9F587C-D317-4D98-9A55-58B671E9EC7E}" srcOrd="10" destOrd="0" presId="urn:microsoft.com/office/officeart/2005/8/layout/cycle1"/>
    <dgm:cxn modelId="{E7AD66AB-14C1-4CE5-B1E1-84E33C8B8B61}" type="presParOf" srcId="{44E69224-6C40-4314-8003-73DCCCAAA489}" destId="{12CD3DC6-E7ED-4556-9B3F-BC82B4D3E7DA}"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0FE3AF-0408-4B60-BBBC-77A56312DD2A}">
      <dsp:nvSpPr>
        <dsp:cNvPr id="0" name=""/>
        <dsp:cNvSpPr/>
      </dsp:nvSpPr>
      <dsp:spPr>
        <a:xfrm>
          <a:off x="2471468" y="257295"/>
          <a:ext cx="1402705" cy="14027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kern="1200" cap="none" normalizeH="0" baseline="0" dirty="0" smtClean="0">
              <a:ln>
                <a:noFill/>
              </a:ln>
              <a:solidFill>
                <a:schemeClr val="tx1"/>
              </a:solidFill>
              <a:effectLst/>
              <a:latin typeface="Times New Roman" pitchFamily="18" charset="0"/>
            </a:rPr>
            <a:t>Increased learning</a:t>
          </a:r>
        </a:p>
      </dsp:txBody>
      <dsp:txXfrm>
        <a:off x="2471468" y="257295"/>
        <a:ext cx="1402705" cy="1402705"/>
      </dsp:txXfrm>
    </dsp:sp>
    <dsp:sp modelId="{34F954F2-AA9E-4FC8-9B87-E75984989EF5}">
      <dsp:nvSpPr>
        <dsp:cNvPr id="0" name=""/>
        <dsp:cNvSpPr/>
      </dsp:nvSpPr>
      <dsp:spPr>
        <a:xfrm>
          <a:off x="-327" y="168741"/>
          <a:ext cx="3963055" cy="3963055"/>
        </a:xfrm>
        <a:prstGeom prst="circularArrow">
          <a:avLst>
            <a:gd name="adj1" fmla="val 6902"/>
            <a:gd name="adj2" fmla="val 465342"/>
            <a:gd name="adj3" fmla="val 549458"/>
            <a:gd name="adj4" fmla="val 20585200"/>
            <a:gd name="adj5" fmla="val 805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E3D7BD-73C5-43C3-91EE-8C7C6CCD06A5}">
      <dsp:nvSpPr>
        <dsp:cNvPr id="0" name=""/>
        <dsp:cNvSpPr/>
      </dsp:nvSpPr>
      <dsp:spPr>
        <a:xfrm>
          <a:off x="2471468" y="2640537"/>
          <a:ext cx="1402705" cy="14027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kern="1200" cap="none" normalizeH="0" baseline="0" dirty="0" smtClean="0">
              <a:ln>
                <a:noFill/>
              </a:ln>
              <a:solidFill>
                <a:schemeClr val="tx1"/>
              </a:solidFill>
              <a:effectLst/>
              <a:latin typeface="Times New Roman" pitchFamily="18" charset="0"/>
            </a:rPr>
            <a:t>Increased success</a:t>
          </a:r>
        </a:p>
      </dsp:txBody>
      <dsp:txXfrm>
        <a:off x="2471468" y="2640537"/>
        <a:ext cx="1402705" cy="1402705"/>
      </dsp:txXfrm>
    </dsp:sp>
    <dsp:sp modelId="{A8094411-B3CD-4BF1-8044-F04BD3664B74}">
      <dsp:nvSpPr>
        <dsp:cNvPr id="0" name=""/>
        <dsp:cNvSpPr/>
      </dsp:nvSpPr>
      <dsp:spPr>
        <a:xfrm>
          <a:off x="-327" y="168741"/>
          <a:ext cx="3963055" cy="3963055"/>
        </a:xfrm>
        <a:prstGeom prst="circularArrow">
          <a:avLst>
            <a:gd name="adj1" fmla="val 6902"/>
            <a:gd name="adj2" fmla="val 465342"/>
            <a:gd name="adj3" fmla="val 5949458"/>
            <a:gd name="adj4" fmla="val 4385200"/>
            <a:gd name="adj5" fmla="val 805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C7044D-050F-4E18-A625-98A97DF95657}">
      <dsp:nvSpPr>
        <dsp:cNvPr id="0" name=""/>
        <dsp:cNvSpPr/>
      </dsp:nvSpPr>
      <dsp:spPr>
        <a:xfrm>
          <a:off x="88226" y="2640537"/>
          <a:ext cx="1402705" cy="14027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kern="1200" cap="none" normalizeH="0" baseline="0" dirty="0" smtClean="0">
              <a:ln>
                <a:noFill/>
              </a:ln>
              <a:solidFill>
                <a:schemeClr val="tx1"/>
              </a:solidFill>
              <a:effectLst/>
              <a:latin typeface="Times New Roman" pitchFamily="18" charset="0"/>
            </a:rPr>
            <a:t>Positive emotions</a:t>
          </a:r>
        </a:p>
      </dsp:txBody>
      <dsp:txXfrm>
        <a:off x="88226" y="2640537"/>
        <a:ext cx="1402705" cy="1402705"/>
      </dsp:txXfrm>
    </dsp:sp>
    <dsp:sp modelId="{35A5153F-5C12-4552-8BC2-3AFA642BF39F}">
      <dsp:nvSpPr>
        <dsp:cNvPr id="0" name=""/>
        <dsp:cNvSpPr/>
      </dsp:nvSpPr>
      <dsp:spPr>
        <a:xfrm>
          <a:off x="-327" y="168741"/>
          <a:ext cx="3963055" cy="3963055"/>
        </a:xfrm>
        <a:prstGeom prst="circularArrow">
          <a:avLst>
            <a:gd name="adj1" fmla="val 6902"/>
            <a:gd name="adj2" fmla="val 465342"/>
            <a:gd name="adj3" fmla="val 11349458"/>
            <a:gd name="adj4" fmla="val 9785200"/>
            <a:gd name="adj5" fmla="val 805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9F587C-D317-4D98-9A55-58B671E9EC7E}">
      <dsp:nvSpPr>
        <dsp:cNvPr id="0" name=""/>
        <dsp:cNvSpPr/>
      </dsp:nvSpPr>
      <dsp:spPr>
        <a:xfrm>
          <a:off x="88226" y="257295"/>
          <a:ext cx="1402705" cy="14027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kern="1200" cap="none" normalizeH="0" baseline="0" dirty="0" smtClean="0">
              <a:ln>
                <a:noFill/>
              </a:ln>
              <a:solidFill>
                <a:schemeClr val="tx1"/>
              </a:solidFill>
              <a:effectLst/>
              <a:latin typeface="Times New Roman" pitchFamily="18" charset="0"/>
            </a:rPr>
            <a:t>Increased motivation</a:t>
          </a:r>
        </a:p>
      </dsp:txBody>
      <dsp:txXfrm>
        <a:off x="88226" y="257295"/>
        <a:ext cx="1402705" cy="1402705"/>
      </dsp:txXfrm>
    </dsp:sp>
    <dsp:sp modelId="{12CD3DC6-E7ED-4556-9B3F-BC82B4D3E7DA}">
      <dsp:nvSpPr>
        <dsp:cNvPr id="0" name=""/>
        <dsp:cNvSpPr/>
      </dsp:nvSpPr>
      <dsp:spPr>
        <a:xfrm>
          <a:off x="-327" y="168741"/>
          <a:ext cx="3963055" cy="3963055"/>
        </a:xfrm>
        <a:prstGeom prst="circularArrow">
          <a:avLst>
            <a:gd name="adj1" fmla="val 6902"/>
            <a:gd name="adj2" fmla="val 465342"/>
            <a:gd name="adj3" fmla="val 16749458"/>
            <a:gd name="adj4" fmla="val 15185200"/>
            <a:gd name="adj5" fmla="val 8052"/>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1003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1003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1003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B415F644-4B23-44B8-B7CB-8A2AA813DEBA}" type="slidenum">
              <a:rPr lang="en-US"/>
              <a:pPr>
                <a:defRPr/>
              </a:pPr>
              <a:t>‹#›</a:t>
            </a:fld>
            <a:endParaRPr lang="en-US"/>
          </a:p>
        </p:txBody>
      </p:sp>
    </p:spTree>
    <p:extLst>
      <p:ext uri="{BB962C8B-B14F-4D97-AF65-F5344CB8AC3E}">
        <p14:creationId xmlns:p14="http://schemas.microsoft.com/office/powerpoint/2010/main" val="17279491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215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215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D462A38B-FD17-4CF6-85E6-4707EF420964}" type="slidenum">
              <a:rPr lang="en-US"/>
              <a:pPr>
                <a:defRPr/>
              </a:pPr>
              <a:t>‹#›</a:t>
            </a:fld>
            <a:endParaRPr lang="en-US"/>
          </a:p>
        </p:txBody>
      </p:sp>
    </p:spTree>
    <p:extLst>
      <p:ext uri="{BB962C8B-B14F-4D97-AF65-F5344CB8AC3E}">
        <p14:creationId xmlns:p14="http://schemas.microsoft.com/office/powerpoint/2010/main" val="14063218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29B9AC50-23F2-47D6-BEB0-D25E0DFE5F59}" type="slidenum">
              <a:rPr lang="en-US" smtClean="0"/>
              <a:pPr/>
              <a:t>1</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endParaRPr lang="en-US" smtClean="0"/>
          </a:p>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xfrm>
            <a:off x="685800" y="4344988"/>
            <a:ext cx="5486400" cy="4113212"/>
          </a:xfrm>
          <a:noFill/>
          <a:ln/>
        </p:spPr>
        <p:txBody>
          <a:bodyPr/>
          <a:lstStyle/>
          <a:p>
            <a:pPr>
              <a:spcBef>
                <a:spcPct val="0"/>
              </a:spcBef>
            </a:pPr>
            <a:endParaRPr lang="en-US" smtClean="0"/>
          </a:p>
        </p:txBody>
      </p:sp>
      <p:sp>
        <p:nvSpPr>
          <p:cNvPr id="46084" name="Slide Number Placeholder 3"/>
          <p:cNvSpPr>
            <a:spLocks noGrp="1"/>
          </p:cNvSpPr>
          <p:nvPr>
            <p:ph type="sldNum" sz="quarter" idx="5"/>
          </p:nvPr>
        </p:nvSpPr>
        <p:spPr>
          <a:xfrm>
            <a:off x="3884613" y="8685213"/>
            <a:ext cx="2971800" cy="457200"/>
          </a:xfrm>
          <a:noFill/>
        </p:spPr>
        <p:txBody>
          <a:bodyPr/>
          <a:lstStyle/>
          <a:p>
            <a:fld id="{5FFBF515-BA71-4BC0-9F83-768E3297F88B}" type="slidenum">
              <a:rPr lang="en-US" smtClean="0"/>
              <a:pPr/>
              <a:t>5</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462A38B-FD17-4CF6-85E6-4707EF420964}"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72C20E8E-BD0E-42FE-8332-9D7EAFB39607}" type="slidenum">
              <a:rPr lang="en-US" smtClean="0"/>
              <a:pPr/>
              <a:t>7</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6D1B41-F5DC-41FA-8084-E0455A109F78}" type="slidenum">
              <a:rPr lang="en-US"/>
              <a:pPr/>
              <a:t>26</a:t>
            </a:fld>
            <a:endParaRPr lang="en-US"/>
          </a:p>
        </p:txBody>
      </p:sp>
      <p:sp>
        <p:nvSpPr>
          <p:cNvPr id="103426" name="Rectangle 2"/>
          <p:cNvSpPr>
            <a:spLocks noGrp="1" noRot="1" noChangeAspect="1" noChangeArrowheads="1" noTextEdit="1"/>
          </p:cNvSpPr>
          <p:nvPr>
            <p:ph type="sldImg"/>
          </p:nvPr>
        </p:nvSpPr>
        <p:spPr>
          <a:xfrm>
            <a:off x="1144588" y="685800"/>
            <a:ext cx="4572000" cy="3429000"/>
          </a:xfrm>
          <a:ln/>
        </p:spPr>
      </p:sp>
      <p:sp>
        <p:nvSpPr>
          <p:cNvPr id="103427" name="Rectangle 3"/>
          <p:cNvSpPr>
            <a:spLocks noGrp="1" noChangeArrowheads="1"/>
          </p:cNvSpPr>
          <p:nvPr>
            <p:ph type="body" idx="1"/>
          </p:nvPr>
        </p:nvSpPr>
        <p:spPr>
          <a:xfrm>
            <a:off x="915988" y="4344988"/>
            <a:ext cx="5026025" cy="4113212"/>
          </a:xfrm>
          <a:ln/>
        </p:spPr>
        <p:txBody>
          <a:bodyPr lIns="91429" tIns="45715" rIns="91429" bIns="45715"/>
          <a:lstStyle/>
          <a:p>
            <a:pPr defTabSz="903288">
              <a:spcBef>
                <a:spcPct val="0"/>
              </a:spcBef>
            </a:pPr>
            <a:endParaRPr lang="en-US" sz="16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231D8D-0230-4387-8037-72D49AFC6309}" type="slidenum">
              <a:rPr lang="en-US"/>
              <a:pPr/>
              <a:t>27</a:t>
            </a:fld>
            <a:endParaRPr 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462A38B-FD17-4CF6-85E6-4707EF420964}" type="slidenum">
              <a:rPr lang="en-US" smtClean="0"/>
              <a:pPr>
                <a:defRPr/>
              </a:pPr>
              <a:t>37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AEECACF4-0260-4CDE-877A-9B1F54281A0D}" type="slidenum">
              <a:rPr lang="en-US" smtClean="0"/>
              <a:pPr/>
              <a:t>38</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defRPr/>
              </a:pPr>
              <a:endParaRPr lang="en-US"/>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eaLnBrk="1" hangingPunct="1">
                <a:defRPr/>
              </a:pPr>
              <a:endParaRPr lang="en-US">
                <a:latin typeface="Arial" charset="0"/>
              </a:endParaRPr>
            </a:p>
          </p:txBody>
        </p:sp>
      </p:grpSp>
      <p:sp>
        <p:nvSpPr>
          <p:cNvPr id="77830" name="Rectangle 6"/>
          <p:cNvSpPr>
            <a:spLocks noGrp="1" noChangeArrowheads="1"/>
          </p:cNvSpPr>
          <p:nvPr>
            <p:ph type="ctrTitle"/>
          </p:nvPr>
        </p:nvSpPr>
        <p:spPr>
          <a:xfrm>
            <a:off x="1443038" y="985838"/>
            <a:ext cx="7239000" cy="1444625"/>
          </a:xfrm>
        </p:spPr>
        <p:txBody>
          <a:bodyPr/>
          <a:lstStyle>
            <a:lvl1pPr>
              <a:defRPr sz="4000"/>
            </a:lvl1pPr>
          </a:lstStyle>
          <a:p>
            <a:r>
              <a:rPr lang="en-US"/>
              <a:t>Click to edit Master title style</a:t>
            </a:r>
          </a:p>
        </p:txBody>
      </p:sp>
      <p:sp>
        <p:nvSpPr>
          <p:cNvPr id="77831"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a:t>Click to edit Master subtitle style</a:t>
            </a:r>
          </a:p>
        </p:txBody>
      </p:sp>
      <p:sp>
        <p:nvSpPr>
          <p:cNvPr id="8" name="Rectangle 8"/>
          <p:cNvSpPr>
            <a:spLocks noGrp="1" noChangeArrowheads="1"/>
          </p:cNvSpPr>
          <p:nvPr>
            <p:ph type="dt" sz="half" idx="10"/>
          </p:nvPr>
        </p:nvSpPr>
        <p:spPr/>
        <p:txBody>
          <a:bodyPr/>
          <a:lstStyle>
            <a:lvl1pPr>
              <a:defRPr/>
            </a:lvl1pPr>
          </a:lstStyle>
          <a:p>
            <a:pPr>
              <a:defRPr/>
            </a:pPr>
            <a:endParaRPr lang="en-US"/>
          </a:p>
        </p:txBody>
      </p:sp>
      <p:sp>
        <p:nvSpPr>
          <p:cNvPr id="9" name="Rectangle 9"/>
          <p:cNvSpPr>
            <a:spLocks noGrp="1" noChangeArrowheads="1"/>
          </p:cNvSpPr>
          <p:nvPr>
            <p:ph type="ftr" sz="quarter" idx="11"/>
          </p:nvPr>
        </p:nvSpPr>
        <p:spPr>
          <a:xfrm>
            <a:off x="2159000" y="6248400"/>
            <a:ext cx="5080000" cy="457200"/>
          </a:xfrm>
        </p:spPr>
        <p:txBody>
          <a:bodyPr/>
          <a:lstStyle>
            <a:lvl1pPr>
              <a:defRPr/>
            </a:lvl1pPr>
          </a:lstStyle>
          <a:p>
            <a:pPr>
              <a:defRPr/>
            </a:pPr>
            <a:endParaRPr lang="en-US"/>
          </a:p>
        </p:txBody>
      </p:sp>
      <p:sp>
        <p:nvSpPr>
          <p:cNvPr id="10" name="Rectangle 10"/>
          <p:cNvSpPr>
            <a:spLocks noGrp="1" noChangeArrowheads="1"/>
          </p:cNvSpPr>
          <p:nvPr>
            <p:ph type="sldNum" sz="quarter" idx="12"/>
          </p:nvPr>
        </p:nvSpPr>
        <p:spPr/>
        <p:txBody>
          <a:bodyPr/>
          <a:lstStyle>
            <a:lvl1pPr>
              <a:defRPr/>
            </a:lvl1pPr>
          </a:lstStyle>
          <a:p>
            <a:pPr>
              <a:defRPr/>
            </a:pPr>
            <a:fld id="{407AB6D0-3CF1-470F-A654-1504D12CB6C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23B65A36-0083-4016-BE05-B8A599A380F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8450F50E-0BB6-4B78-B438-C4037DA1718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73163" y="4572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73163"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35563"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57F531C0-6277-4734-A692-9AA4F7ADA00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6968B97-AB73-4D98-A43A-2266794DABED}" type="slidenum">
              <a:rPr lang="en-US" smtClean="0"/>
              <a:pPr>
                <a:defRPr/>
              </a:pPr>
              <a:t>‹#›</a:t>
            </a:fld>
            <a:endParaRPr lang="en-US" dirty="0"/>
          </a:p>
        </p:txBody>
      </p:sp>
    </p:spTree>
    <p:extLst>
      <p:ext uri="{BB962C8B-B14F-4D97-AF65-F5344CB8AC3E}">
        <p14:creationId xmlns:p14="http://schemas.microsoft.com/office/powerpoint/2010/main" val="21423113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C927BA81-8EC6-4BD7-9F8F-D89A4B23F09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E7D8FBB9-0FD4-4FC5-B860-E2B0B619A8A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B4CC3279-3130-4909-8435-AF46A94FD59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7BA30204-D0E2-4416-9160-3142D6A9A0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BA3E3331-C147-4522-A3E2-27D2B767BEF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9C4E32A2-5F20-45C7-BC91-004A88A6F4C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E6FF7C0B-C06F-41B4-A5A5-582DE3FC0C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7C2F6A51-6C7D-488E-840A-465D4A401B0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238500" y="0"/>
            <a:ext cx="11925300" cy="3810000"/>
            <a:chOff x="-2040" y="0"/>
            <a:chExt cx="7512" cy="2400"/>
          </a:xfrm>
        </p:grpSpPr>
        <p:sp>
          <p:nvSpPr>
            <p:cNvPr id="76803"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76804"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eaLnBrk="1" hangingPunct="1">
                <a:defRPr/>
              </a:pPr>
              <a:endParaRPr lang="en-US">
                <a:latin typeface="Arial" charset="0"/>
              </a:endParaRPr>
            </a:p>
          </p:txBody>
        </p:sp>
        <p:sp>
          <p:nvSpPr>
            <p:cNvPr id="76805"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defRPr/>
              </a:pPr>
              <a:endParaRPr lang="en-US"/>
            </a:p>
          </p:txBody>
        </p:sp>
      </p:grpSp>
      <p:sp>
        <p:nvSpPr>
          <p:cNvPr id="1027"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680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7680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p>
        </p:txBody>
      </p:sp>
      <p:sp>
        <p:nvSpPr>
          <p:cNvPr id="7681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0062AE2-F9C8-4E11-AC7E-75CD5FE32C4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3"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4" r:id="rId13"/>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Layout" Target="../slideLayouts/slideLayout13.xml"/><Relationship Id="rId5" Type="http://schemas.openxmlformats.org/officeDocument/2006/relationships/tags" Target="../tags/tag5.xml"/><Relationship Id="rId4" Type="http://schemas.openxmlformats.org/officeDocument/2006/relationships/tags" Target="../tags/tag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cas.lsu.edu/"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academic.pg.cc.md.us/~wpeirce/MCCCTR/metacognition.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1138238"/>
            <a:ext cx="8686800" cy="1122362"/>
          </a:xfrm>
        </p:spPr>
        <p:txBody>
          <a:bodyPr/>
          <a:lstStyle/>
          <a:p>
            <a:pPr algn="ctr" eaLnBrk="1" hangingPunct="1">
              <a:lnSpc>
                <a:spcPct val="130000"/>
              </a:lnSpc>
            </a:pPr>
            <a:r>
              <a:rPr lang="en-US" sz="3600" b="1" dirty="0" smtClean="0">
                <a:latin typeface="Verdana" pitchFamily="34" charset="0"/>
              </a:rPr>
              <a:t>Effective Mentoring:  </a:t>
            </a:r>
            <a:br>
              <a:rPr lang="en-US" sz="3600" b="1" dirty="0" smtClean="0">
                <a:latin typeface="Verdana" pitchFamily="34" charset="0"/>
              </a:rPr>
            </a:br>
            <a:r>
              <a:rPr lang="en-US" sz="2800" b="1" i="1" dirty="0" smtClean="0">
                <a:latin typeface="Verdana" pitchFamily="34" charset="0"/>
              </a:rPr>
              <a:t>It’s both a science and an art!</a:t>
            </a:r>
            <a:endParaRPr lang="en-US" sz="2800" i="1" dirty="0" smtClean="0"/>
          </a:p>
        </p:txBody>
      </p:sp>
      <p:sp>
        <p:nvSpPr>
          <p:cNvPr id="3075" name="Text Box 5"/>
          <p:cNvSpPr txBox="1">
            <a:spLocks noChangeArrowheads="1"/>
          </p:cNvSpPr>
          <p:nvPr/>
        </p:nvSpPr>
        <p:spPr bwMode="auto">
          <a:xfrm>
            <a:off x="1524000" y="4495800"/>
            <a:ext cx="7239000" cy="1631216"/>
          </a:xfrm>
          <a:prstGeom prst="rect">
            <a:avLst/>
          </a:prstGeom>
          <a:noFill/>
          <a:ln w="9525">
            <a:noFill/>
            <a:miter lim="800000"/>
            <a:headEnd/>
            <a:tailEnd/>
          </a:ln>
        </p:spPr>
        <p:txBody>
          <a:bodyPr wrap="square">
            <a:spAutoFit/>
          </a:bodyPr>
          <a:lstStyle/>
          <a:p>
            <a:r>
              <a:rPr lang="en-US" sz="2000" dirty="0" smtClean="0"/>
              <a:t>Saundra Y. McGuire, Ph.D.</a:t>
            </a:r>
          </a:p>
          <a:p>
            <a:r>
              <a:rPr lang="en-US" sz="2000" dirty="0" smtClean="0"/>
              <a:t>Assistant Vice Chancellor for Learning and Teaching</a:t>
            </a:r>
          </a:p>
          <a:p>
            <a:r>
              <a:rPr lang="en-US" sz="2000" dirty="0" smtClean="0"/>
              <a:t>Professor, Department of Chemistry</a:t>
            </a:r>
          </a:p>
          <a:p>
            <a:r>
              <a:rPr lang="en-US" sz="2000" dirty="0" smtClean="0"/>
              <a:t>Past Director, Center for Academic Success</a:t>
            </a:r>
          </a:p>
          <a:p>
            <a:r>
              <a:rPr lang="en-US" sz="2000" dirty="0" smtClean="0"/>
              <a:t>Louisiana State University</a:t>
            </a:r>
            <a:endParaRPr lang="en-US" sz="20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eaLnBrk="1" hangingPunct="1"/>
            <a:r>
              <a:rPr lang="en-US" dirty="0" smtClean="0">
                <a:latin typeface="Verdana" pitchFamily="34" charset="0"/>
              </a:rPr>
              <a:t>Understanding Your Protégé </a:t>
            </a:r>
          </a:p>
        </p:txBody>
      </p:sp>
      <p:sp>
        <p:nvSpPr>
          <p:cNvPr id="15363" name="Rectangle 3"/>
          <p:cNvSpPr>
            <a:spLocks noGrp="1" noChangeArrowheads="1"/>
          </p:cNvSpPr>
          <p:nvPr>
            <p:ph type="body" idx="1"/>
          </p:nvPr>
        </p:nvSpPr>
        <p:spPr>
          <a:xfrm>
            <a:off x="990600" y="1600200"/>
            <a:ext cx="7693025" cy="5257800"/>
          </a:xfrm>
        </p:spPr>
        <p:txBody>
          <a:bodyPr/>
          <a:lstStyle/>
          <a:p>
            <a:pPr eaLnBrk="1" hangingPunct="1"/>
            <a:r>
              <a:rPr lang="en-US" smtClean="0"/>
              <a:t>What are the characteristics of </a:t>
            </a:r>
            <a:r>
              <a:rPr lang="en-US" i="1" smtClean="0"/>
              <a:t>my</a:t>
            </a:r>
            <a:r>
              <a:rPr lang="en-US" smtClean="0"/>
              <a:t> protégé?</a:t>
            </a:r>
          </a:p>
          <a:p>
            <a:pPr lvl="1" eaLnBrk="1" hangingPunct="1"/>
            <a:r>
              <a:rPr lang="en-US" smtClean="0"/>
              <a:t>Learning style*</a:t>
            </a:r>
          </a:p>
          <a:p>
            <a:pPr lvl="1" eaLnBrk="1" hangingPunct="1"/>
            <a:r>
              <a:rPr lang="en-US" smtClean="0"/>
              <a:t>Personality style*</a:t>
            </a:r>
          </a:p>
          <a:p>
            <a:pPr lvl="1" eaLnBrk="1" hangingPunct="1"/>
            <a:r>
              <a:rPr lang="en-US" smtClean="0"/>
              <a:t>Modality preference*</a:t>
            </a:r>
          </a:p>
          <a:p>
            <a:pPr lvl="1" eaLnBrk="1" hangingPunct="1"/>
            <a:r>
              <a:rPr lang="en-US" smtClean="0"/>
              <a:t>Cerebral Hemisphericity*</a:t>
            </a:r>
          </a:p>
          <a:p>
            <a:pPr lvl="1" eaLnBrk="1" hangingPunct="1"/>
            <a:r>
              <a:rPr lang="en-US" smtClean="0"/>
              <a:t>Career interests</a:t>
            </a:r>
          </a:p>
          <a:p>
            <a:pPr eaLnBrk="1" hangingPunct="1"/>
            <a:r>
              <a:rPr lang="en-US" smtClean="0"/>
              <a:t>What are the protégé’s expectations of the mentoring experience?</a:t>
            </a:r>
          </a:p>
          <a:p>
            <a:pPr eaLnBrk="1" hangingPunct="1"/>
            <a:r>
              <a:rPr lang="en-US" smtClean="0"/>
              <a:t>What is the protégé’s cultural background?</a:t>
            </a:r>
          </a:p>
          <a:p>
            <a:pPr lvl="1" eaLnBrk="1" hangingPunct="1">
              <a:buFont typeface="Wingdings" pitchFamily="2" charset="2"/>
              <a:buNone/>
            </a:pPr>
            <a:endParaRPr lang="en-US" smtClean="0"/>
          </a:p>
          <a:p>
            <a:pPr lvl="1" eaLnBrk="1" hangingPunct="1">
              <a:buFont typeface="Wingdings" pitchFamily="2" charset="2"/>
              <a:buNone/>
            </a:pPr>
            <a:endParaRPr lang="en-US" smtClean="0"/>
          </a:p>
        </p:txBody>
      </p:sp>
      <p:sp>
        <p:nvSpPr>
          <p:cNvPr id="15364" name="Text Box 4"/>
          <p:cNvSpPr txBox="1">
            <a:spLocks noChangeArrowheads="1"/>
          </p:cNvSpPr>
          <p:nvPr/>
        </p:nvSpPr>
        <p:spPr bwMode="auto">
          <a:xfrm>
            <a:off x="6172200" y="6491288"/>
            <a:ext cx="2971800" cy="366712"/>
          </a:xfrm>
          <a:prstGeom prst="rect">
            <a:avLst/>
          </a:prstGeom>
          <a:noFill/>
          <a:ln w="9525">
            <a:noFill/>
            <a:miter lim="800000"/>
            <a:headEnd/>
            <a:tailEnd/>
          </a:ln>
        </p:spPr>
        <p:txBody>
          <a:bodyPr>
            <a:spAutoFit/>
          </a:bodyPr>
          <a:lstStyle/>
          <a:p>
            <a:pPr>
              <a:spcBef>
                <a:spcPct val="50000"/>
              </a:spcBef>
            </a:pPr>
            <a:r>
              <a:rPr lang="en-US" b="1"/>
              <a:t>*www.cas.lsu.edu</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eaLnBrk="1" hangingPunct="1"/>
            <a:r>
              <a:rPr lang="en-US" smtClean="0">
                <a:latin typeface="Verdana" pitchFamily="34" charset="0"/>
              </a:rPr>
              <a:t>Reflection Question</a:t>
            </a:r>
          </a:p>
        </p:txBody>
      </p:sp>
      <p:sp>
        <p:nvSpPr>
          <p:cNvPr id="16387" name="Rectangle 3"/>
          <p:cNvSpPr>
            <a:spLocks noGrp="1" noChangeArrowheads="1"/>
          </p:cNvSpPr>
          <p:nvPr>
            <p:ph type="body" idx="1"/>
          </p:nvPr>
        </p:nvSpPr>
        <p:spPr>
          <a:xfrm>
            <a:off x="990600" y="1827213"/>
            <a:ext cx="8153400" cy="4268787"/>
          </a:xfrm>
        </p:spPr>
        <p:txBody>
          <a:bodyPr/>
          <a:lstStyle/>
          <a:p>
            <a:pPr eaLnBrk="1" hangingPunct="1"/>
            <a:endParaRPr lang="en-US" smtClean="0"/>
          </a:p>
          <a:p>
            <a:pPr eaLnBrk="1" hangingPunct="1"/>
            <a:r>
              <a:rPr lang="en-US" smtClean="0"/>
              <a:t>What’s the difference, if any,  between studying and learning?  Which is more enjoyable?</a:t>
            </a:r>
          </a:p>
          <a:p>
            <a:pPr eaLnBrk="1" hangingPunct="1">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a:xfrm>
            <a:off x="1143000" y="228600"/>
            <a:ext cx="7772400" cy="1143000"/>
          </a:xfrm>
        </p:spPr>
        <p:txBody>
          <a:bodyPr/>
          <a:lstStyle/>
          <a:p>
            <a:r>
              <a:rPr lang="en-US"/>
              <a:t>Why don’t students know how to learn or how to study?</a:t>
            </a:r>
          </a:p>
        </p:txBody>
      </p:sp>
      <p:sp>
        <p:nvSpPr>
          <p:cNvPr id="247811" name="Rectangle 3"/>
          <p:cNvSpPr>
            <a:spLocks noGrp="1" noChangeArrowheads="1"/>
          </p:cNvSpPr>
          <p:nvPr>
            <p:ph type="body" idx="1"/>
          </p:nvPr>
        </p:nvSpPr>
        <p:spPr>
          <a:xfrm>
            <a:off x="990600" y="1600200"/>
            <a:ext cx="8153400" cy="5257800"/>
          </a:xfrm>
        </p:spPr>
        <p:txBody>
          <a:bodyPr/>
          <a:lstStyle/>
          <a:p>
            <a:pPr marL="0" indent="0">
              <a:lnSpc>
                <a:spcPct val="80000"/>
              </a:lnSpc>
              <a:buNone/>
            </a:pPr>
            <a:r>
              <a:rPr lang="en-US" sz="2800" b="1" dirty="0"/>
              <a:t>It wasn’t necessary in high </a:t>
            </a:r>
            <a:r>
              <a:rPr lang="en-US" sz="2800" b="1" dirty="0" smtClean="0"/>
              <a:t>school</a:t>
            </a:r>
          </a:p>
          <a:p>
            <a:pPr marL="0" indent="0">
              <a:lnSpc>
                <a:spcPct val="80000"/>
              </a:lnSpc>
              <a:buNone/>
            </a:pPr>
            <a:endParaRPr lang="en-US" sz="2800" b="1" dirty="0"/>
          </a:p>
          <a:p>
            <a:pPr>
              <a:lnSpc>
                <a:spcPct val="80000"/>
              </a:lnSpc>
              <a:buFont typeface="Wingdings" pitchFamily="2" charset="2"/>
              <a:buNone/>
            </a:pPr>
            <a:r>
              <a:rPr lang="en-US" sz="2800" dirty="0"/>
              <a:t>	- 	</a:t>
            </a:r>
            <a:r>
              <a:rPr lang="en-US" sz="2800" dirty="0" smtClean="0"/>
              <a:t>63% </a:t>
            </a:r>
            <a:r>
              <a:rPr lang="en-US" sz="2800" dirty="0"/>
              <a:t>of </a:t>
            </a:r>
            <a:r>
              <a:rPr lang="en-US" sz="2800" dirty="0" smtClean="0"/>
              <a:t>2010 entering </a:t>
            </a:r>
            <a:r>
              <a:rPr lang="en-US" sz="2800" dirty="0"/>
              <a:t>first year     </a:t>
            </a:r>
            <a:r>
              <a:rPr lang="en-US" sz="2800" dirty="0" smtClean="0"/>
              <a:t>students </a:t>
            </a:r>
            <a:r>
              <a:rPr lang="en-US" sz="2800" dirty="0"/>
              <a:t>spent less than six hours per </a:t>
            </a:r>
            <a:r>
              <a:rPr lang="en-US" sz="2800" dirty="0" smtClean="0"/>
              <a:t>week </a:t>
            </a:r>
            <a:r>
              <a:rPr lang="en-US" sz="2800" dirty="0"/>
              <a:t>doing homework in 12</a:t>
            </a:r>
            <a:r>
              <a:rPr lang="en-US" sz="2800" baseline="30000" dirty="0"/>
              <a:t>th</a:t>
            </a:r>
            <a:r>
              <a:rPr lang="en-US" sz="2800" dirty="0"/>
              <a:t> grade. </a:t>
            </a:r>
          </a:p>
          <a:p>
            <a:pPr>
              <a:lnSpc>
                <a:spcPct val="80000"/>
              </a:lnSpc>
              <a:buFont typeface="Wingdings" pitchFamily="2" charset="2"/>
              <a:buNone/>
            </a:pPr>
            <a:r>
              <a:rPr lang="en-US" sz="2800" dirty="0"/>
              <a:t>	-	More than </a:t>
            </a:r>
            <a:r>
              <a:rPr lang="en-US" sz="2800" dirty="0" smtClean="0"/>
              <a:t>48% </a:t>
            </a:r>
            <a:r>
              <a:rPr lang="en-US" sz="2800" dirty="0"/>
              <a:t>of these students said </a:t>
            </a:r>
            <a:r>
              <a:rPr lang="en-US" sz="2800" dirty="0" smtClean="0"/>
              <a:t>they </a:t>
            </a:r>
            <a:r>
              <a:rPr lang="en-US" sz="2800" dirty="0"/>
              <a:t>graduated from high school with </a:t>
            </a:r>
            <a:r>
              <a:rPr lang="en-US" sz="2800" dirty="0" smtClean="0"/>
              <a:t>an “</a:t>
            </a:r>
            <a:r>
              <a:rPr lang="en-US" sz="2800" dirty="0"/>
              <a:t>A” average</a:t>
            </a:r>
            <a:r>
              <a:rPr lang="en-US" sz="2800" dirty="0" smtClean="0"/>
              <a:t>.*</a:t>
            </a:r>
            <a:endParaRPr lang="en-US" sz="2000" dirty="0"/>
          </a:p>
          <a:p>
            <a:pPr marL="0" indent="0">
              <a:lnSpc>
                <a:spcPct val="80000"/>
              </a:lnSpc>
              <a:buNone/>
            </a:pPr>
            <a:r>
              <a:rPr lang="en-US" sz="2800" dirty="0" smtClean="0"/>
              <a:t>  -  Students</a:t>
            </a:r>
            <a:r>
              <a:rPr lang="en-US" sz="2800" dirty="0"/>
              <a:t>’ confidence level is high</a:t>
            </a:r>
          </a:p>
          <a:p>
            <a:pPr>
              <a:lnSpc>
                <a:spcPct val="80000"/>
              </a:lnSpc>
              <a:buFont typeface="Wingdings" pitchFamily="2" charset="2"/>
              <a:buNone/>
            </a:pPr>
            <a:r>
              <a:rPr lang="en-US" sz="2800" dirty="0"/>
              <a:t>	 </a:t>
            </a:r>
            <a:r>
              <a:rPr lang="en-US" sz="2800" dirty="0" smtClean="0"/>
              <a:t>71.2 % </a:t>
            </a:r>
            <a:r>
              <a:rPr lang="en-US" sz="2800" dirty="0"/>
              <a:t>believe their academic ability is </a:t>
            </a:r>
            <a:r>
              <a:rPr lang="en-US" sz="2800" dirty="0" smtClean="0"/>
              <a:t>above </a:t>
            </a:r>
            <a:r>
              <a:rPr lang="en-US" sz="2800" dirty="0"/>
              <a:t>average or in the highest 10 </a:t>
            </a:r>
            <a:r>
              <a:rPr lang="en-US" sz="2800" dirty="0" smtClean="0"/>
              <a:t>percent 	among people </a:t>
            </a:r>
            <a:r>
              <a:rPr lang="en-US" sz="2800" dirty="0"/>
              <a:t>their age</a:t>
            </a:r>
          </a:p>
          <a:p>
            <a:pPr>
              <a:lnSpc>
                <a:spcPct val="80000"/>
              </a:lnSpc>
              <a:buFont typeface="Wingdings" pitchFamily="2" charset="2"/>
              <a:buNone/>
            </a:pPr>
            <a:r>
              <a:rPr lang="en-US" sz="2000" dirty="0"/>
              <a:t>		</a:t>
            </a:r>
            <a:endParaRPr lang="en-US" sz="2000" dirty="0" smtClean="0"/>
          </a:p>
          <a:p>
            <a:pPr>
              <a:lnSpc>
                <a:spcPct val="80000"/>
              </a:lnSpc>
              <a:buFont typeface="Wingdings" pitchFamily="2" charset="2"/>
              <a:buNone/>
            </a:pPr>
            <a:r>
              <a:rPr lang="en-US" sz="2000" b="1" dirty="0"/>
              <a:t> </a:t>
            </a:r>
            <a:r>
              <a:rPr lang="en-US" sz="2000" b="1" dirty="0" smtClean="0"/>
              <a:t>        *2010 Higher </a:t>
            </a:r>
            <a:r>
              <a:rPr lang="en-US" sz="2000" b="1" dirty="0"/>
              <a:t>Education Research Institute Study</a:t>
            </a:r>
          </a:p>
          <a:p>
            <a:pPr>
              <a:lnSpc>
                <a:spcPct val="80000"/>
              </a:lnSpc>
              <a:buFont typeface="Wingdings" pitchFamily="2" charset="2"/>
              <a:buNone/>
            </a:pPr>
            <a:r>
              <a:rPr lang="en-US" sz="2800" b="1" dirty="0"/>
              <a:t>		</a:t>
            </a:r>
            <a:r>
              <a:rPr lang="en-US" sz="2000" dirty="0"/>
              <a:t>	</a:t>
            </a:r>
            <a:r>
              <a:rPr lang="en-US" sz="2000" b="1" dirty="0"/>
              <a:t>	</a:t>
            </a:r>
            <a:endParaRPr lang="en-US" sz="2000" dirty="0"/>
          </a:p>
          <a:p>
            <a:pPr>
              <a:lnSpc>
                <a:spcPct val="80000"/>
              </a:lnSpc>
              <a:buFont typeface="Wingdings" pitchFamily="2" charset="2"/>
              <a:buNone/>
            </a:pPr>
            <a:endParaRPr lang="en-US" sz="2800" dirty="0"/>
          </a:p>
        </p:txBody>
      </p:sp>
    </p:spTree>
    <p:extLst>
      <p:ext uri="{BB962C8B-B14F-4D97-AF65-F5344CB8AC3E}">
        <p14:creationId xmlns:p14="http://schemas.microsoft.com/office/powerpoint/2010/main" val="3876126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371600" y="0"/>
            <a:ext cx="7772400" cy="1143000"/>
          </a:xfrm>
        </p:spPr>
        <p:txBody>
          <a:bodyPr/>
          <a:lstStyle/>
          <a:p>
            <a:pPr eaLnBrk="1" hangingPunct="1"/>
            <a:r>
              <a:rPr lang="en-US" dirty="0" smtClean="0">
                <a:latin typeface="Verdana" pitchFamily="34" charset="0"/>
              </a:rPr>
              <a:t>Helping Your Protégé Learn More</a:t>
            </a:r>
          </a:p>
        </p:txBody>
      </p:sp>
      <p:sp>
        <p:nvSpPr>
          <p:cNvPr id="21507" name="Rectangle 3"/>
          <p:cNvSpPr>
            <a:spLocks noGrp="1" noChangeArrowheads="1"/>
          </p:cNvSpPr>
          <p:nvPr>
            <p:ph type="body" idx="1"/>
          </p:nvPr>
        </p:nvSpPr>
        <p:spPr>
          <a:xfrm>
            <a:off x="1371600" y="1143000"/>
            <a:ext cx="7772400" cy="5181600"/>
          </a:xfrm>
        </p:spPr>
        <p:txBody>
          <a:bodyPr/>
          <a:lstStyle/>
          <a:p>
            <a:pPr eaLnBrk="1" hangingPunct="1">
              <a:lnSpc>
                <a:spcPct val="90000"/>
              </a:lnSpc>
              <a:buFont typeface="Wingdings" pitchFamily="2" charset="2"/>
              <a:buNone/>
            </a:pPr>
            <a:endParaRPr lang="en-US" smtClean="0"/>
          </a:p>
          <a:p>
            <a:pPr eaLnBrk="1" hangingPunct="1">
              <a:lnSpc>
                <a:spcPct val="90000"/>
              </a:lnSpc>
            </a:pPr>
            <a:r>
              <a:rPr lang="en-US" smtClean="0"/>
              <a:t>Active learning is more lasting than  passive learning</a:t>
            </a:r>
          </a:p>
          <a:p>
            <a:pPr eaLnBrk="1" hangingPunct="1">
              <a:lnSpc>
                <a:spcPct val="90000"/>
              </a:lnSpc>
              <a:buFont typeface="Wingdings" pitchFamily="2" charset="2"/>
              <a:buNone/>
            </a:pPr>
            <a:endParaRPr lang="en-US" smtClean="0"/>
          </a:p>
          <a:p>
            <a:pPr eaLnBrk="1" hangingPunct="1">
              <a:lnSpc>
                <a:spcPct val="90000"/>
              </a:lnSpc>
            </a:pPr>
            <a:r>
              <a:rPr lang="en-US" smtClean="0"/>
              <a:t>Thinking about thinking is important</a:t>
            </a:r>
          </a:p>
          <a:p>
            <a:pPr lvl="1" eaLnBrk="1" hangingPunct="1">
              <a:lnSpc>
                <a:spcPct val="90000"/>
              </a:lnSpc>
            </a:pPr>
            <a:r>
              <a:rPr lang="en-US" smtClean="0"/>
              <a:t>Metacognition</a:t>
            </a:r>
          </a:p>
          <a:p>
            <a:pPr eaLnBrk="1" hangingPunct="1">
              <a:lnSpc>
                <a:spcPct val="90000"/>
              </a:lnSpc>
              <a:buFont typeface="Wingdings" pitchFamily="2" charset="2"/>
              <a:buNone/>
            </a:pPr>
            <a:endParaRPr lang="en-US" smtClean="0"/>
          </a:p>
          <a:p>
            <a:pPr eaLnBrk="1" hangingPunct="1">
              <a:lnSpc>
                <a:spcPct val="90000"/>
              </a:lnSpc>
            </a:pPr>
            <a:r>
              <a:rPr lang="en-US" smtClean="0"/>
              <a:t>The level at which learning occurs is important </a:t>
            </a:r>
          </a:p>
          <a:p>
            <a:pPr lvl="1" eaLnBrk="1" hangingPunct="1">
              <a:lnSpc>
                <a:spcPct val="90000"/>
              </a:lnSpc>
            </a:pPr>
            <a:r>
              <a:rPr lang="en-US" smtClean="0"/>
              <a:t> Bloom’s Taxonomy</a:t>
            </a:r>
          </a:p>
          <a:p>
            <a:pPr lvl="1" eaLnBrk="1" hangingPunct="1">
              <a:lnSpc>
                <a:spcPct val="90000"/>
              </a:lnSpc>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066800" y="301625"/>
            <a:ext cx="7924800" cy="1143000"/>
          </a:xfrm>
        </p:spPr>
        <p:txBody>
          <a:bodyPr/>
          <a:lstStyle/>
          <a:p>
            <a:pPr eaLnBrk="1" hangingPunct="1"/>
            <a:r>
              <a:rPr lang="en-US" sz="3200" dirty="0" smtClean="0">
                <a:latin typeface="Verdana" pitchFamily="34" charset="0"/>
              </a:rPr>
              <a:t>What learning strategies can you teach and/or model?</a:t>
            </a:r>
          </a:p>
        </p:txBody>
      </p:sp>
      <p:sp>
        <p:nvSpPr>
          <p:cNvPr id="22531" name="Rectangle 3"/>
          <p:cNvSpPr>
            <a:spLocks noGrp="1" noChangeArrowheads="1"/>
          </p:cNvSpPr>
          <p:nvPr>
            <p:ph type="body" idx="1"/>
          </p:nvPr>
        </p:nvSpPr>
        <p:spPr>
          <a:xfrm>
            <a:off x="1219200" y="2743200"/>
            <a:ext cx="7696200" cy="3429000"/>
          </a:xfrm>
        </p:spPr>
        <p:txBody>
          <a:bodyPr/>
          <a:lstStyle/>
          <a:p>
            <a:pPr eaLnBrk="1" hangingPunct="1"/>
            <a:r>
              <a:rPr lang="en-US" smtClean="0"/>
              <a:t>Metacognition</a:t>
            </a:r>
          </a:p>
          <a:p>
            <a:pPr eaLnBrk="1" hangingPunct="1">
              <a:buFont typeface="Wingdings" pitchFamily="2" charset="2"/>
              <a:buNone/>
            </a:pPr>
            <a:endParaRPr lang="en-US" smtClean="0"/>
          </a:p>
          <a:p>
            <a:pPr eaLnBrk="1" hangingPunct="1"/>
            <a:r>
              <a:rPr lang="en-US" smtClean="0"/>
              <a:t>Organization and Time Management</a:t>
            </a:r>
          </a:p>
          <a:p>
            <a:pPr eaLnBrk="1" hangingPunct="1">
              <a:buFont typeface="Wingdings" pitchFamily="2" charset="2"/>
              <a:buNone/>
            </a:pPr>
            <a:endParaRPr lang="en-US" smtClean="0"/>
          </a:p>
          <a:p>
            <a:pPr eaLnBrk="1" hangingPunct="1"/>
            <a:r>
              <a:rPr lang="en-US" smtClean="0"/>
              <a:t>Finding Additional Resources</a:t>
            </a:r>
          </a:p>
          <a:p>
            <a:pPr eaLnBrk="1" hangingPunct="1"/>
            <a:endParaRPr lang="en-US" smtClean="0"/>
          </a:p>
          <a:p>
            <a:pPr eaLnBrk="1" hangingPunct="1">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62000" y="0"/>
            <a:ext cx="7772400" cy="1143000"/>
          </a:xfrm>
        </p:spPr>
        <p:txBody>
          <a:bodyPr/>
          <a:lstStyle/>
          <a:p>
            <a:pPr algn="ctr" eaLnBrk="1" hangingPunct="1"/>
            <a:r>
              <a:rPr lang="en-US" smtClean="0">
                <a:latin typeface="Verdana" pitchFamily="34" charset="0"/>
              </a:rPr>
              <a:t>Metacognition</a:t>
            </a:r>
          </a:p>
        </p:txBody>
      </p:sp>
      <p:sp>
        <p:nvSpPr>
          <p:cNvPr id="23555" name="Rectangle 3"/>
          <p:cNvSpPr>
            <a:spLocks noGrp="1" noChangeArrowheads="1"/>
          </p:cNvSpPr>
          <p:nvPr>
            <p:ph type="body" idx="1"/>
          </p:nvPr>
        </p:nvSpPr>
        <p:spPr>
          <a:xfrm>
            <a:off x="838200" y="1905000"/>
            <a:ext cx="8305800" cy="4572000"/>
          </a:xfrm>
        </p:spPr>
        <p:txBody>
          <a:bodyPr/>
          <a:lstStyle/>
          <a:p>
            <a:pPr eaLnBrk="1" hangingPunct="1">
              <a:buFont typeface="Wingdings" pitchFamily="2" charset="2"/>
              <a:buNone/>
            </a:pPr>
            <a:r>
              <a:rPr lang="en-US" smtClean="0"/>
              <a:t>The ability to:</a:t>
            </a:r>
          </a:p>
          <a:p>
            <a:pPr eaLnBrk="1" hangingPunct="1"/>
            <a:r>
              <a:rPr lang="en-US" smtClean="0"/>
              <a:t>think about thinking</a:t>
            </a:r>
          </a:p>
          <a:p>
            <a:pPr eaLnBrk="1" hangingPunct="1"/>
            <a:r>
              <a:rPr lang="en-US" smtClean="0"/>
              <a:t>plan and evaluate one’s learning</a:t>
            </a:r>
          </a:p>
          <a:p>
            <a:pPr eaLnBrk="1" hangingPunct="1"/>
            <a:r>
              <a:rPr lang="en-US" smtClean="0"/>
              <a:t>monitor and control one’s mental processing (e.g. “Am I understanding this material?”)</a:t>
            </a:r>
          </a:p>
          <a:p>
            <a:pPr eaLnBrk="1" hangingPunct="1"/>
            <a:r>
              <a:rPr lang="en-US" smtClean="0"/>
              <a:t>accurately judge one’s level of learning</a:t>
            </a:r>
          </a:p>
          <a:p>
            <a:pPr eaLnBrk="1" hangingPunct="1"/>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AutoShape 2"/>
          <p:cNvSpPr>
            <a:spLocks noChangeArrowheads="1"/>
          </p:cNvSpPr>
          <p:nvPr/>
        </p:nvSpPr>
        <p:spPr bwMode="auto">
          <a:xfrm>
            <a:off x="1524000" y="201613"/>
            <a:ext cx="6172200" cy="6253162"/>
          </a:xfrm>
          <a:prstGeom prst="triangle">
            <a:avLst>
              <a:gd name="adj" fmla="val 50000"/>
            </a:avLst>
          </a:prstGeom>
          <a:solidFill>
            <a:schemeClr val="bg1"/>
          </a:solidFill>
          <a:ln w="9525">
            <a:solidFill>
              <a:schemeClr val="tx1"/>
            </a:solidFill>
            <a:miter lim="800000"/>
            <a:headEnd/>
            <a:tailEnd/>
          </a:ln>
        </p:spPr>
        <p:txBody>
          <a:bodyPr wrap="none" anchor="ctr"/>
          <a:lstStyle/>
          <a:p>
            <a:endParaRPr lang="en-US"/>
          </a:p>
        </p:txBody>
      </p:sp>
      <p:sp>
        <p:nvSpPr>
          <p:cNvPr id="24579" name="Freeform 3"/>
          <p:cNvSpPr>
            <a:spLocks/>
          </p:cNvSpPr>
          <p:nvPr/>
        </p:nvSpPr>
        <p:spPr bwMode="auto">
          <a:xfrm>
            <a:off x="2541588" y="4337050"/>
            <a:ext cx="4117975" cy="1588"/>
          </a:xfrm>
          <a:custGeom>
            <a:avLst/>
            <a:gdLst>
              <a:gd name="T0" fmla="*/ 0 w 2853"/>
              <a:gd name="T1" fmla="*/ 0 h 1"/>
              <a:gd name="T2" fmla="*/ 2147483647 w 2853"/>
              <a:gd name="T3" fmla="*/ 0 h 1"/>
              <a:gd name="T4" fmla="*/ 0 60000 65536"/>
              <a:gd name="T5" fmla="*/ 0 60000 65536"/>
              <a:gd name="T6" fmla="*/ 0 w 2853"/>
              <a:gd name="T7" fmla="*/ 0 h 1"/>
              <a:gd name="T8" fmla="*/ 2853 w 2853"/>
              <a:gd name="T9" fmla="*/ 1 h 1"/>
            </a:gdLst>
            <a:ahLst/>
            <a:cxnLst>
              <a:cxn ang="T4">
                <a:pos x="T0" y="T1"/>
              </a:cxn>
              <a:cxn ang="T5">
                <a:pos x="T2" y="T3"/>
              </a:cxn>
            </a:cxnLst>
            <a:rect l="T6" t="T7" r="T8" b="T9"/>
            <a:pathLst>
              <a:path w="2853" h="1">
                <a:moveTo>
                  <a:pt x="0" y="0"/>
                </a:moveTo>
                <a:lnTo>
                  <a:pt x="2853" y="0"/>
                </a:lnTo>
              </a:path>
            </a:pathLst>
          </a:custGeom>
          <a:noFill/>
          <a:ln w="9525">
            <a:solidFill>
              <a:schemeClr val="tx1"/>
            </a:solidFill>
            <a:round/>
            <a:headEnd/>
            <a:tailEnd/>
          </a:ln>
        </p:spPr>
        <p:txBody>
          <a:bodyPr/>
          <a:lstStyle/>
          <a:p>
            <a:endParaRPr lang="en-US"/>
          </a:p>
        </p:txBody>
      </p:sp>
      <p:sp>
        <p:nvSpPr>
          <p:cNvPr id="24580" name="Freeform 4"/>
          <p:cNvSpPr>
            <a:spLocks/>
          </p:cNvSpPr>
          <p:nvPr/>
        </p:nvSpPr>
        <p:spPr bwMode="auto">
          <a:xfrm>
            <a:off x="2032000" y="5454650"/>
            <a:ext cx="5181600" cy="1588"/>
          </a:xfrm>
          <a:custGeom>
            <a:avLst/>
            <a:gdLst>
              <a:gd name="T0" fmla="*/ 0 w 3590"/>
              <a:gd name="T1" fmla="*/ 0 h 1"/>
              <a:gd name="T2" fmla="*/ 2147483647 w 3590"/>
              <a:gd name="T3" fmla="*/ 0 h 1"/>
              <a:gd name="T4" fmla="*/ 0 60000 65536"/>
              <a:gd name="T5" fmla="*/ 0 60000 65536"/>
              <a:gd name="T6" fmla="*/ 0 w 3590"/>
              <a:gd name="T7" fmla="*/ 0 h 1"/>
              <a:gd name="T8" fmla="*/ 3590 w 3590"/>
              <a:gd name="T9" fmla="*/ 1 h 1"/>
            </a:gdLst>
            <a:ahLst/>
            <a:cxnLst>
              <a:cxn ang="T4">
                <a:pos x="T0" y="T1"/>
              </a:cxn>
              <a:cxn ang="T5">
                <a:pos x="T2" y="T3"/>
              </a:cxn>
            </a:cxnLst>
            <a:rect l="T6" t="T7" r="T8" b="T9"/>
            <a:pathLst>
              <a:path w="3590" h="1">
                <a:moveTo>
                  <a:pt x="0" y="0"/>
                </a:moveTo>
                <a:lnTo>
                  <a:pt x="3590" y="0"/>
                </a:lnTo>
              </a:path>
            </a:pathLst>
          </a:custGeom>
          <a:noFill/>
          <a:ln w="9525">
            <a:solidFill>
              <a:schemeClr val="tx1"/>
            </a:solidFill>
            <a:round/>
            <a:headEnd/>
            <a:tailEnd/>
          </a:ln>
        </p:spPr>
        <p:txBody>
          <a:bodyPr/>
          <a:lstStyle/>
          <a:p>
            <a:endParaRPr lang="en-US"/>
          </a:p>
        </p:txBody>
      </p:sp>
      <p:sp>
        <p:nvSpPr>
          <p:cNvPr id="24581" name="Text Box 5"/>
          <p:cNvSpPr txBox="1">
            <a:spLocks noChangeArrowheads="1"/>
          </p:cNvSpPr>
          <p:nvPr/>
        </p:nvSpPr>
        <p:spPr bwMode="auto">
          <a:xfrm>
            <a:off x="3848100" y="673100"/>
            <a:ext cx="1524000" cy="417513"/>
          </a:xfrm>
          <a:prstGeom prst="rect">
            <a:avLst/>
          </a:prstGeom>
          <a:noFill/>
          <a:ln w="9525">
            <a:noFill/>
            <a:miter lim="800000"/>
            <a:headEnd/>
            <a:tailEnd/>
          </a:ln>
        </p:spPr>
        <p:txBody>
          <a:bodyPr lIns="82058" tIns="41029" rIns="82058" bIns="41029">
            <a:spAutoFit/>
          </a:bodyPr>
          <a:lstStyle/>
          <a:p>
            <a:pPr algn="ctr" defTabSz="820738" eaLnBrk="1" hangingPunct="1">
              <a:spcBef>
                <a:spcPct val="50000"/>
              </a:spcBef>
            </a:pPr>
            <a:r>
              <a:rPr lang="en-US" sz="2200">
                <a:latin typeface="Kabel Ult BT" pitchFamily="34" charset="0"/>
              </a:rPr>
              <a:t>Evaluation</a:t>
            </a:r>
          </a:p>
        </p:txBody>
      </p:sp>
      <p:sp>
        <p:nvSpPr>
          <p:cNvPr id="24582" name="Text Box 6"/>
          <p:cNvSpPr txBox="1">
            <a:spLocks noChangeArrowheads="1"/>
          </p:cNvSpPr>
          <p:nvPr/>
        </p:nvSpPr>
        <p:spPr bwMode="auto">
          <a:xfrm>
            <a:off x="3852863" y="1597025"/>
            <a:ext cx="1524000" cy="417513"/>
          </a:xfrm>
          <a:prstGeom prst="rect">
            <a:avLst/>
          </a:prstGeom>
          <a:noFill/>
          <a:ln w="9525">
            <a:noFill/>
            <a:miter lim="800000"/>
            <a:headEnd/>
            <a:tailEnd/>
          </a:ln>
        </p:spPr>
        <p:txBody>
          <a:bodyPr lIns="82058" tIns="41029" rIns="82058" bIns="41029">
            <a:spAutoFit/>
          </a:bodyPr>
          <a:lstStyle/>
          <a:p>
            <a:pPr algn="ctr" defTabSz="820738" eaLnBrk="1" hangingPunct="1">
              <a:spcBef>
                <a:spcPct val="50000"/>
              </a:spcBef>
            </a:pPr>
            <a:r>
              <a:rPr lang="en-US" sz="2200">
                <a:latin typeface="Kabel Ult BT" pitchFamily="34" charset="0"/>
              </a:rPr>
              <a:t>Synthesis</a:t>
            </a:r>
          </a:p>
        </p:txBody>
      </p:sp>
      <p:sp>
        <p:nvSpPr>
          <p:cNvPr id="24583" name="Text Box 7"/>
          <p:cNvSpPr txBox="1">
            <a:spLocks noChangeArrowheads="1"/>
          </p:cNvSpPr>
          <p:nvPr/>
        </p:nvSpPr>
        <p:spPr bwMode="auto">
          <a:xfrm>
            <a:off x="3852863" y="2597150"/>
            <a:ext cx="1524000" cy="417513"/>
          </a:xfrm>
          <a:prstGeom prst="rect">
            <a:avLst/>
          </a:prstGeom>
          <a:noFill/>
          <a:ln w="9525">
            <a:noFill/>
            <a:miter lim="800000"/>
            <a:headEnd/>
            <a:tailEnd/>
          </a:ln>
        </p:spPr>
        <p:txBody>
          <a:bodyPr lIns="82058" tIns="41029" rIns="82058" bIns="41029">
            <a:spAutoFit/>
          </a:bodyPr>
          <a:lstStyle/>
          <a:p>
            <a:pPr algn="ctr" defTabSz="820738" eaLnBrk="1" hangingPunct="1">
              <a:spcBef>
                <a:spcPct val="50000"/>
              </a:spcBef>
            </a:pPr>
            <a:r>
              <a:rPr lang="en-US" sz="2200">
                <a:latin typeface="Kabel Ult BT" pitchFamily="34" charset="0"/>
              </a:rPr>
              <a:t>Analysis</a:t>
            </a:r>
          </a:p>
        </p:txBody>
      </p:sp>
      <p:sp>
        <p:nvSpPr>
          <p:cNvPr id="24584" name="Text Box 8"/>
          <p:cNvSpPr txBox="1">
            <a:spLocks noChangeArrowheads="1"/>
          </p:cNvSpPr>
          <p:nvPr/>
        </p:nvSpPr>
        <p:spPr bwMode="auto">
          <a:xfrm>
            <a:off x="3640138" y="3594100"/>
            <a:ext cx="1939925" cy="417513"/>
          </a:xfrm>
          <a:prstGeom prst="rect">
            <a:avLst/>
          </a:prstGeom>
          <a:noFill/>
          <a:ln w="9525">
            <a:noFill/>
            <a:miter lim="800000"/>
            <a:headEnd/>
            <a:tailEnd/>
          </a:ln>
        </p:spPr>
        <p:txBody>
          <a:bodyPr lIns="82058" tIns="41029" rIns="82058" bIns="41029">
            <a:spAutoFit/>
          </a:bodyPr>
          <a:lstStyle/>
          <a:p>
            <a:pPr algn="ctr" defTabSz="820738" eaLnBrk="1" hangingPunct="1">
              <a:spcBef>
                <a:spcPct val="50000"/>
              </a:spcBef>
            </a:pPr>
            <a:r>
              <a:rPr lang="en-US" sz="2200">
                <a:latin typeface="Kabel Ult BT" pitchFamily="34" charset="0"/>
              </a:rPr>
              <a:t>Application</a:t>
            </a:r>
          </a:p>
        </p:txBody>
      </p:sp>
      <p:sp>
        <p:nvSpPr>
          <p:cNvPr id="24585" name="Text Box 9"/>
          <p:cNvSpPr txBox="1">
            <a:spLocks noChangeArrowheads="1"/>
          </p:cNvSpPr>
          <p:nvPr/>
        </p:nvSpPr>
        <p:spPr bwMode="auto">
          <a:xfrm>
            <a:off x="3400425" y="4681538"/>
            <a:ext cx="2424113" cy="417512"/>
          </a:xfrm>
          <a:prstGeom prst="rect">
            <a:avLst/>
          </a:prstGeom>
          <a:noFill/>
          <a:ln w="9525">
            <a:noFill/>
            <a:miter lim="800000"/>
            <a:headEnd/>
            <a:tailEnd/>
          </a:ln>
        </p:spPr>
        <p:txBody>
          <a:bodyPr lIns="82058" tIns="41029" rIns="82058" bIns="41029">
            <a:spAutoFit/>
          </a:bodyPr>
          <a:lstStyle/>
          <a:p>
            <a:pPr algn="ctr" defTabSz="820738" eaLnBrk="1" hangingPunct="1">
              <a:spcBef>
                <a:spcPct val="50000"/>
              </a:spcBef>
            </a:pPr>
            <a:r>
              <a:rPr lang="en-US" sz="2200">
                <a:latin typeface="Kabel Ult BT" pitchFamily="34" charset="0"/>
              </a:rPr>
              <a:t>Comprehension</a:t>
            </a:r>
          </a:p>
        </p:txBody>
      </p:sp>
      <p:sp>
        <p:nvSpPr>
          <p:cNvPr id="24586" name="Text Box 10"/>
          <p:cNvSpPr txBox="1">
            <a:spLocks noChangeArrowheads="1"/>
          </p:cNvSpPr>
          <p:nvPr/>
        </p:nvSpPr>
        <p:spPr bwMode="auto">
          <a:xfrm>
            <a:off x="3708400" y="5849938"/>
            <a:ext cx="1801813" cy="417512"/>
          </a:xfrm>
          <a:prstGeom prst="rect">
            <a:avLst/>
          </a:prstGeom>
          <a:noFill/>
          <a:ln w="9525">
            <a:noFill/>
            <a:miter lim="800000"/>
            <a:headEnd/>
            <a:tailEnd/>
          </a:ln>
        </p:spPr>
        <p:txBody>
          <a:bodyPr lIns="82058" tIns="41029" rIns="82058" bIns="41029">
            <a:spAutoFit/>
          </a:bodyPr>
          <a:lstStyle/>
          <a:p>
            <a:pPr algn="ctr" defTabSz="820738" eaLnBrk="1" hangingPunct="1">
              <a:spcBef>
                <a:spcPct val="50000"/>
              </a:spcBef>
            </a:pPr>
            <a:r>
              <a:rPr lang="en-US" sz="2200">
                <a:latin typeface="Kabel Ult BT" pitchFamily="34" charset="0"/>
              </a:rPr>
              <a:t>Knowledge</a:t>
            </a:r>
          </a:p>
        </p:txBody>
      </p:sp>
      <p:sp>
        <p:nvSpPr>
          <p:cNvPr id="24587" name="Text Box 11"/>
          <p:cNvSpPr txBox="1">
            <a:spLocks noChangeArrowheads="1"/>
          </p:cNvSpPr>
          <p:nvPr/>
        </p:nvSpPr>
        <p:spPr bwMode="auto">
          <a:xfrm>
            <a:off x="5680075" y="762000"/>
            <a:ext cx="1825625" cy="1084263"/>
          </a:xfrm>
          <a:prstGeom prst="rect">
            <a:avLst/>
          </a:prstGeom>
          <a:solidFill>
            <a:srgbClr val="FFFFCC"/>
          </a:solidFill>
          <a:ln w="9525">
            <a:solidFill>
              <a:schemeClr val="tx1"/>
            </a:solidFill>
            <a:miter lim="800000"/>
            <a:headEnd/>
            <a:tailEnd/>
          </a:ln>
        </p:spPr>
        <p:txBody>
          <a:bodyPr lIns="82058" tIns="41029" rIns="82058" bIns="41029">
            <a:spAutoFit/>
          </a:bodyPr>
          <a:lstStyle/>
          <a:p>
            <a:pPr algn="ctr" defTabSz="820738" eaLnBrk="1" hangingPunct="1">
              <a:spcBef>
                <a:spcPct val="50000"/>
              </a:spcBef>
            </a:pPr>
            <a:r>
              <a:rPr lang="en-US" sz="1300">
                <a:latin typeface="Kabel Bk BT" pitchFamily="34" charset="0"/>
              </a:rPr>
              <a:t>Making decisions and supporting views; requires understanding of values.</a:t>
            </a:r>
          </a:p>
        </p:txBody>
      </p:sp>
      <p:sp>
        <p:nvSpPr>
          <p:cNvPr id="24588" name="Text Box 12"/>
          <p:cNvSpPr txBox="1">
            <a:spLocks noChangeArrowheads="1"/>
          </p:cNvSpPr>
          <p:nvPr/>
        </p:nvSpPr>
        <p:spPr bwMode="auto">
          <a:xfrm>
            <a:off x="812800" y="1371600"/>
            <a:ext cx="2286000" cy="885825"/>
          </a:xfrm>
          <a:prstGeom prst="rect">
            <a:avLst/>
          </a:prstGeom>
          <a:solidFill>
            <a:srgbClr val="FFFFCC"/>
          </a:solidFill>
          <a:ln w="9525">
            <a:solidFill>
              <a:schemeClr val="tx1"/>
            </a:solidFill>
            <a:miter lim="800000"/>
            <a:headEnd/>
            <a:tailEnd/>
          </a:ln>
        </p:spPr>
        <p:txBody>
          <a:bodyPr lIns="82058" tIns="41029" rIns="82058" bIns="41029">
            <a:spAutoFit/>
          </a:bodyPr>
          <a:lstStyle/>
          <a:p>
            <a:pPr algn="ctr" defTabSz="820738" eaLnBrk="1" hangingPunct="1">
              <a:spcBef>
                <a:spcPct val="50000"/>
              </a:spcBef>
            </a:pPr>
            <a:r>
              <a:rPr lang="en-US" sz="1300">
                <a:latin typeface="Kabel Bk BT" pitchFamily="34" charset="0"/>
              </a:rPr>
              <a:t>Combining information to form a unique product; requires creativity and originality.</a:t>
            </a:r>
          </a:p>
        </p:txBody>
      </p:sp>
      <p:sp>
        <p:nvSpPr>
          <p:cNvPr id="24589" name="Text Box 13"/>
          <p:cNvSpPr txBox="1">
            <a:spLocks noChangeArrowheads="1"/>
          </p:cNvSpPr>
          <p:nvPr/>
        </p:nvSpPr>
        <p:spPr bwMode="auto">
          <a:xfrm>
            <a:off x="315913" y="2971800"/>
            <a:ext cx="2354262" cy="1481138"/>
          </a:xfrm>
          <a:prstGeom prst="rect">
            <a:avLst/>
          </a:prstGeom>
          <a:solidFill>
            <a:srgbClr val="FFFFCC"/>
          </a:solidFill>
          <a:ln w="9525">
            <a:solidFill>
              <a:schemeClr val="tx1"/>
            </a:solidFill>
            <a:miter lim="800000"/>
            <a:headEnd/>
            <a:tailEnd/>
          </a:ln>
        </p:spPr>
        <p:txBody>
          <a:bodyPr lIns="82058" tIns="41029" rIns="82058" bIns="41029">
            <a:spAutoFit/>
          </a:bodyPr>
          <a:lstStyle/>
          <a:p>
            <a:pPr algn="ctr" defTabSz="820738" eaLnBrk="1" hangingPunct="1">
              <a:spcBef>
                <a:spcPct val="50000"/>
              </a:spcBef>
            </a:pPr>
            <a:r>
              <a:rPr lang="en-US" sz="1300">
                <a:latin typeface="Kabel Bk BT" pitchFamily="34" charset="0"/>
              </a:rPr>
              <a:t>Using information to solve problems; transferring abstract or theoretical ideas to practical situations. Identifying connections and relationships and how they apply.</a:t>
            </a:r>
          </a:p>
        </p:txBody>
      </p:sp>
      <p:sp>
        <p:nvSpPr>
          <p:cNvPr id="24590" name="Text Box 14"/>
          <p:cNvSpPr txBox="1">
            <a:spLocks noChangeArrowheads="1"/>
          </p:cNvSpPr>
          <p:nvPr/>
        </p:nvSpPr>
        <p:spPr bwMode="auto">
          <a:xfrm>
            <a:off x="6692900" y="4235450"/>
            <a:ext cx="1384300" cy="1084263"/>
          </a:xfrm>
          <a:prstGeom prst="rect">
            <a:avLst/>
          </a:prstGeom>
          <a:solidFill>
            <a:srgbClr val="FFFFCC"/>
          </a:solidFill>
          <a:ln w="9525">
            <a:solidFill>
              <a:schemeClr val="tx1"/>
            </a:solidFill>
            <a:miter lim="800000"/>
            <a:headEnd/>
            <a:tailEnd/>
          </a:ln>
        </p:spPr>
        <p:txBody>
          <a:bodyPr lIns="82058" tIns="41029" rIns="82058" bIns="41029">
            <a:spAutoFit/>
          </a:bodyPr>
          <a:lstStyle/>
          <a:p>
            <a:pPr algn="ctr" defTabSz="820738" eaLnBrk="1" hangingPunct="1">
              <a:spcBef>
                <a:spcPct val="50000"/>
              </a:spcBef>
            </a:pPr>
            <a:r>
              <a:rPr lang="en-US" sz="1300">
                <a:latin typeface="Kabel Bk BT" pitchFamily="34" charset="0"/>
              </a:rPr>
              <a:t>Restating in your own words; paraphrasing, summarizing, translating.</a:t>
            </a:r>
          </a:p>
        </p:txBody>
      </p:sp>
      <p:sp>
        <p:nvSpPr>
          <p:cNvPr id="24591" name="Text Box 15"/>
          <p:cNvSpPr txBox="1">
            <a:spLocks noChangeArrowheads="1"/>
          </p:cNvSpPr>
          <p:nvPr/>
        </p:nvSpPr>
        <p:spPr bwMode="auto">
          <a:xfrm>
            <a:off x="315913" y="5105400"/>
            <a:ext cx="2146300" cy="1282700"/>
          </a:xfrm>
          <a:prstGeom prst="rect">
            <a:avLst/>
          </a:prstGeom>
          <a:solidFill>
            <a:srgbClr val="FFFFCC"/>
          </a:solidFill>
          <a:ln w="9525">
            <a:solidFill>
              <a:schemeClr val="tx1"/>
            </a:solidFill>
            <a:miter lim="800000"/>
            <a:headEnd/>
            <a:tailEnd/>
          </a:ln>
        </p:spPr>
        <p:txBody>
          <a:bodyPr lIns="82058" tIns="41029" rIns="82058" bIns="41029">
            <a:spAutoFit/>
          </a:bodyPr>
          <a:lstStyle/>
          <a:p>
            <a:pPr algn="ctr" defTabSz="820738" eaLnBrk="1" hangingPunct="1">
              <a:spcBef>
                <a:spcPct val="50000"/>
              </a:spcBef>
            </a:pPr>
            <a:r>
              <a:rPr lang="en-US" sz="1300">
                <a:latin typeface="Kabel Bk BT" pitchFamily="34" charset="0"/>
              </a:rPr>
              <a:t>Memorizing verbatim information. Being able to remember, but not necessarily fully understanding the material.</a:t>
            </a:r>
          </a:p>
        </p:txBody>
      </p:sp>
      <p:sp>
        <p:nvSpPr>
          <p:cNvPr id="24592" name="Freeform 16"/>
          <p:cNvSpPr>
            <a:spLocks/>
          </p:cNvSpPr>
          <p:nvPr/>
        </p:nvSpPr>
        <p:spPr bwMode="auto">
          <a:xfrm>
            <a:off x="3546475" y="2351088"/>
            <a:ext cx="2128838" cy="4762"/>
          </a:xfrm>
          <a:custGeom>
            <a:avLst/>
            <a:gdLst>
              <a:gd name="T0" fmla="*/ 0 w 1475"/>
              <a:gd name="T1" fmla="*/ 0 h 3"/>
              <a:gd name="T2" fmla="*/ 2147483647 w 1475"/>
              <a:gd name="T3" fmla="*/ 7558882 h 3"/>
              <a:gd name="T4" fmla="*/ 0 60000 65536"/>
              <a:gd name="T5" fmla="*/ 0 60000 65536"/>
              <a:gd name="T6" fmla="*/ 0 w 1475"/>
              <a:gd name="T7" fmla="*/ 0 h 3"/>
              <a:gd name="T8" fmla="*/ 1475 w 1475"/>
              <a:gd name="T9" fmla="*/ 3 h 3"/>
            </a:gdLst>
            <a:ahLst/>
            <a:cxnLst>
              <a:cxn ang="T4">
                <a:pos x="T0" y="T1"/>
              </a:cxn>
              <a:cxn ang="T5">
                <a:pos x="T2" y="T3"/>
              </a:cxn>
            </a:cxnLst>
            <a:rect l="T6" t="T7" r="T8" b="T9"/>
            <a:pathLst>
              <a:path w="1475" h="3">
                <a:moveTo>
                  <a:pt x="0" y="0"/>
                </a:moveTo>
                <a:lnTo>
                  <a:pt x="1475" y="3"/>
                </a:lnTo>
              </a:path>
            </a:pathLst>
          </a:custGeom>
          <a:noFill/>
          <a:ln w="9525">
            <a:solidFill>
              <a:schemeClr val="tx1"/>
            </a:solidFill>
            <a:round/>
            <a:headEnd/>
            <a:tailEnd/>
          </a:ln>
        </p:spPr>
        <p:txBody>
          <a:bodyPr/>
          <a:lstStyle/>
          <a:p>
            <a:endParaRPr lang="en-US"/>
          </a:p>
        </p:txBody>
      </p:sp>
      <p:sp>
        <p:nvSpPr>
          <p:cNvPr id="24593" name="AutoShape 17"/>
          <p:cNvSpPr>
            <a:spLocks noChangeArrowheads="1"/>
          </p:cNvSpPr>
          <p:nvPr/>
        </p:nvSpPr>
        <p:spPr bwMode="auto">
          <a:xfrm>
            <a:off x="4953000" y="1066800"/>
            <a:ext cx="1039813" cy="133350"/>
          </a:xfrm>
          <a:prstGeom prst="rightArrow">
            <a:avLst>
              <a:gd name="adj1" fmla="val 50000"/>
              <a:gd name="adj2" fmla="val 194941"/>
            </a:avLst>
          </a:prstGeom>
          <a:solidFill>
            <a:schemeClr val="folHlink"/>
          </a:solidFill>
          <a:ln w="9525">
            <a:solidFill>
              <a:schemeClr val="tx1"/>
            </a:solidFill>
            <a:miter lim="800000"/>
            <a:headEnd/>
            <a:tailEnd/>
          </a:ln>
        </p:spPr>
        <p:txBody>
          <a:bodyPr wrap="none" anchor="ctr"/>
          <a:lstStyle/>
          <a:p>
            <a:endParaRPr lang="en-US"/>
          </a:p>
        </p:txBody>
      </p:sp>
      <p:sp>
        <p:nvSpPr>
          <p:cNvPr id="24594" name="AutoShape 18"/>
          <p:cNvSpPr>
            <a:spLocks noChangeArrowheads="1"/>
          </p:cNvSpPr>
          <p:nvPr/>
        </p:nvSpPr>
        <p:spPr bwMode="auto">
          <a:xfrm>
            <a:off x="2770188" y="1949450"/>
            <a:ext cx="1109662" cy="134938"/>
          </a:xfrm>
          <a:prstGeom prst="leftArrow">
            <a:avLst>
              <a:gd name="adj1" fmla="val 50000"/>
              <a:gd name="adj2" fmla="val 205587"/>
            </a:avLst>
          </a:prstGeom>
          <a:solidFill>
            <a:schemeClr val="folHlink"/>
          </a:solidFill>
          <a:ln w="9525">
            <a:solidFill>
              <a:schemeClr val="tx1"/>
            </a:solidFill>
            <a:miter lim="800000"/>
            <a:headEnd/>
            <a:tailEnd/>
          </a:ln>
        </p:spPr>
        <p:txBody>
          <a:bodyPr wrap="none" anchor="ctr"/>
          <a:lstStyle/>
          <a:p>
            <a:endParaRPr lang="en-US"/>
          </a:p>
        </p:txBody>
      </p:sp>
      <p:sp>
        <p:nvSpPr>
          <p:cNvPr id="24595" name="AutoShape 19"/>
          <p:cNvSpPr>
            <a:spLocks noChangeArrowheads="1"/>
          </p:cNvSpPr>
          <p:nvPr/>
        </p:nvSpPr>
        <p:spPr bwMode="auto">
          <a:xfrm>
            <a:off x="2286000" y="3765550"/>
            <a:ext cx="1316038" cy="133350"/>
          </a:xfrm>
          <a:prstGeom prst="leftArrow">
            <a:avLst>
              <a:gd name="adj1" fmla="val 50000"/>
              <a:gd name="adj2" fmla="val 246726"/>
            </a:avLst>
          </a:prstGeom>
          <a:solidFill>
            <a:schemeClr val="folHlink"/>
          </a:solidFill>
          <a:ln w="9525">
            <a:solidFill>
              <a:schemeClr val="tx1"/>
            </a:solidFill>
            <a:miter lim="800000"/>
            <a:headEnd/>
            <a:tailEnd/>
          </a:ln>
        </p:spPr>
        <p:txBody>
          <a:bodyPr wrap="none" anchor="ctr"/>
          <a:lstStyle/>
          <a:p>
            <a:endParaRPr lang="en-US"/>
          </a:p>
        </p:txBody>
      </p:sp>
      <p:sp>
        <p:nvSpPr>
          <p:cNvPr id="24596" name="AutoShape 20"/>
          <p:cNvSpPr>
            <a:spLocks noChangeArrowheads="1"/>
          </p:cNvSpPr>
          <p:nvPr/>
        </p:nvSpPr>
        <p:spPr bwMode="auto">
          <a:xfrm>
            <a:off x="5888038" y="4800600"/>
            <a:ext cx="1046162" cy="149225"/>
          </a:xfrm>
          <a:prstGeom prst="rightArrow">
            <a:avLst>
              <a:gd name="adj1" fmla="val 50000"/>
              <a:gd name="adj2" fmla="val 175266"/>
            </a:avLst>
          </a:prstGeom>
          <a:solidFill>
            <a:schemeClr val="folHlink"/>
          </a:solidFill>
          <a:ln w="9525">
            <a:solidFill>
              <a:schemeClr val="tx1"/>
            </a:solidFill>
            <a:miter lim="800000"/>
            <a:headEnd/>
            <a:tailEnd/>
          </a:ln>
        </p:spPr>
        <p:txBody>
          <a:bodyPr wrap="none" anchor="ctr"/>
          <a:lstStyle/>
          <a:p>
            <a:endParaRPr lang="en-US"/>
          </a:p>
        </p:txBody>
      </p:sp>
      <p:sp>
        <p:nvSpPr>
          <p:cNvPr id="24597" name="AutoShape 21"/>
          <p:cNvSpPr>
            <a:spLocks noChangeArrowheads="1"/>
          </p:cNvSpPr>
          <p:nvPr/>
        </p:nvSpPr>
        <p:spPr bwMode="auto">
          <a:xfrm>
            <a:off x="2035175" y="5997575"/>
            <a:ext cx="1535113" cy="134938"/>
          </a:xfrm>
          <a:prstGeom prst="leftArrow">
            <a:avLst>
              <a:gd name="adj1" fmla="val 50000"/>
              <a:gd name="adj2" fmla="val 284411"/>
            </a:avLst>
          </a:prstGeom>
          <a:solidFill>
            <a:schemeClr val="folHlink"/>
          </a:solidFill>
          <a:ln w="9525">
            <a:solidFill>
              <a:schemeClr val="tx1"/>
            </a:solidFill>
            <a:miter lim="800000"/>
            <a:headEnd/>
            <a:tailEnd/>
          </a:ln>
        </p:spPr>
        <p:txBody>
          <a:bodyPr wrap="none" anchor="ctr"/>
          <a:lstStyle/>
          <a:p>
            <a:endParaRPr lang="en-US"/>
          </a:p>
        </p:txBody>
      </p:sp>
      <p:sp>
        <p:nvSpPr>
          <p:cNvPr id="24598" name="Text Box 22"/>
          <p:cNvSpPr txBox="1">
            <a:spLocks noChangeArrowheads="1"/>
          </p:cNvSpPr>
          <p:nvPr/>
        </p:nvSpPr>
        <p:spPr bwMode="auto">
          <a:xfrm>
            <a:off x="207963" y="201613"/>
            <a:ext cx="3394075" cy="569912"/>
          </a:xfrm>
          <a:prstGeom prst="rect">
            <a:avLst/>
          </a:prstGeom>
          <a:noFill/>
          <a:ln w="9525">
            <a:noFill/>
            <a:miter lim="800000"/>
            <a:headEnd/>
            <a:tailEnd/>
          </a:ln>
        </p:spPr>
        <p:txBody>
          <a:bodyPr lIns="82058" tIns="41029" rIns="82058" bIns="41029">
            <a:spAutoFit/>
          </a:bodyPr>
          <a:lstStyle/>
          <a:p>
            <a:pPr defTabSz="820738" eaLnBrk="1" hangingPunct="1">
              <a:spcBef>
                <a:spcPct val="50000"/>
              </a:spcBef>
            </a:pPr>
            <a:r>
              <a:rPr lang="en-US" sz="3200" b="1">
                <a:latin typeface="Kabel Bk BT" pitchFamily="34" charset="0"/>
              </a:rPr>
              <a:t>Bloom’s Taxonomy</a:t>
            </a:r>
          </a:p>
        </p:txBody>
      </p:sp>
      <p:sp>
        <p:nvSpPr>
          <p:cNvPr id="24599" name="Text Box 23"/>
          <p:cNvSpPr txBox="1">
            <a:spLocks noChangeArrowheads="1"/>
          </p:cNvSpPr>
          <p:nvPr/>
        </p:nvSpPr>
        <p:spPr bwMode="auto">
          <a:xfrm>
            <a:off x="1384300" y="6462713"/>
            <a:ext cx="6445250" cy="250825"/>
          </a:xfrm>
          <a:prstGeom prst="rect">
            <a:avLst/>
          </a:prstGeom>
          <a:noFill/>
          <a:ln w="9525">
            <a:noFill/>
            <a:miter lim="800000"/>
            <a:headEnd/>
            <a:tailEnd/>
          </a:ln>
        </p:spPr>
        <p:txBody>
          <a:bodyPr wrap="none" lIns="82058" tIns="41029" rIns="82058" bIns="41029">
            <a:spAutoFit/>
          </a:bodyPr>
          <a:lstStyle/>
          <a:p>
            <a:pPr algn="ctr" defTabSz="820738" eaLnBrk="1" hangingPunct="1">
              <a:spcBef>
                <a:spcPct val="50000"/>
              </a:spcBef>
            </a:pPr>
            <a:r>
              <a:rPr lang="en-US" sz="1100">
                <a:latin typeface="Kabel Bk BT" pitchFamily="34" charset="0"/>
              </a:rPr>
              <a:t>Louisiana State University </a:t>
            </a:r>
            <a:r>
              <a:rPr lang="en-US" sz="1100">
                <a:latin typeface="Kabel Bk BT" pitchFamily="34" charset="0"/>
                <a:sym typeface="Wingdings 2" pitchFamily="18" charset="2"/>
              </a:rPr>
              <a:t></a:t>
            </a:r>
            <a:r>
              <a:rPr lang="en-US" sz="1100">
                <a:latin typeface="Kabel Bk BT" pitchFamily="34" charset="0"/>
              </a:rPr>
              <a:t> Center for Academic Success </a:t>
            </a:r>
            <a:r>
              <a:rPr lang="en-US" sz="1100">
                <a:latin typeface="Kabel Bk BT" pitchFamily="34" charset="0"/>
                <a:sym typeface="Wingdings 2" pitchFamily="18" charset="2"/>
              </a:rPr>
              <a:t></a:t>
            </a:r>
            <a:r>
              <a:rPr lang="en-US" sz="1100">
                <a:latin typeface="Kabel Bk BT" pitchFamily="34" charset="0"/>
              </a:rPr>
              <a:t> B-31 Coates Hall </a:t>
            </a:r>
            <a:r>
              <a:rPr lang="en-US" sz="1100">
                <a:latin typeface="Kabel Bk BT" pitchFamily="34" charset="0"/>
                <a:sym typeface="Wingdings 2" pitchFamily="18" charset="2"/>
              </a:rPr>
              <a:t></a:t>
            </a:r>
            <a:r>
              <a:rPr lang="en-US" sz="1100">
                <a:latin typeface="Kabel Bk BT" pitchFamily="34" charset="0"/>
              </a:rPr>
              <a:t> 225-578-2872 </a:t>
            </a:r>
            <a:r>
              <a:rPr lang="en-US" sz="1100">
                <a:latin typeface="Kabel Bk BT" pitchFamily="34" charset="0"/>
                <a:sym typeface="Wingdings 2" pitchFamily="18" charset="2"/>
              </a:rPr>
              <a:t></a:t>
            </a:r>
            <a:r>
              <a:rPr lang="en-US" sz="1100">
                <a:latin typeface="Kabel Bk BT" pitchFamily="34" charset="0"/>
              </a:rPr>
              <a:t> www.cas.lsu.edu</a:t>
            </a:r>
          </a:p>
        </p:txBody>
      </p:sp>
      <p:sp>
        <p:nvSpPr>
          <p:cNvPr id="24600" name="Freeform 24"/>
          <p:cNvSpPr>
            <a:spLocks/>
          </p:cNvSpPr>
          <p:nvPr/>
        </p:nvSpPr>
        <p:spPr bwMode="auto">
          <a:xfrm>
            <a:off x="3073400" y="3303588"/>
            <a:ext cx="3074988" cy="0"/>
          </a:xfrm>
          <a:custGeom>
            <a:avLst/>
            <a:gdLst>
              <a:gd name="T0" fmla="*/ 0 w 2130"/>
              <a:gd name="T1" fmla="*/ 0 h 1"/>
              <a:gd name="T2" fmla="*/ 2147483647 w 2130"/>
              <a:gd name="T3" fmla="*/ 0 h 1"/>
              <a:gd name="T4" fmla="*/ 0 60000 65536"/>
              <a:gd name="T5" fmla="*/ 0 60000 65536"/>
              <a:gd name="T6" fmla="*/ 0 w 2130"/>
              <a:gd name="T7" fmla="*/ 0 h 1"/>
              <a:gd name="T8" fmla="*/ 2130 w 2130"/>
              <a:gd name="T9" fmla="*/ 0 h 1"/>
            </a:gdLst>
            <a:ahLst/>
            <a:cxnLst>
              <a:cxn ang="T4">
                <a:pos x="T0" y="T1"/>
              </a:cxn>
              <a:cxn ang="T5">
                <a:pos x="T2" y="T3"/>
              </a:cxn>
            </a:cxnLst>
            <a:rect l="T6" t="T7" r="T8" b="T9"/>
            <a:pathLst>
              <a:path w="2130" h="1">
                <a:moveTo>
                  <a:pt x="0" y="0"/>
                </a:moveTo>
                <a:lnTo>
                  <a:pt x="2130" y="0"/>
                </a:lnTo>
              </a:path>
            </a:pathLst>
          </a:custGeom>
          <a:noFill/>
          <a:ln w="9525">
            <a:solidFill>
              <a:schemeClr val="tx1"/>
            </a:solidFill>
            <a:round/>
            <a:headEnd/>
            <a:tailEnd/>
          </a:ln>
        </p:spPr>
        <p:txBody>
          <a:bodyPr/>
          <a:lstStyle/>
          <a:p>
            <a:endParaRPr lang="en-US"/>
          </a:p>
        </p:txBody>
      </p:sp>
      <p:sp>
        <p:nvSpPr>
          <p:cNvPr id="24601" name="Freeform 25"/>
          <p:cNvSpPr>
            <a:spLocks/>
          </p:cNvSpPr>
          <p:nvPr/>
        </p:nvSpPr>
        <p:spPr bwMode="auto">
          <a:xfrm>
            <a:off x="4043363" y="1344613"/>
            <a:ext cx="1135062" cy="1587"/>
          </a:xfrm>
          <a:custGeom>
            <a:avLst/>
            <a:gdLst>
              <a:gd name="T0" fmla="*/ 0 w 786"/>
              <a:gd name="T1" fmla="*/ 0 h 1"/>
              <a:gd name="T2" fmla="*/ 1639142381 w 786"/>
              <a:gd name="T3" fmla="*/ 0 h 1"/>
              <a:gd name="T4" fmla="*/ 0 60000 65536"/>
              <a:gd name="T5" fmla="*/ 0 60000 65536"/>
              <a:gd name="T6" fmla="*/ 0 w 786"/>
              <a:gd name="T7" fmla="*/ 0 h 1"/>
              <a:gd name="T8" fmla="*/ 786 w 786"/>
              <a:gd name="T9" fmla="*/ 1 h 1"/>
            </a:gdLst>
            <a:ahLst/>
            <a:cxnLst>
              <a:cxn ang="T4">
                <a:pos x="T0" y="T1"/>
              </a:cxn>
              <a:cxn ang="T5">
                <a:pos x="T2" y="T3"/>
              </a:cxn>
            </a:cxnLst>
            <a:rect l="T6" t="T7" r="T8" b="T9"/>
            <a:pathLst>
              <a:path w="786" h="1">
                <a:moveTo>
                  <a:pt x="0" y="0"/>
                </a:moveTo>
                <a:lnTo>
                  <a:pt x="786" y="0"/>
                </a:lnTo>
              </a:path>
            </a:pathLst>
          </a:custGeom>
          <a:noFill/>
          <a:ln w="9525">
            <a:solidFill>
              <a:schemeClr val="tx1"/>
            </a:solidFill>
            <a:round/>
            <a:headEnd/>
            <a:tailEnd/>
          </a:ln>
        </p:spPr>
        <p:txBody>
          <a:bodyPr/>
          <a:lstStyle/>
          <a:p>
            <a:endParaRPr lang="en-US"/>
          </a:p>
        </p:txBody>
      </p:sp>
      <p:sp>
        <p:nvSpPr>
          <p:cNvPr id="24602" name="AutoShape 26"/>
          <p:cNvSpPr>
            <a:spLocks/>
          </p:cNvSpPr>
          <p:nvPr/>
        </p:nvSpPr>
        <p:spPr bwMode="auto">
          <a:xfrm>
            <a:off x="8153400" y="4953000"/>
            <a:ext cx="228600" cy="1143000"/>
          </a:xfrm>
          <a:prstGeom prst="rightBracket">
            <a:avLst>
              <a:gd name="adj" fmla="val 41667"/>
            </a:avLst>
          </a:prstGeom>
          <a:noFill/>
          <a:ln w="9525">
            <a:solidFill>
              <a:schemeClr val="tx1"/>
            </a:solidFill>
            <a:round/>
            <a:headEnd/>
            <a:tailEnd/>
          </a:ln>
        </p:spPr>
        <p:txBody>
          <a:bodyPr wrap="none" anchor="ctr"/>
          <a:lstStyle/>
          <a:p>
            <a:endParaRPr lang="en-US"/>
          </a:p>
        </p:txBody>
      </p:sp>
      <p:sp>
        <p:nvSpPr>
          <p:cNvPr id="24603" name="Text Box 27"/>
          <p:cNvSpPr txBox="1">
            <a:spLocks noChangeArrowheads="1"/>
          </p:cNvSpPr>
          <p:nvPr/>
        </p:nvSpPr>
        <p:spPr bwMode="auto">
          <a:xfrm>
            <a:off x="5949950" y="2286000"/>
            <a:ext cx="1593850" cy="1084263"/>
          </a:xfrm>
          <a:prstGeom prst="rect">
            <a:avLst/>
          </a:prstGeom>
          <a:solidFill>
            <a:srgbClr val="FFFFCC"/>
          </a:solidFill>
          <a:ln w="9525">
            <a:solidFill>
              <a:srgbClr val="000000"/>
            </a:solidFill>
            <a:miter lim="800000"/>
            <a:headEnd/>
            <a:tailEnd/>
          </a:ln>
        </p:spPr>
        <p:txBody>
          <a:bodyPr lIns="82058" tIns="41029" rIns="82058" bIns="41029">
            <a:spAutoFit/>
          </a:bodyPr>
          <a:lstStyle/>
          <a:p>
            <a:pPr algn="ctr" defTabSz="820738" eaLnBrk="1" hangingPunct="1">
              <a:spcBef>
                <a:spcPct val="50000"/>
              </a:spcBef>
            </a:pPr>
            <a:r>
              <a:rPr lang="en-US" sz="1300">
                <a:latin typeface="Kabel Bk BT" pitchFamily="34" charset="0"/>
              </a:rPr>
              <a:t>Identifying components; determining arrangement, logic, and semantics.</a:t>
            </a:r>
          </a:p>
        </p:txBody>
      </p:sp>
      <p:sp>
        <p:nvSpPr>
          <p:cNvPr id="24604" name="AutoShape 28"/>
          <p:cNvSpPr>
            <a:spLocks noChangeArrowheads="1"/>
          </p:cNvSpPr>
          <p:nvPr/>
        </p:nvSpPr>
        <p:spPr bwMode="auto">
          <a:xfrm>
            <a:off x="5264150" y="2755900"/>
            <a:ext cx="1039813" cy="134938"/>
          </a:xfrm>
          <a:prstGeom prst="rightArrow">
            <a:avLst>
              <a:gd name="adj1" fmla="val 50000"/>
              <a:gd name="adj2" fmla="val 192646"/>
            </a:avLst>
          </a:prstGeom>
          <a:solidFill>
            <a:schemeClr val="folHlink"/>
          </a:solidFill>
          <a:ln w="9525">
            <a:solidFill>
              <a:schemeClr val="tx1"/>
            </a:solidFill>
            <a:miter lim="800000"/>
            <a:headEnd/>
            <a:tailEnd/>
          </a:ln>
        </p:spPr>
        <p:txBody>
          <a:bodyPr wrap="none" anchor="ctr"/>
          <a:lstStyle/>
          <a:p>
            <a:endParaRPr lang="en-US"/>
          </a:p>
        </p:txBody>
      </p:sp>
      <p:sp>
        <p:nvSpPr>
          <p:cNvPr id="24605" name="AutoShape 29"/>
          <p:cNvSpPr>
            <a:spLocks/>
          </p:cNvSpPr>
          <p:nvPr/>
        </p:nvSpPr>
        <p:spPr bwMode="auto">
          <a:xfrm>
            <a:off x="8153400" y="2616200"/>
            <a:ext cx="228600" cy="1143000"/>
          </a:xfrm>
          <a:prstGeom prst="rightBracket">
            <a:avLst>
              <a:gd name="adj" fmla="val 41667"/>
            </a:avLst>
          </a:prstGeom>
          <a:noFill/>
          <a:ln w="9525">
            <a:solidFill>
              <a:schemeClr val="tx1"/>
            </a:solidFill>
            <a:round/>
            <a:headEnd/>
            <a:tailEnd/>
          </a:ln>
        </p:spPr>
        <p:txBody>
          <a:bodyPr wrap="none" anchor="ctr"/>
          <a:lstStyle/>
          <a:p>
            <a:endParaRPr lang="en-US"/>
          </a:p>
        </p:txBody>
      </p:sp>
      <p:sp>
        <p:nvSpPr>
          <p:cNvPr id="24606" name="AutoShape 30"/>
          <p:cNvSpPr>
            <a:spLocks/>
          </p:cNvSpPr>
          <p:nvPr/>
        </p:nvSpPr>
        <p:spPr bwMode="auto">
          <a:xfrm>
            <a:off x="8153400" y="647700"/>
            <a:ext cx="228600" cy="1143000"/>
          </a:xfrm>
          <a:prstGeom prst="rightBracket">
            <a:avLst>
              <a:gd name="adj" fmla="val 41667"/>
            </a:avLst>
          </a:prstGeom>
          <a:noFill/>
          <a:ln w="9525">
            <a:solidFill>
              <a:schemeClr val="tx1"/>
            </a:solidFill>
            <a:round/>
            <a:headEnd/>
            <a:tailEnd/>
          </a:ln>
        </p:spPr>
        <p:txBody>
          <a:bodyPr wrap="none" anchor="ctr"/>
          <a:lstStyle/>
          <a:p>
            <a:endParaRPr lang="en-US"/>
          </a:p>
        </p:txBody>
      </p:sp>
      <p:sp>
        <p:nvSpPr>
          <p:cNvPr id="24607" name="Text Box 31"/>
          <p:cNvSpPr txBox="1">
            <a:spLocks noChangeArrowheads="1"/>
          </p:cNvSpPr>
          <p:nvPr/>
        </p:nvSpPr>
        <p:spPr bwMode="auto">
          <a:xfrm>
            <a:off x="8366125" y="673100"/>
            <a:ext cx="336550" cy="1066800"/>
          </a:xfrm>
          <a:prstGeom prst="rect">
            <a:avLst/>
          </a:prstGeom>
          <a:noFill/>
          <a:ln w="9525">
            <a:noFill/>
            <a:miter lim="800000"/>
            <a:headEnd/>
            <a:tailEnd/>
          </a:ln>
        </p:spPr>
        <p:txBody>
          <a:bodyPr vert="eaVert">
            <a:spAutoFit/>
          </a:bodyPr>
          <a:lstStyle/>
          <a:p>
            <a:pPr algn="ctr" eaLnBrk="1" hangingPunct="1">
              <a:spcBef>
                <a:spcPct val="50000"/>
              </a:spcBef>
            </a:pPr>
            <a:r>
              <a:rPr lang="en-US" sz="1000">
                <a:latin typeface="Kabel Bk BT" pitchFamily="34" charset="0"/>
              </a:rPr>
              <a:t>Graduate School</a:t>
            </a:r>
          </a:p>
        </p:txBody>
      </p:sp>
      <p:sp>
        <p:nvSpPr>
          <p:cNvPr id="24608" name="Text Box 32"/>
          <p:cNvSpPr txBox="1">
            <a:spLocks noChangeArrowheads="1"/>
          </p:cNvSpPr>
          <p:nvPr/>
        </p:nvSpPr>
        <p:spPr bwMode="auto">
          <a:xfrm>
            <a:off x="8369300" y="2692400"/>
            <a:ext cx="336550" cy="1066800"/>
          </a:xfrm>
          <a:prstGeom prst="rect">
            <a:avLst/>
          </a:prstGeom>
          <a:noFill/>
          <a:ln w="9525">
            <a:noFill/>
            <a:miter lim="800000"/>
            <a:headEnd/>
            <a:tailEnd/>
          </a:ln>
        </p:spPr>
        <p:txBody>
          <a:bodyPr vert="eaVert">
            <a:spAutoFit/>
          </a:bodyPr>
          <a:lstStyle/>
          <a:p>
            <a:pPr algn="ctr" eaLnBrk="1" hangingPunct="1">
              <a:spcBef>
                <a:spcPct val="50000"/>
              </a:spcBef>
            </a:pPr>
            <a:r>
              <a:rPr lang="en-US" sz="1000">
                <a:latin typeface="Kabel Bk BT" pitchFamily="34" charset="0"/>
              </a:rPr>
              <a:t>Undergraduate</a:t>
            </a:r>
          </a:p>
        </p:txBody>
      </p:sp>
      <p:sp>
        <p:nvSpPr>
          <p:cNvPr id="24609" name="Text Box 33"/>
          <p:cNvSpPr txBox="1">
            <a:spLocks noChangeArrowheads="1"/>
          </p:cNvSpPr>
          <p:nvPr/>
        </p:nvSpPr>
        <p:spPr bwMode="auto">
          <a:xfrm>
            <a:off x="8356600" y="4953000"/>
            <a:ext cx="336550" cy="1066800"/>
          </a:xfrm>
          <a:prstGeom prst="rect">
            <a:avLst/>
          </a:prstGeom>
          <a:noFill/>
          <a:ln w="9525">
            <a:noFill/>
            <a:miter lim="800000"/>
            <a:headEnd/>
            <a:tailEnd/>
          </a:ln>
        </p:spPr>
        <p:txBody>
          <a:bodyPr vert="eaVert">
            <a:spAutoFit/>
          </a:bodyPr>
          <a:lstStyle/>
          <a:p>
            <a:pPr algn="ctr" eaLnBrk="1" hangingPunct="1">
              <a:spcBef>
                <a:spcPct val="50000"/>
              </a:spcBef>
            </a:pPr>
            <a:r>
              <a:rPr lang="en-US" sz="1000">
                <a:latin typeface="Kabel Bk BT" pitchFamily="34" charset="0"/>
              </a:rPr>
              <a:t>High School</a:t>
            </a:r>
          </a:p>
        </p:txBody>
      </p:sp>
      <p:sp>
        <p:nvSpPr>
          <p:cNvPr id="24610" name="Rectangle 34"/>
          <p:cNvSpPr>
            <a:spLocks noChangeArrowheads="1"/>
          </p:cNvSpPr>
          <p:nvPr/>
        </p:nvSpPr>
        <p:spPr bwMode="auto">
          <a:xfrm>
            <a:off x="4800600" y="0"/>
            <a:ext cx="4038600" cy="501650"/>
          </a:xfrm>
          <a:prstGeom prst="rect">
            <a:avLst/>
          </a:prstGeom>
          <a:noFill/>
          <a:ln w="9525">
            <a:noFill/>
            <a:miter lim="800000"/>
            <a:headEnd/>
            <a:tailEnd/>
          </a:ln>
        </p:spPr>
        <p:txBody>
          <a:bodyPr lIns="92075" tIns="46038" rIns="92075" bIns="46038">
            <a:spAutoFit/>
          </a:bodyPr>
          <a:lstStyle/>
          <a:p>
            <a:pPr algn="ctr">
              <a:spcBef>
                <a:spcPct val="50000"/>
              </a:spcBef>
            </a:pPr>
            <a:r>
              <a:rPr lang="en-US" sz="900">
                <a:latin typeface="Kabel Bk BT" pitchFamily="34" charset="0"/>
              </a:rPr>
              <a:t>This pyramid depicts the different levels of thinking we use when learning.  Notice how  each level builds on the foundation that precedes it.  It is required that we learn the lower levels before we can effectively use the skills above.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609600" y="76200"/>
            <a:ext cx="8229600" cy="2286000"/>
          </a:xfrm>
        </p:spPr>
        <p:txBody>
          <a:bodyPr/>
          <a:lstStyle/>
          <a:p>
            <a:pPr algn="ctr" eaLnBrk="1" hangingPunct="1"/>
            <a:r>
              <a:rPr lang="en-US" smtClean="0">
                <a:latin typeface="Times New Roman" pitchFamily="18" charset="0"/>
                <a:cs typeface="Times New Roman" pitchFamily="18" charset="0"/>
              </a:rPr>
              <a:t>Counting Vowels</a:t>
            </a:r>
            <a:br>
              <a:rPr lang="en-US" smtClean="0">
                <a:latin typeface="Times New Roman" pitchFamily="18" charset="0"/>
                <a:cs typeface="Times New Roman" pitchFamily="18" charset="0"/>
              </a:rPr>
            </a:br>
            <a:r>
              <a:rPr lang="en-US" smtClean="0">
                <a:latin typeface="Times New Roman" pitchFamily="18" charset="0"/>
                <a:cs typeface="Times New Roman" pitchFamily="18" charset="0"/>
              </a:rPr>
              <a:t> in 30 seconds</a:t>
            </a:r>
          </a:p>
        </p:txBody>
      </p:sp>
      <p:sp>
        <p:nvSpPr>
          <p:cNvPr id="25603" name="Rectangle 3"/>
          <p:cNvSpPr>
            <a:spLocks noGrp="1" noChangeArrowheads="1"/>
          </p:cNvSpPr>
          <p:nvPr>
            <p:ph type="subTitle" idx="1"/>
          </p:nvPr>
        </p:nvSpPr>
        <p:spPr>
          <a:xfrm>
            <a:off x="1828800" y="3962400"/>
            <a:ext cx="6324600" cy="1295400"/>
          </a:xfrm>
        </p:spPr>
        <p:txBody>
          <a:bodyPr/>
          <a:lstStyle/>
          <a:p>
            <a:pPr algn="ctr" eaLnBrk="1" hangingPunct="1"/>
            <a:r>
              <a:rPr lang="en-US" smtClean="0">
                <a:latin typeface="Times New Roman" pitchFamily="18" charset="0"/>
                <a:cs typeface="Times New Roman" pitchFamily="18" charset="0"/>
              </a:rPr>
              <a:t>How accurate are you?</a:t>
            </a:r>
          </a:p>
        </p:txBody>
      </p:sp>
    </p:spTree>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58DCDB4A-EFEE-4D42-B947-EB9F99F1F4E9}" type="slidenum">
              <a:rPr lang="en-US" smtClean="0"/>
              <a:pPr>
                <a:defRPr/>
              </a:pPr>
              <a:t>18</a:t>
            </a:fld>
            <a:endParaRPr lang="en-US"/>
          </a:p>
        </p:txBody>
      </p:sp>
      <p:sp>
        <p:nvSpPr>
          <p:cNvPr id="31747" name="TextBox 2"/>
          <p:cNvSpPr txBox="1">
            <a:spLocks noChangeArrowheads="1"/>
          </p:cNvSpPr>
          <p:nvPr/>
        </p:nvSpPr>
        <p:spPr bwMode="auto">
          <a:xfrm>
            <a:off x="838200" y="1725283"/>
            <a:ext cx="4117975" cy="5016500"/>
          </a:xfrm>
          <a:prstGeom prst="rect">
            <a:avLst/>
          </a:prstGeom>
          <a:noFill/>
          <a:ln w="9525">
            <a:noFill/>
            <a:miter lim="800000"/>
            <a:headEnd/>
            <a:tailEnd/>
          </a:ln>
        </p:spPr>
        <p:txBody>
          <a:bodyPr wrap="none">
            <a:spAutoFit/>
          </a:bodyPr>
          <a:lstStyle/>
          <a:p>
            <a:r>
              <a:rPr lang="en-US" sz="4000" dirty="0"/>
              <a:t>Dollar Bill</a:t>
            </a:r>
          </a:p>
          <a:p>
            <a:r>
              <a:rPr lang="en-US" sz="4000" dirty="0"/>
              <a:t>Dice</a:t>
            </a:r>
          </a:p>
          <a:p>
            <a:r>
              <a:rPr lang="en-US" sz="4000" dirty="0"/>
              <a:t>Tricycle</a:t>
            </a:r>
          </a:p>
          <a:p>
            <a:r>
              <a:rPr lang="en-US" sz="4000" dirty="0"/>
              <a:t>Four-leaf Clover</a:t>
            </a:r>
          </a:p>
          <a:p>
            <a:r>
              <a:rPr lang="en-US" sz="4000" dirty="0"/>
              <a:t>Hand</a:t>
            </a:r>
          </a:p>
          <a:p>
            <a:r>
              <a:rPr lang="en-US" sz="4000" dirty="0"/>
              <a:t>Six-Pack</a:t>
            </a:r>
          </a:p>
          <a:p>
            <a:r>
              <a:rPr lang="en-US" sz="4000" dirty="0"/>
              <a:t>Seven-Up</a:t>
            </a:r>
          </a:p>
          <a:p>
            <a:r>
              <a:rPr lang="en-US" sz="4000" dirty="0"/>
              <a:t>Octopus</a:t>
            </a:r>
          </a:p>
        </p:txBody>
      </p:sp>
      <p:sp>
        <p:nvSpPr>
          <p:cNvPr id="31748" name="TextBox 3"/>
          <p:cNvSpPr txBox="1">
            <a:spLocks noChangeArrowheads="1"/>
          </p:cNvSpPr>
          <p:nvPr/>
        </p:nvSpPr>
        <p:spPr bwMode="auto">
          <a:xfrm>
            <a:off x="5222126" y="1752600"/>
            <a:ext cx="3929063" cy="4400550"/>
          </a:xfrm>
          <a:prstGeom prst="rect">
            <a:avLst/>
          </a:prstGeom>
          <a:noFill/>
          <a:ln w="9525">
            <a:noFill/>
            <a:miter lim="800000"/>
            <a:headEnd/>
            <a:tailEnd/>
          </a:ln>
        </p:spPr>
        <p:txBody>
          <a:bodyPr wrap="none">
            <a:spAutoFit/>
          </a:bodyPr>
          <a:lstStyle/>
          <a:p>
            <a:r>
              <a:rPr lang="en-US" sz="4000" dirty="0"/>
              <a:t>Cat Lives</a:t>
            </a:r>
          </a:p>
          <a:p>
            <a:r>
              <a:rPr lang="en-US" sz="4000" dirty="0"/>
              <a:t>Bowling Pins</a:t>
            </a:r>
          </a:p>
          <a:p>
            <a:r>
              <a:rPr lang="en-US" sz="4000" dirty="0"/>
              <a:t>Football Team</a:t>
            </a:r>
          </a:p>
          <a:p>
            <a:r>
              <a:rPr lang="en-US" sz="4000" dirty="0"/>
              <a:t>Dozen Eggs</a:t>
            </a:r>
          </a:p>
          <a:p>
            <a:r>
              <a:rPr lang="en-US" sz="4000" dirty="0"/>
              <a:t>Unlucky Friday</a:t>
            </a:r>
          </a:p>
          <a:p>
            <a:r>
              <a:rPr lang="en-US" sz="4000" dirty="0"/>
              <a:t>Valentine’s Day</a:t>
            </a:r>
          </a:p>
          <a:p>
            <a:r>
              <a:rPr lang="en-US" sz="4000" dirty="0"/>
              <a:t>Quarter Hour</a:t>
            </a:r>
          </a:p>
        </p:txBody>
      </p:sp>
    </p:spTree>
    <p:custDataLst>
      <p:tags r:id="rId1"/>
    </p:custDataLst>
    <p:extLst>
      <p:ext uri="{BB962C8B-B14F-4D97-AF65-F5344CB8AC3E}">
        <p14:creationId xmlns:p14="http://schemas.microsoft.com/office/powerpoint/2010/main" val="33468361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371600" y="304800"/>
            <a:ext cx="7772400" cy="1143000"/>
          </a:xfrm>
        </p:spPr>
        <p:txBody>
          <a:bodyPr/>
          <a:lstStyle/>
          <a:p>
            <a:r>
              <a:rPr lang="en-US" dirty="0" smtClean="0"/>
              <a:t>How many words or phrases do you remember?</a:t>
            </a:r>
            <a:endParaRPr lang="en-US" dirty="0"/>
          </a:p>
        </p:txBody>
      </p:sp>
      <p:graphicFrame>
        <p:nvGraphicFramePr>
          <p:cNvPr id="4" name="TPChart"/>
          <p:cNvGraphicFramePr>
            <a:graphicFrameLocks noChangeAspect="1"/>
          </p:cNvGraphicFramePr>
          <p:nvPr>
            <p:custDataLst>
              <p:tags r:id="rId3"/>
            </p:custDataLst>
          </p:nvPr>
        </p:nvGraphicFramePr>
        <p:xfrm>
          <a:off x="4508500" y="1651000"/>
          <a:ext cx="4572000" cy="5143500"/>
        </p:xfrm>
        <a:graphic>
          <a:graphicData uri="http://schemas.openxmlformats.org/presentationml/2006/ole">
            <mc:AlternateContent xmlns:mc="http://schemas.openxmlformats.org/markup-compatibility/2006">
              <mc:Choice xmlns:v="urn:schemas-microsoft-com:vml" Requires="v">
                <p:oleObj spid="_x0000_s1026" name="Chart" r:id="rId7" imgW="4571935" imgH="5143422" progId="MSGraph.Chart.8">
                  <p:embed followColorScheme="full"/>
                </p:oleObj>
              </mc:Choice>
              <mc:Fallback>
                <p:oleObj name="Chart" r:id="rId7" imgW="4571935" imgH="5143422" progId="MSGraph.Chart.8">
                  <p:embed followColorScheme="full"/>
                  <p:pic>
                    <p:nvPicPr>
                      <p:cNvPr id="0" name=""/>
                      <p:cNvPicPr>
                        <a:picLocks noChangeAspect="1" noChangeArrowheads="1"/>
                      </p:cNvPicPr>
                      <p:nvPr/>
                    </p:nvPicPr>
                    <p:blipFill>
                      <a:blip r:embed="rId8"/>
                      <a:srcRect/>
                      <a:stretch>
                        <a:fillRect/>
                      </a:stretch>
                    </p:blipFill>
                    <p:spPr bwMode="auto">
                      <a:xfrm>
                        <a:off x="4508500" y="16510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PAnswers"/>
          <p:cNvSpPr>
            <a:spLocks noGrp="1"/>
          </p:cNvSpPr>
          <p:nvPr>
            <p:ph type="body" idx="1"/>
            <p:custDataLst>
              <p:tags r:id="rId4"/>
            </p:custDataLst>
          </p:nvPr>
        </p:nvSpPr>
        <p:spPr>
          <a:xfrm>
            <a:off x="990600" y="2514600"/>
            <a:ext cx="4114800" cy="4114800"/>
          </a:xfrm>
        </p:spPr>
        <p:txBody>
          <a:bodyPr>
            <a:noAutofit/>
          </a:bodyPr>
          <a:lstStyle/>
          <a:p>
            <a:pPr marL="514350" indent="-514350">
              <a:spcAft>
                <a:spcPts val="0"/>
              </a:spcAft>
              <a:buFont typeface="Wingdings" pitchFamily="2" charset="2"/>
              <a:buAutoNum type="arabicPeriod"/>
            </a:pPr>
            <a:r>
              <a:rPr lang="en-US" sz="3600" dirty="0" smtClean="0"/>
              <a:t>2 or less</a:t>
            </a:r>
          </a:p>
          <a:p>
            <a:pPr marL="514350" indent="-514350">
              <a:spcAft>
                <a:spcPts val="0"/>
              </a:spcAft>
              <a:buFont typeface="Wingdings" pitchFamily="2" charset="2"/>
              <a:buAutoNum type="arabicPeriod"/>
            </a:pPr>
            <a:r>
              <a:rPr lang="en-US" sz="3600" dirty="0" smtClean="0"/>
              <a:t>3 – 5</a:t>
            </a:r>
          </a:p>
          <a:p>
            <a:pPr marL="514350" indent="-514350">
              <a:spcAft>
                <a:spcPts val="0"/>
              </a:spcAft>
              <a:buFont typeface="Wingdings" pitchFamily="2" charset="2"/>
              <a:buAutoNum type="arabicPeriod"/>
            </a:pPr>
            <a:r>
              <a:rPr lang="en-US" sz="3600" dirty="0" smtClean="0"/>
              <a:t>6 – 8</a:t>
            </a:r>
          </a:p>
          <a:p>
            <a:pPr marL="514350" indent="-514350">
              <a:spcAft>
                <a:spcPts val="0"/>
              </a:spcAft>
              <a:buFont typeface="Wingdings" pitchFamily="2" charset="2"/>
              <a:buAutoNum type="arabicPeriod"/>
            </a:pPr>
            <a:r>
              <a:rPr lang="en-US" sz="3600" dirty="0" smtClean="0"/>
              <a:t>9 – 12</a:t>
            </a:r>
          </a:p>
          <a:p>
            <a:pPr marL="514350" indent="-514350">
              <a:spcAft>
                <a:spcPts val="0"/>
              </a:spcAft>
              <a:buFont typeface="Wingdings" pitchFamily="2" charset="2"/>
              <a:buAutoNum type="arabicPeriod"/>
            </a:pPr>
            <a:r>
              <a:rPr lang="en-US" sz="3600" dirty="0" smtClean="0"/>
              <a:t>13 or more</a:t>
            </a:r>
            <a:endParaRPr lang="en-US" sz="3600" dirty="0"/>
          </a:p>
        </p:txBody>
      </p:sp>
      <p:grpSp>
        <p:nvGrpSpPr>
          <p:cNvPr id="10" name="Countdown"/>
          <p:cNvGrpSpPr/>
          <p:nvPr>
            <p:custDataLst>
              <p:tags r:id="rId5"/>
            </p:custDataLst>
          </p:nvPr>
        </p:nvGrpSpPr>
        <p:grpSpPr>
          <a:xfrm>
            <a:off x="7823200" y="1492250"/>
            <a:ext cx="1193800" cy="4406900"/>
            <a:chOff x="7975600" y="1308100"/>
            <a:chExt cx="1193800" cy="4406900"/>
          </a:xfrm>
        </p:grpSpPr>
        <p:cxnSp>
          <p:nvCxnSpPr>
            <p:cNvPr id="9" name="CDLine"/>
            <p:cNvCxnSpPr/>
            <p:nvPr/>
          </p:nvCxnSpPr>
          <p:spPr bwMode="auto">
            <a:xfrm>
              <a:off x="8572500" y="1905000"/>
              <a:ext cx="0" cy="3810000"/>
            </a:xfrm>
            <a:prstGeom prst="line">
              <a:avLst/>
            </a:prstGeom>
            <a:solidFill>
              <a:schemeClr val="accent1"/>
            </a:solidFill>
            <a:ln w="63500" cap="flat" cmpd="sng" algn="ctr">
              <a:solidFill>
                <a:srgbClr val="000000"/>
              </a:solidFill>
              <a:prstDash val="solid"/>
              <a:round/>
              <a:headEnd type="none" w="med" len="med"/>
              <a:tailEnd type="none" w="med" len="med"/>
            </a:ln>
            <a:effectLst/>
          </p:spPr>
        </p:cxnSp>
        <p:sp>
          <p:nvSpPr>
            <p:cNvPr id="8" name="CDBall"/>
            <p:cNvSpPr/>
            <p:nvPr/>
          </p:nvSpPr>
          <p:spPr bwMode="auto">
            <a:xfrm>
              <a:off x="7975600" y="1308100"/>
              <a:ext cx="1193800" cy="1193800"/>
            </a:xfrm>
            <a:prstGeom prst="star24">
              <a:avLst/>
            </a:prstGeom>
            <a:gradFill flip="none" rotWithShape="1">
              <a:gsLst>
                <a:gs pos="100000">
                  <a:srgbClr val="D2B6CE"/>
                </a:gs>
                <a:gs pos="0">
                  <a:srgbClr val="FFFFFF"/>
                </a:gs>
              </a:gsLst>
              <a:path path="rect">
                <a:fillToRect l="50000" t="50000" r="50000" b="50000"/>
              </a:path>
              <a:tileRect/>
            </a:gra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algn="ctr"/>
              <a:r>
                <a:rPr kumimoji="0" lang="en-US" sz="1800" b="1" i="0" u="none" strike="noStrike" cap="none" normalizeH="0" baseline="0" smtClean="0">
                  <a:ln>
                    <a:noFill/>
                  </a:ln>
                  <a:solidFill>
                    <a:srgbClr val="000000"/>
                  </a:solidFill>
                  <a:effectLst/>
                  <a:latin typeface="Tahoma"/>
                </a:rPr>
                <a:t>5</a:t>
              </a:r>
            </a:p>
          </p:txBody>
        </p:sp>
      </p:grpSp>
    </p:spTree>
    <p:custDataLst>
      <p:tags r:id="rId2"/>
    </p:custDataLst>
    <p:extLst>
      <p:ext uri="{BB962C8B-B14F-4D97-AF65-F5344CB8AC3E}">
        <p14:creationId xmlns:p14="http://schemas.microsoft.com/office/powerpoint/2010/main" val="2200928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p:cNvSpPr>
          <p:nvPr>
            <p:ph type="title"/>
          </p:nvPr>
        </p:nvSpPr>
        <p:spPr>
          <a:xfrm>
            <a:off x="762000" y="1352550"/>
            <a:ext cx="7467600" cy="914400"/>
          </a:xfrm>
        </p:spPr>
        <p:txBody>
          <a:bodyPr/>
          <a:lstStyle/>
          <a:p>
            <a:pPr algn="r" eaLnBrk="1" hangingPunct="1"/>
            <a:r>
              <a:rPr lang="en-US" sz="2400" smtClean="0">
                <a:latin typeface="Calibri" pitchFamily="34" charset="0"/>
                <a:cs typeface="Arial" pitchFamily="34" charset="0"/>
              </a:rPr>
              <a:t> 2004 National College Learning Center Association</a:t>
            </a:r>
            <a:br>
              <a:rPr lang="en-US" sz="2400" smtClean="0">
                <a:latin typeface="Calibri" pitchFamily="34" charset="0"/>
                <a:cs typeface="Arial" pitchFamily="34" charset="0"/>
              </a:rPr>
            </a:br>
            <a:r>
              <a:rPr lang="en-US" sz="2400" smtClean="0">
                <a:latin typeface="Calibri" pitchFamily="34" charset="0"/>
                <a:cs typeface="Arial" pitchFamily="34" charset="0"/>
              </a:rPr>
              <a:t>Frank L. Christ Outstanding Learning Center Award</a:t>
            </a:r>
            <a:r>
              <a:rPr lang="en-US" sz="2000" smtClean="0">
                <a:latin typeface="Calibri" pitchFamily="34" charset="0"/>
                <a:cs typeface="Arial" pitchFamily="34" charset="0"/>
              </a:rPr>
              <a:t> </a:t>
            </a:r>
          </a:p>
        </p:txBody>
      </p:sp>
      <p:pic>
        <p:nvPicPr>
          <p:cNvPr id="4099" name="Picture 3" descr="SaundraFrankMelissaAward"/>
          <p:cNvPicPr>
            <a:picLocks noChangeAspect="1" noChangeArrowheads="1"/>
          </p:cNvPicPr>
          <p:nvPr/>
        </p:nvPicPr>
        <p:blipFill>
          <a:blip r:embed="rId2" cstate="print"/>
          <a:srcRect/>
          <a:stretch>
            <a:fillRect/>
          </a:stretch>
        </p:blipFill>
        <p:spPr bwMode="auto">
          <a:xfrm>
            <a:off x="2743200" y="2286000"/>
            <a:ext cx="3503613" cy="2903538"/>
          </a:xfrm>
          <a:prstGeom prst="rect">
            <a:avLst/>
          </a:prstGeom>
          <a:noFill/>
          <a:ln w="50800">
            <a:solidFill>
              <a:schemeClr val="tx1"/>
            </a:solidFill>
            <a:miter lim="800000"/>
            <a:headEnd/>
            <a:tailEnd/>
          </a:ln>
        </p:spPr>
      </p:pic>
      <p:pic>
        <p:nvPicPr>
          <p:cNvPr id="4100" name="Picture 4" descr="2logo"/>
          <p:cNvPicPr>
            <a:picLocks noChangeAspect="1" noChangeArrowheads="1"/>
          </p:cNvPicPr>
          <p:nvPr/>
        </p:nvPicPr>
        <p:blipFill>
          <a:blip r:embed="rId3" cstate="print"/>
          <a:srcRect/>
          <a:stretch>
            <a:fillRect/>
          </a:stretch>
        </p:blipFill>
        <p:spPr bwMode="auto">
          <a:xfrm>
            <a:off x="3810000" y="5334000"/>
            <a:ext cx="1504950" cy="1133475"/>
          </a:xfrm>
          <a:prstGeom prst="rect">
            <a:avLst/>
          </a:prstGeom>
          <a:noFill/>
          <a:ln w="9525">
            <a:noFill/>
            <a:miter lim="800000"/>
            <a:headEnd/>
            <a:tailEnd/>
          </a:ln>
        </p:spPr>
      </p:pic>
      <p:sp>
        <p:nvSpPr>
          <p:cNvPr id="4101" name="Rectangle 5"/>
          <p:cNvSpPr>
            <a:spLocks noChangeArrowheads="1"/>
          </p:cNvSpPr>
          <p:nvPr/>
        </p:nvSpPr>
        <p:spPr bwMode="auto">
          <a:xfrm>
            <a:off x="457200" y="593725"/>
            <a:ext cx="8399463" cy="701675"/>
          </a:xfrm>
          <a:prstGeom prst="rect">
            <a:avLst/>
          </a:prstGeom>
          <a:noFill/>
          <a:ln w="9525">
            <a:noFill/>
            <a:miter lim="800000"/>
            <a:headEnd/>
            <a:tailEnd/>
          </a:ln>
        </p:spPr>
        <p:txBody>
          <a:bodyPr wrap="none">
            <a:spAutoFit/>
          </a:bodyPr>
          <a:lstStyle/>
          <a:p>
            <a:r>
              <a:rPr lang="en-US" sz="4000" b="1">
                <a:latin typeface="Arial" pitchFamily="34" charset="0"/>
              </a:rPr>
              <a:t>The Center for Academic Success</a:t>
            </a:r>
          </a:p>
        </p:txBody>
      </p:sp>
      <p:sp>
        <p:nvSpPr>
          <p:cNvPr id="4102" name="Rectangle 6"/>
          <p:cNvSpPr>
            <a:spLocks noChangeArrowheads="1"/>
          </p:cNvSpPr>
          <p:nvPr/>
        </p:nvSpPr>
        <p:spPr bwMode="auto">
          <a:xfrm>
            <a:off x="0" y="304800"/>
            <a:ext cx="9144000" cy="152400"/>
          </a:xfrm>
          <a:prstGeom prst="rect">
            <a:avLst/>
          </a:prstGeom>
          <a:solidFill>
            <a:srgbClr val="99CC00"/>
          </a:solidFill>
          <a:ln w="9525">
            <a:noFill/>
            <a:miter lim="800000"/>
            <a:headEnd/>
            <a:tailEnd/>
          </a:ln>
        </p:spPr>
        <p:txBody>
          <a:bodyPr wrap="none" anchor="ctr"/>
          <a:lstStyle/>
          <a:p>
            <a:endParaRPr lang="en-US"/>
          </a:p>
        </p:txBody>
      </p:sp>
      <p:sp>
        <p:nvSpPr>
          <p:cNvPr id="4103" name="Rectangle 7"/>
          <p:cNvSpPr>
            <a:spLocks noChangeArrowheads="1"/>
          </p:cNvSpPr>
          <p:nvPr/>
        </p:nvSpPr>
        <p:spPr bwMode="auto">
          <a:xfrm>
            <a:off x="0" y="6477000"/>
            <a:ext cx="9144000" cy="152400"/>
          </a:xfrm>
          <a:prstGeom prst="rect">
            <a:avLst/>
          </a:prstGeom>
          <a:solidFill>
            <a:srgbClr val="99CC00"/>
          </a:solidFill>
          <a:ln w="9525">
            <a:noFill/>
            <a:miter lim="800000"/>
            <a:headEnd/>
            <a:tailEnd/>
          </a:ln>
        </p:spPr>
        <p:txBody>
          <a:bodyPr wrap="none" anchor="ctr"/>
          <a:lstStyle/>
          <a:p>
            <a:endParaRPr lang="en-US"/>
          </a:p>
        </p:txBody>
      </p:sp>
      <p:sp>
        <p:nvSpPr>
          <p:cNvPr id="4104" name="Rectangle 8"/>
          <p:cNvSpPr>
            <a:spLocks noChangeArrowheads="1"/>
          </p:cNvSpPr>
          <p:nvPr/>
        </p:nvSpPr>
        <p:spPr bwMode="auto">
          <a:xfrm>
            <a:off x="0" y="0"/>
            <a:ext cx="9144000" cy="381000"/>
          </a:xfrm>
          <a:prstGeom prst="rect">
            <a:avLst/>
          </a:prstGeom>
          <a:solidFill>
            <a:schemeClr val="tx1"/>
          </a:solidFill>
          <a:ln w="9525">
            <a:noFill/>
            <a:miter lim="800000"/>
            <a:headEnd/>
            <a:tailEnd/>
          </a:ln>
        </p:spPr>
        <p:txBody>
          <a:bodyPr wrap="none" anchor="ctr"/>
          <a:lstStyle/>
          <a:p>
            <a:endParaRPr lang="en-US"/>
          </a:p>
        </p:txBody>
      </p:sp>
      <p:sp>
        <p:nvSpPr>
          <p:cNvPr id="4105" name="Rectangle 9"/>
          <p:cNvSpPr>
            <a:spLocks noChangeArrowheads="1"/>
          </p:cNvSpPr>
          <p:nvPr/>
        </p:nvSpPr>
        <p:spPr bwMode="auto">
          <a:xfrm>
            <a:off x="0" y="6605588"/>
            <a:ext cx="9144000" cy="252412"/>
          </a:xfrm>
          <a:prstGeom prst="rect">
            <a:avLst/>
          </a:prstGeom>
          <a:solidFill>
            <a:schemeClr val="tx2"/>
          </a:solidFill>
          <a:ln w="9525">
            <a:noFill/>
            <a:miter lim="800000"/>
            <a:headEnd/>
            <a:tailEnd/>
          </a:ln>
        </p:spPr>
        <p:txBody>
          <a:bodyPr wrap="none" anchor="ctr"/>
          <a:lstStyle/>
          <a:p>
            <a:pPr algn="ct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43000" y="457200"/>
            <a:ext cx="8001000" cy="1143000"/>
          </a:xfrm>
        </p:spPr>
        <p:txBody>
          <a:bodyPr/>
          <a:lstStyle/>
          <a:p>
            <a:pPr algn="ctr" eaLnBrk="1" hangingPunct="1"/>
            <a:r>
              <a:rPr lang="en-US" sz="3200" b="1" smtClean="0"/>
              <a:t>Knowledge of Metacognition</a:t>
            </a:r>
            <a:br>
              <a:rPr lang="en-US" sz="3200" b="1" smtClean="0"/>
            </a:br>
            <a:r>
              <a:rPr lang="en-US" sz="3200" b="1" smtClean="0"/>
              <a:t> Can Greatly Increase </a:t>
            </a:r>
            <a:br>
              <a:rPr lang="en-US" sz="3200" b="1" smtClean="0"/>
            </a:br>
            <a:r>
              <a:rPr lang="en-US" sz="3200" b="1" smtClean="0"/>
              <a:t>Student Success</a:t>
            </a:r>
          </a:p>
        </p:txBody>
      </p:sp>
      <p:sp>
        <p:nvSpPr>
          <p:cNvPr id="26627" name="Rectangle 3"/>
          <p:cNvSpPr>
            <a:spLocks noGrp="1" noChangeArrowheads="1"/>
          </p:cNvSpPr>
          <p:nvPr>
            <p:ph type="body" idx="1"/>
          </p:nvPr>
        </p:nvSpPr>
        <p:spPr>
          <a:xfrm>
            <a:off x="914400" y="2133600"/>
            <a:ext cx="8229600" cy="4495800"/>
          </a:xfrm>
        </p:spPr>
        <p:txBody>
          <a:bodyPr/>
          <a:lstStyle/>
          <a:p>
            <a:pPr eaLnBrk="1" hangingPunct="1"/>
            <a:r>
              <a:rPr lang="en-US" sz="3300" smtClean="0"/>
              <a:t>Some are less likely to have been cognitively challenged before</a:t>
            </a:r>
          </a:p>
          <a:p>
            <a:pPr eaLnBrk="1" hangingPunct="1"/>
            <a:r>
              <a:rPr lang="en-US" sz="3300" smtClean="0"/>
              <a:t>Some are less likely to have been encouraged to “stick with it”</a:t>
            </a:r>
          </a:p>
          <a:p>
            <a:pPr eaLnBrk="1" hangingPunct="1"/>
            <a:r>
              <a:rPr lang="en-US" sz="3300" smtClean="0"/>
              <a:t>Some are more likely to suffer from “stereotype threat”</a:t>
            </a:r>
          </a:p>
          <a:p>
            <a:pPr eaLnBrk="1" hangingPunct="1"/>
            <a:r>
              <a:rPr lang="en-US" sz="3300" smtClean="0"/>
              <a:t>Most will experience the impact of a “paradigm shift”</a:t>
            </a:r>
          </a:p>
          <a:p>
            <a:pPr eaLnBrk="1" hangingPunct="1">
              <a:buFont typeface="Wingdings" pitchFamily="2" charset="2"/>
              <a:buNone/>
            </a:pPr>
            <a:endParaRPr lang="en-US" sz="3300" b="1" smtClean="0"/>
          </a:p>
          <a:p>
            <a:pPr eaLnBrk="1" hangingPunct="1"/>
            <a:endParaRPr lang="en-US" sz="33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eaLnBrk="1" hangingPunct="1"/>
            <a:r>
              <a:rPr lang="en-US" smtClean="0"/>
              <a:t>Time Management Tools</a:t>
            </a:r>
          </a:p>
        </p:txBody>
      </p:sp>
      <p:sp>
        <p:nvSpPr>
          <p:cNvPr id="28675" name="Rectangle 3"/>
          <p:cNvSpPr>
            <a:spLocks noGrp="1" noChangeArrowheads="1"/>
          </p:cNvSpPr>
          <p:nvPr>
            <p:ph type="body" idx="1"/>
          </p:nvPr>
        </p:nvSpPr>
        <p:spPr>
          <a:xfrm>
            <a:off x="1371600" y="2132013"/>
            <a:ext cx="7313613" cy="4725987"/>
          </a:xfrm>
        </p:spPr>
        <p:txBody>
          <a:bodyPr/>
          <a:lstStyle/>
          <a:p>
            <a:pPr eaLnBrk="1" hangingPunct="1">
              <a:lnSpc>
                <a:spcPct val="90000"/>
              </a:lnSpc>
            </a:pPr>
            <a:r>
              <a:rPr lang="en-US" smtClean="0"/>
              <a:t>Weekly planner</a:t>
            </a:r>
          </a:p>
          <a:p>
            <a:pPr eaLnBrk="1" hangingPunct="1">
              <a:lnSpc>
                <a:spcPct val="90000"/>
              </a:lnSpc>
              <a:buFont typeface="Wingdings" pitchFamily="2" charset="2"/>
              <a:buNone/>
            </a:pPr>
            <a:endParaRPr lang="en-US" smtClean="0"/>
          </a:p>
          <a:p>
            <a:pPr eaLnBrk="1" hangingPunct="1">
              <a:lnSpc>
                <a:spcPct val="90000"/>
              </a:lnSpc>
            </a:pPr>
            <a:r>
              <a:rPr lang="en-US" smtClean="0"/>
              <a:t>Summer calendar</a:t>
            </a:r>
          </a:p>
          <a:p>
            <a:pPr eaLnBrk="1" hangingPunct="1">
              <a:lnSpc>
                <a:spcPct val="90000"/>
              </a:lnSpc>
            </a:pPr>
            <a:endParaRPr lang="en-US" smtClean="0"/>
          </a:p>
          <a:p>
            <a:pPr eaLnBrk="1" hangingPunct="1">
              <a:lnSpc>
                <a:spcPct val="90000"/>
              </a:lnSpc>
            </a:pPr>
            <a:r>
              <a:rPr lang="en-US" smtClean="0"/>
              <a:t>“To do” lists</a:t>
            </a:r>
          </a:p>
          <a:p>
            <a:pPr eaLnBrk="1" hangingPunct="1">
              <a:lnSpc>
                <a:spcPct val="90000"/>
              </a:lnSpc>
              <a:buFont typeface="Wingdings" pitchFamily="2" charset="2"/>
              <a:buNone/>
            </a:pPr>
            <a:endParaRPr lang="en-US" smtClean="0"/>
          </a:p>
          <a:p>
            <a:pPr eaLnBrk="1" hangingPunct="1">
              <a:lnSpc>
                <a:spcPct val="90000"/>
              </a:lnSpc>
            </a:pPr>
            <a:r>
              <a:rPr lang="en-US" smtClean="0"/>
              <a:t>Cell phone timer</a:t>
            </a:r>
          </a:p>
          <a:p>
            <a:pPr eaLnBrk="1" hangingPunct="1">
              <a:lnSpc>
                <a:spcPct val="90000"/>
              </a:lnSpc>
              <a:buFont typeface="Wingdings" pitchFamily="2" charset="2"/>
              <a:buNone/>
            </a:pPr>
            <a:endParaRPr lang="en-US" smtClean="0"/>
          </a:p>
          <a:p>
            <a:pPr eaLnBrk="1" hangingPunct="1">
              <a:lnSpc>
                <a:spcPct val="90000"/>
              </a:lnSpc>
            </a:pPr>
            <a:r>
              <a:rPr lang="en-US" smtClean="0"/>
              <a:t>Others?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algn="ctr" eaLnBrk="1" hangingPunct="1"/>
            <a:r>
              <a:rPr lang="en-US" smtClean="0"/>
              <a:t>The Art of Mentoring</a:t>
            </a:r>
          </a:p>
        </p:txBody>
      </p:sp>
      <p:sp>
        <p:nvSpPr>
          <p:cNvPr id="30723" name="Content Placeholder 2"/>
          <p:cNvSpPr>
            <a:spLocks noGrp="1"/>
          </p:cNvSpPr>
          <p:nvPr>
            <p:ph idx="1"/>
          </p:nvPr>
        </p:nvSpPr>
        <p:spPr/>
        <p:txBody>
          <a:bodyPr/>
          <a:lstStyle/>
          <a:p>
            <a:pPr eaLnBrk="1" hangingPunct="1"/>
            <a:r>
              <a:rPr lang="en-US" smtClean="0"/>
              <a:t>What’s the difference between an art and a science?</a:t>
            </a:r>
          </a:p>
          <a:p>
            <a:pPr eaLnBrk="1" hangingPunct="1"/>
            <a:endParaRPr lang="en-US" smtClean="0"/>
          </a:p>
          <a:p>
            <a:pPr eaLnBrk="1" hangingPunct="1"/>
            <a:r>
              <a:rPr lang="en-US" smtClean="0"/>
              <a:t>What makes mentoring an art?</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algn="ctr" eaLnBrk="1" hangingPunct="1"/>
            <a:r>
              <a:rPr lang="en-US" smtClean="0"/>
              <a:t>The Art of Mentoring</a:t>
            </a:r>
          </a:p>
        </p:txBody>
      </p:sp>
      <p:sp>
        <p:nvSpPr>
          <p:cNvPr id="30723" name="Content Placeholder 2"/>
          <p:cNvSpPr>
            <a:spLocks noGrp="1"/>
          </p:cNvSpPr>
          <p:nvPr>
            <p:ph idx="1"/>
          </p:nvPr>
        </p:nvSpPr>
        <p:spPr/>
        <p:txBody>
          <a:bodyPr/>
          <a:lstStyle/>
          <a:p>
            <a:pPr eaLnBrk="1" hangingPunct="1"/>
            <a:r>
              <a:rPr lang="en-US" smtClean="0"/>
              <a:t>What’s the difference between an art and a science?</a:t>
            </a:r>
          </a:p>
          <a:p>
            <a:pPr eaLnBrk="1" hangingPunct="1"/>
            <a:endParaRPr lang="en-US" smtClean="0"/>
          </a:p>
          <a:p>
            <a:pPr eaLnBrk="1" hangingPunct="1"/>
            <a:r>
              <a:rPr lang="en-US" smtClean="0"/>
              <a:t>What makes mentoring an art?</a:t>
            </a:r>
          </a:p>
          <a:p>
            <a:pPr eaLnBrk="1" hangingPunct="1"/>
            <a:endParaRPr lang="en-US" smtClean="0"/>
          </a:p>
          <a:p>
            <a:pPr eaLnBrk="1" hangingPunct="1"/>
            <a:endParaRPr lang="en-US" smtClean="0"/>
          </a:p>
        </p:txBody>
      </p:sp>
    </p:spTree>
    <p:extLst>
      <p:ext uri="{BB962C8B-B14F-4D97-AF65-F5344CB8AC3E}">
        <p14:creationId xmlns:p14="http://schemas.microsoft.com/office/powerpoint/2010/main" val="23148970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ctrTitle"/>
          </p:nvPr>
        </p:nvSpPr>
        <p:spPr>
          <a:xfrm>
            <a:off x="304800" y="1981200"/>
            <a:ext cx="8839200" cy="4648200"/>
          </a:xfrm>
        </p:spPr>
        <p:txBody>
          <a:bodyPr/>
          <a:lstStyle/>
          <a:p>
            <a:r>
              <a:rPr lang="en-US" sz="3600">
                <a:latin typeface="Verdana" pitchFamily="34" charset="0"/>
              </a:rPr>
              <a:t>	Mentors Can Span the Gamut</a:t>
            </a:r>
            <a:br>
              <a:rPr lang="en-US" sz="3600">
                <a:latin typeface="Verdana" pitchFamily="34" charset="0"/>
              </a:rPr>
            </a:br>
            <a:r>
              <a:rPr lang="en-US" sz="3600">
                <a:latin typeface="Verdana" pitchFamily="34" charset="0"/>
              </a:rPr>
              <a:t>	  from Magical to Monstrous!</a:t>
            </a:r>
            <a:r>
              <a:rPr lang="en-US" sz="5400"/>
              <a:t> </a:t>
            </a:r>
            <a:br>
              <a:rPr lang="en-US" sz="5400"/>
            </a:br>
            <a:r>
              <a:rPr lang="en-US" sz="5400"/>
              <a:t/>
            </a:r>
            <a:br>
              <a:rPr lang="en-US" sz="5400"/>
            </a:br>
            <a:r>
              <a:rPr lang="en-US" sz="5400"/>
              <a:t/>
            </a:r>
            <a:br>
              <a:rPr lang="en-US" sz="5400"/>
            </a:br>
            <a:r>
              <a:rPr lang="en-US" sz="5400"/>
              <a:t>   </a:t>
            </a:r>
            <a:r>
              <a:rPr lang="en-US" sz="3600">
                <a:latin typeface="Verdana" pitchFamily="34" charset="0"/>
              </a:rPr>
              <a:t>Protégés Can Cover the Spectrum</a:t>
            </a:r>
            <a:br>
              <a:rPr lang="en-US" sz="3600">
                <a:latin typeface="Verdana" pitchFamily="34" charset="0"/>
              </a:rPr>
            </a:br>
            <a:r>
              <a:rPr lang="en-US" sz="3600">
                <a:latin typeface="Verdana" pitchFamily="34" charset="0"/>
              </a:rPr>
              <a:t>	   from Perfect to Problematic!</a:t>
            </a:r>
            <a:r>
              <a:rPr lang="en-US" sz="5400"/>
              <a:t> </a:t>
            </a:r>
          </a:p>
        </p:txBody>
      </p:sp>
      <p:sp>
        <p:nvSpPr>
          <p:cNvPr id="96259" name="Rectangle 3"/>
          <p:cNvSpPr>
            <a:spLocks noGrp="1" noChangeArrowheads="1"/>
          </p:cNvSpPr>
          <p:nvPr>
            <p:ph type="subTitle" idx="1"/>
          </p:nvPr>
        </p:nvSpPr>
        <p:spPr>
          <a:xfrm>
            <a:off x="914400" y="2819400"/>
            <a:ext cx="7772400" cy="1371600"/>
          </a:xfrm>
        </p:spPr>
        <p:txBody>
          <a:bodyPr/>
          <a:lstStyle/>
          <a:p>
            <a:r>
              <a:rPr lang="en-US" sz="2500"/>
              <a:t> </a:t>
            </a:r>
          </a:p>
        </p:txBody>
      </p:sp>
    </p:spTree>
    <p:extLst>
      <p:ext uri="{BB962C8B-B14F-4D97-AF65-F5344CB8AC3E}">
        <p14:creationId xmlns:p14="http://schemas.microsoft.com/office/powerpoint/2010/main" val="6873548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143000" y="304800"/>
            <a:ext cx="7467600" cy="1143000"/>
          </a:xfrm>
        </p:spPr>
        <p:txBody>
          <a:bodyPr/>
          <a:lstStyle/>
          <a:p>
            <a:r>
              <a:rPr lang="en-US">
                <a:latin typeface="Verdana" pitchFamily="34" charset="0"/>
              </a:rPr>
              <a:t>More magical mentor behaviors</a:t>
            </a:r>
            <a:r>
              <a:rPr lang="en-US"/>
              <a:t>  </a:t>
            </a:r>
          </a:p>
        </p:txBody>
      </p:sp>
      <p:sp>
        <p:nvSpPr>
          <p:cNvPr id="83971" name="Rectangle 3"/>
          <p:cNvSpPr>
            <a:spLocks noGrp="1" noChangeArrowheads="1"/>
          </p:cNvSpPr>
          <p:nvPr>
            <p:ph type="body" idx="1"/>
          </p:nvPr>
        </p:nvSpPr>
        <p:spPr>
          <a:xfrm>
            <a:off x="914400" y="2057400"/>
            <a:ext cx="8229600" cy="4800600"/>
          </a:xfrm>
        </p:spPr>
        <p:txBody>
          <a:bodyPr/>
          <a:lstStyle/>
          <a:p>
            <a:pPr>
              <a:lnSpc>
                <a:spcPct val="90000"/>
              </a:lnSpc>
            </a:pPr>
            <a:r>
              <a:rPr lang="en-US"/>
              <a:t>Assist in plotting a career path</a:t>
            </a:r>
          </a:p>
          <a:p>
            <a:pPr>
              <a:lnSpc>
                <a:spcPct val="90000"/>
              </a:lnSpc>
              <a:buFont typeface="Wingdings" pitchFamily="2" charset="2"/>
              <a:buNone/>
            </a:pPr>
            <a:endParaRPr lang="en-US"/>
          </a:p>
          <a:p>
            <a:pPr>
              <a:lnSpc>
                <a:spcPct val="90000"/>
              </a:lnSpc>
            </a:pPr>
            <a:r>
              <a:rPr lang="en-US"/>
              <a:t>Let protégé make own decisions</a:t>
            </a:r>
          </a:p>
          <a:p>
            <a:pPr>
              <a:lnSpc>
                <a:spcPct val="90000"/>
              </a:lnSpc>
              <a:buFont typeface="Wingdings" pitchFamily="2" charset="2"/>
              <a:buNone/>
            </a:pPr>
            <a:endParaRPr lang="en-US"/>
          </a:p>
          <a:p>
            <a:pPr>
              <a:lnSpc>
                <a:spcPct val="90000"/>
              </a:lnSpc>
            </a:pPr>
            <a:r>
              <a:rPr lang="en-US"/>
              <a:t>Maintain integrity of the relationship between the protégé and the natural supervisor</a:t>
            </a:r>
          </a:p>
          <a:p>
            <a:pPr>
              <a:lnSpc>
                <a:spcPct val="90000"/>
              </a:lnSpc>
              <a:buFont typeface="Wingdings" pitchFamily="2" charset="2"/>
              <a:buNone/>
            </a:pPr>
            <a:endParaRPr lang="en-US" sz="2500"/>
          </a:p>
          <a:p>
            <a:pPr>
              <a:lnSpc>
                <a:spcPct val="90000"/>
              </a:lnSpc>
              <a:buFont typeface="Wingdings" pitchFamily="2" charset="2"/>
              <a:buNone/>
            </a:pPr>
            <a:r>
              <a:rPr lang="en-US" sz="2500"/>
              <a:t>	</a:t>
            </a:r>
            <a:r>
              <a:rPr lang="en-US" sz="2100"/>
              <a:t>Murray, Margo &amp; Owen, Mara A. (1991). Beyond the Myths of Mentoring.  San Francisco:  Josey-Bass Publishers</a:t>
            </a:r>
          </a:p>
        </p:txBody>
      </p:sp>
    </p:spTree>
    <p:extLst>
      <p:ext uri="{BB962C8B-B14F-4D97-AF65-F5344CB8AC3E}">
        <p14:creationId xmlns:p14="http://schemas.microsoft.com/office/powerpoint/2010/main" val="12835247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2286000" y="304800"/>
            <a:ext cx="5257800" cy="1143000"/>
          </a:xfrm>
        </p:spPr>
        <p:txBody>
          <a:bodyPr/>
          <a:lstStyle/>
          <a:p>
            <a:r>
              <a:rPr lang="en-US">
                <a:latin typeface="Verdana" pitchFamily="34" charset="0"/>
              </a:rPr>
              <a:t>Characteristics of </a:t>
            </a:r>
            <a:br>
              <a:rPr lang="en-US">
                <a:latin typeface="Verdana" pitchFamily="34" charset="0"/>
              </a:rPr>
            </a:br>
            <a:r>
              <a:rPr lang="en-US">
                <a:latin typeface="Verdana" pitchFamily="34" charset="0"/>
              </a:rPr>
              <a:t>Monstrous Mentors</a:t>
            </a:r>
          </a:p>
        </p:txBody>
      </p:sp>
      <p:sp>
        <p:nvSpPr>
          <p:cNvPr id="102403" name="Rectangle 3"/>
          <p:cNvSpPr>
            <a:spLocks noGrp="1" noChangeArrowheads="1"/>
          </p:cNvSpPr>
          <p:nvPr>
            <p:ph type="body" idx="1"/>
          </p:nvPr>
        </p:nvSpPr>
        <p:spPr>
          <a:xfrm>
            <a:off x="838200" y="1981200"/>
            <a:ext cx="9144000" cy="4038600"/>
          </a:xfrm>
        </p:spPr>
        <p:txBody>
          <a:bodyPr/>
          <a:lstStyle/>
          <a:p>
            <a:pPr>
              <a:lnSpc>
                <a:spcPct val="90000"/>
              </a:lnSpc>
            </a:pPr>
            <a:r>
              <a:rPr lang="en-US"/>
              <a:t>Controlling and Manipulative</a:t>
            </a:r>
          </a:p>
          <a:p>
            <a:pPr>
              <a:lnSpc>
                <a:spcPct val="90000"/>
              </a:lnSpc>
            </a:pPr>
            <a:r>
              <a:rPr lang="en-US"/>
              <a:t>Self – Centered</a:t>
            </a:r>
          </a:p>
          <a:p>
            <a:pPr>
              <a:lnSpc>
                <a:spcPct val="90000"/>
              </a:lnSpc>
            </a:pPr>
            <a:r>
              <a:rPr lang="en-US"/>
              <a:t>Legend in their own mind</a:t>
            </a:r>
          </a:p>
          <a:p>
            <a:pPr>
              <a:lnSpc>
                <a:spcPct val="90000"/>
              </a:lnSpc>
            </a:pPr>
            <a:r>
              <a:rPr lang="en-US"/>
              <a:t>Lack respect for protégé’s</a:t>
            </a:r>
          </a:p>
          <a:p>
            <a:pPr>
              <a:lnSpc>
                <a:spcPct val="90000"/>
              </a:lnSpc>
              <a:buFont typeface="Wingdings" pitchFamily="2" charset="2"/>
              <a:buNone/>
            </a:pPr>
            <a:r>
              <a:rPr lang="en-US"/>
              <a:t>   intelligence and ability</a:t>
            </a:r>
          </a:p>
          <a:p>
            <a:pPr>
              <a:lnSpc>
                <a:spcPct val="90000"/>
              </a:lnSpc>
            </a:pPr>
            <a:r>
              <a:rPr lang="en-US"/>
              <a:t>Use personal information to </a:t>
            </a:r>
          </a:p>
          <a:p>
            <a:pPr>
              <a:lnSpc>
                <a:spcPct val="90000"/>
              </a:lnSpc>
              <a:buFont typeface="Wingdings" pitchFamily="2" charset="2"/>
              <a:buNone/>
            </a:pPr>
            <a:r>
              <a:rPr lang="en-US"/>
              <a:t>	undermine protégé</a:t>
            </a:r>
          </a:p>
          <a:p>
            <a:pPr>
              <a:lnSpc>
                <a:spcPct val="90000"/>
              </a:lnSpc>
            </a:pPr>
            <a:r>
              <a:rPr lang="en-US"/>
              <a:t>Take credit for protégé’s work</a:t>
            </a:r>
          </a:p>
          <a:p>
            <a:pPr>
              <a:lnSpc>
                <a:spcPct val="90000"/>
              </a:lnSpc>
            </a:pPr>
            <a:r>
              <a:rPr lang="en-US"/>
              <a:t>Unwilling to remain on professional level</a:t>
            </a:r>
          </a:p>
          <a:p>
            <a:pPr>
              <a:lnSpc>
                <a:spcPct val="90000"/>
              </a:lnSpc>
              <a:buFont typeface="Wingdings" pitchFamily="2" charset="2"/>
              <a:buNone/>
            </a:pPr>
            <a:endParaRPr lang="en-US"/>
          </a:p>
          <a:p>
            <a:pPr>
              <a:lnSpc>
                <a:spcPct val="90000"/>
              </a:lnSpc>
            </a:pPr>
            <a:endParaRPr lang="en-US"/>
          </a:p>
        </p:txBody>
      </p:sp>
      <p:pic>
        <p:nvPicPr>
          <p:cNvPr id="102404" name="Picture 4" descr="j021082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0" y="0"/>
            <a:ext cx="2057400" cy="1544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48542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latin typeface="Verdana" pitchFamily="34" charset="0"/>
              </a:rPr>
              <a:t>What Mentors Should Know</a:t>
            </a:r>
          </a:p>
        </p:txBody>
      </p:sp>
      <p:sp>
        <p:nvSpPr>
          <p:cNvPr id="104451" name="Rectangle 3"/>
          <p:cNvSpPr>
            <a:spLocks noGrp="1" noChangeArrowheads="1"/>
          </p:cNvSpPr>
          <p:nvPr>
            <p:ph type="body" idx="1"/>
          </p:nvPr>
        </p:nvSpPr>
        <p:spPr>
          <a:xfrm>
            <a:off x="914400" y="1827213"/>
            <a:ext cx="8229600" cy="4114800"/>
          </a:xfrm>
        </p:spPr>
        <p:txBody>
          <a:bodyPr/>
          <a:lstStyle/>
          <a:p>
            <a:r>
              <a:rPr lang="en-US"/>
              <a:t>Your protégé’ is not you</a:t>
            </a:r>
          </a:p>
          <a:p>
            <a:r>
              <a:rPr lang="en-US"/>
              <a:t>Listen &gt; talk</a:t>
            </a:r>
          </a:p>
          <a:p>
            <a:r>
              <a:rPr lang="en-US"/>
              <a:t>How to brainstorm solutions with protégé</a:t>
            </a:r>
          </a:p>
          <a:p>
            <a:r>
              <a:rPr lang="en-US"/>
              <a:t>How to communicate high expectations</a:t>
            </a:r>
          </a:p>
          <a:p>
            <a:r>
              <a:rPr lang="en-US"/>
              <a:t>How to help protégé deal with setbacks</a:t>
            </a:r>
          </a:p>
          <a:p>
            <a:r>
              <a:rPr lang="en-US"/>
              <a:t>When to call in others</a:t>
            </a:r>
          </a:p>
        </p:txBody>
      </p:sp>
    </p:spTree>
    <p:extLst>
      <p:ext uri="{BB962C8B-B14F-4D97-AF65-F5344CB8AC3E}">
        <p14:creationId xmlns:p14="http://schemas.microsoft.com/office/powerpoint/2010/main" val="39138086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2"/>
          <p:cNvSpPr txBox="1">
            <a:spLocks noChangeArrowheads="1"/>
          </p:cNvSpPr>
          <p:nvPr/>
        </p:nvSpPr>
        <p:spPr bwMode="auto">
          <a:xfrm>
            <a:off x="685800" y="685800"/>
            <a:ext cx="8763000" cy="695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3200" b="1">
                <a:solidFill>
                  <a:schemeClr val="tx2"/>
                </a:solidFill>
              </a:rPr>
              <a:t>Characteristics of Perfect Protégés</a:t>
            </a:r>
          </a:p>
          <a:p>
            <a:pPr algn="ctr">
              <a:spcBef>
                <a:spcPct val="50000"/>
              </a:spcBef>
            </a:pPr>
            <a:endParaRPr lang="en-US" sz="3600" b="1">
              <a:solidFill>
                <a:schemeClr val="tx2"/>
              </a:solidFill>
              <a:latin typeface="Arial" charset="0"/>
            </a:endParaRPr>
          </a:p>
          <a:p>
            <a:pPr>
              <a:spcBef>
                <a:spcPct val="50000"/>
              </a:spcBef>
              <a:buFontTx/>
              <a:buChar char="•"/>
            </a:pPr>
            <a:r>
              <a:rPr lang="en-US" sz="3600" b="1">
                <a:latin typeface="Arial" charset="0"/>
              </a:rPr>
              <a:t> </a:t>
            </a:r>
            <a:r>
              <a:rPr lang="en-US" sz="2800"/>
              <a:t>Interested in Receiving Advice</a:t>
            </a:r>
          </a:p>
          <a:p>
            <a:pPr>
              <a:spcBef>
                <a:spcPct val="50000"/>
              </a:spcBef>
              <a:buFontTx/>
              <a:buChar char="•"/>
            </a:pPr>
            <a:r>
              <a:rPr lang="en-US" sz="2800"/>
              <a:t> Receptive to Constructive Criticism </a:t>
            </a:r>
          </a:p>
          <a:p>
            <a:pPr>
              <a:spcBef>
                <a:spcPct val="50000"/>
              </a:spcBef>
              <a:buFontTx/>
              <a:buChar char="•"/>
            </a:pPr>
            <a:r>
              <a:rPr lang="en-US" sz="2800"/>
              <a:t> Responsive to Coaching</a:t>
            </a:r>
          </a:p>
          <a:p>
            <a:pPr>
              <a:spcBef>
                <a:spcPct val="50000"/>
              </a:spcBef>
              <a:buFontTx/>
              <a:buChar char="•"/>
            </a:pPr>
            <a:r>
              <a:rPr lang="en-US" sz="2800"/>
              <a:t> Spend time preparing for mentoring    	session</a:t>
            </a:r>
          </a:p>
          <a:p>
            <a:pPr>
              <a:spcBef>
                <a:spcPct val="50000"/>
              </a:spcBef>
              <a:buFontTx/>
              <a:buChar char="•"/>
            </a:pPr>
            <a:r>
              <a:rPr lang="en-US" sz="2800"/>
              <a:t> Unafraid of asking probing questions</a:t>
            </a:r>
          </a:p>
          <a:p>
            <a:pPr>
              <a:spcBef>
                <a:spcPct val="50000"/>
              </a:spcBef>
            </a:pPr>
            <a:endParaRPr lang="en-US" sz="3200">
              <a:latin typeface="Arial" charset="0"/>
            </a:endParaRPr>
          </a:p>
          <a:p>
            <a:pPr>
              <a:spcBef>
                <a:spcPct val="50000"/>
              </a:spcBef>
            </a:pPr>
            <a:r>
              <a:rPr lang="en-US" sz="4400" b="1">
                <a:solidFill>
                  <a:schemeClr val="tx2"/>
                </a:solidFill>
                <a:latin typeface="Arial" charset="0"/>
              </a:rPr>
              <a:t> </a:t>
            </a:r>
          </a:p>
        </p:txBody>
      </p:sp>
      <p:sp>
        <p:nvSpPr>
          <p:cNvPr id="84995" name="Text Box 3"/>
          <p:cNvSpPr txBox="1">
            <a:spLocks noChangeArrowheads="1"/>
          </p:cNvSpPr>
          <p:nvPr/>
        </p:nvSpPr>
        <p:spPr bwMode="auto">
          <a:xfrm>
            <a:off x="381000" y="2362200"/>
            <a:ext cx="876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SzPct val="125000"/>
              <a:buFont typeface="Monotype Sorts" pitchFamily="2" charset="2"/>
              <a:buNone/>
            </a:pPr>
            <a:endParaRPr lang="en-US" sz="2000" b="1">
              <a:latin typeface="Arial" charset="0"/>
            </a:endParaRPr>
          </a:p>
          <a:p>
            <a:pPr>
              <a:spcBef>
                <a:spcPct val="50000"/>
              </a:spcBef>
              <a:buSzPct val="125000"/>
              <a:buFont typeface="Monotype Sorts" pitchFamily="2" charset="2"/>
              <a:buNone/>
            </a:pPr>
            <a:endParaRPr lang="en-US" sz="2000" b="1">
              <a:latin typeface="Arial" charset="0"/>
            </a:endParaRPr>
          </a:p>
          <a:p>
            <a:pPr>
              <a:spcBef>
                <a:spcPct val="50000"/>
              </a:spcBef>
              <a:buSzPct val="125000"/>
              <a:buFont typeface="Monotype Sorts" pitchFamily="2" charset="2"/>
              <a:buNone/>
            </a:pPr>
            <a:endParaRPr lang="en-US" sz="2000" b="1">
              <a:latin typeface="Arial" charset="0"/>
            </a:endParaRPr>
          </a:p>
        </p:txBody>
      </p:sp>
    </p:spTree>
    <p:extLst>
      <p:ext uri="{BB962C8B-B14F-4D97-AF65-F5344CB8AC3E}">
        <p14:creationId xmlns:p14="http://schemas.microsoft.com/office/powerpoint/2010/main" val="707144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nodePh="1">
                                  <p:stCondLst>
                                    <p:cond delay="0"/>
                                  </p:stCondLst>
                                  <p:endCondLst>
                                    <p:cond evt="begin" delay="0">
                                      <p:tn val="5"/>
                                    </p:cond>
                                  </p:endCondLst>
                                  <p:childTnLst>
                                    <p:set>
                                      <p:cBhvr>
                                        <p:cTn id="6" dur="1" fill="hold">
                                          <p:stCondLst>
                                            <p:cond delay="0"/>
                                          </p:stCondLst>
                                        </p:cTn>
                                        <p:tgtEl>
                                          <p:spTgt spid="84995"/>
                                        </p:tgtEl>
                                        <p:attrNameLst>
                                          <p:attrName>style.visibility</p:attrName>
                                        </p:attrNameLst>
                                      </p:cBhvr>
                                      <p:to>
                                        <p:strVal val="visible"/>
                                      </p:to>
                                    </p:set>
                                    <p:animEffect transition="in" filter="dissolve">
                                      <p:cBhvr>
                                        <p:cTn id="7" dur="500"/>
                                        <p:tgtEl>
                                          <p:spTgt spid="849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838200" y="0"/>
            <a:ext cx="8305800" cy="1143000"/>
          </a:xfrm>
        </p:spPr>
        <p:txBody>
          <a:bodyPr/>
          <a:lstStyle/>
          <a:p>
            <a:r>
              <a:rPr lang="en-US" sz="3200" b="1"/>
              <a:t>Characteristics of Problematic Protégés</a:t>
            </a:r>
          </a:p>
        </p:txBody>
      </p:sp>
      <p:sp>
        <p:nvSpPr>
          <p:cNvPr id="91139" name="Rectangle 3"/>
          <p:cNvSpPr>
            <a:spLocks noGrp="1" noChangeArrowheads="1"/>
          </p:cNvSpPr>
          <p:nvPr>
            <p:ph type="body" idx="1"/>
          </p:nvPr>
        </p:nvSpPr>
        <p:spPr>
          <a:xfrm>
            <a:off x="228600" y="1828800"/>
            <a:ext cx="8915400" cy="4572000"/>
          </a:xfrm>
        </p:spPr>
        <p:txBody>
          <a:bodyPr/>
          <a:lstStyle/>
          <a:p>
            <a:pPr marL="457200" indent="-457200">
              <a:buFont typeface="Wingdings" pitchFamily="2" charset="2"/>
              <a:buNone/>
            </a:pPr>
            <a:r>
              <a:rPr lang="en-US" sz="3300">
                <a:solidFill>
                  <a:srgbClr val="000000"/>
                </a:solidFill>
              </a:rPr>
              <a:t>	</a:t>
            </a:r>
          </a:p>
          <a:p>
            <a:pPr marL="1027113" lvl="1" indent="-455613"/>
            <a:r>
              <a:rPr lang="en-US" sz="2800">
                <a:solidFill>
                  <a:srgbClr val="000000"/>
                </a:solidFill>
              </a:rPr>
              <a:t>Regularly miss appointments</a:t>
            </a:r>
          </a:p>
          <a:p>
            <a:pPr marL="1027113" lvl="1" indent="-455613"/>
            <a:r>
              <a:rPr lang="en-US" sz="2800">
                <a:solidFill>
                  <a:srgbClr val="000000"/>
                </a:solidFill>
              </a:rPr>
              <a:t>Fail to heed advice</a:t>
            </a:r>
          </a:p>
          <a:p>
            <a:pPr marL="1027113" lvl="1" indent="-455613"/>
            <a:r>
              <a:rPr lang="en-US" sz="2800">
                <a:solidFill>
                  <a:srgbClr val="000000"/>
                </a:solidFill>
              </a:rPr>
              <a:t>Refuse to take responsibility</a:t>
            </a:r>
          </a:p>
          <a:p>
            <a:pPr marL="1027113" lvl="1" indent="-455613"/>
            <a:r>
              <a:rPr lang="en-US" sz="2800">
                <a:solidFill>
                  <a:srgbClr val="000000"/>
                </a:solidFill>
              </a:rPr>
              <a:t>Generally unenthusiastic and negative</a:t>
            </a:r>
          </a:p>
          <a:p>
            <a:pPr marL="1027113" lvl="1" indent="-455613"/>
            <a:r>
              <a:rPr lang="en-US" sz="2800">
                <a:solidFill>
                  <a:srgbClr val="000000"/>
                </a:solidFill>
              </a:rPr>
              <a:t>Rarely, if ever, express appreciation</a:t>
            </a:r>
          </a:p>
          <a:p>
            <a:pPr marL="1027113" lvl="1" indent="-455613"/>
            <a:r>
              <a:rPr lang="en-US" sz="2800">
                <a:solidFill>
                  <a:srgbClr val="000000"/>
                </a:solidFill>
              </a:rPr>
              <a:t>Don’t give credit to mentor for his/her contribution</a:t>
            </a:r>
          </a:p>
          <a:p>
            <a:pPr marL="1027113" lvl="1" indent="-455613"/>
            <a:endParaRPr lang="en-US" sz="2800">
              <a:solidFill>
                <a:srgbClr val="000000"/>
              </a:solidFill>
            </a:endParaRPr>
          </a:p>
        </p:txBody>
      </p:sp>
    </p:spTree>
    <p:extLst>
      <p:ext uri="{BB962C8B-B14F-4D97-AF65-F5344CB8AC3E}">
        <p14:creationId xmlns:p14="http://schemas.microsoft.com/office/powerpoint/2010/main" val="1249010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en-US" smtClean="0">
                <a:latin typeface="Verdana" pitchFamily="34" charset="0"/>
              </a:rPr>
              <a:t>Reflection Questions</a:t>
            </a:r>
          </a:p>
        </p:txBody>
      </p:sp>
      <p:sp>
        <p:nvSpPr>
          <p:cNvPr id="5123" name="Rectangle 3"/>
          <p:cNvSpPr>
            <a:spLocks noGrp="1" noChangeArrowheads="1"/>
          </p:cNvSpPr>
          <p:nvPr>
            <p:ph type="body" idx="1"/>
          </p:nvPr>
        </p:nvSpPr>
        <p:spPr>
          <a:xfrm>
            <a:off x="990600" y="1827213"/>
            <a:ext cx="8153400" cy="4268787"/>
          </a:xfrm>
        </p:spPr>
        <p:txBody>
          <a:bodyPr/>
          <a:lstStyle/>
          <a:p>
            <a:pPr eaLnBrk="1" hangingPunct="1">
              <a:buFont typeface="Wingdings" pitchFamily="2" charset="2"/>
              <a:buNone/>
            </a:pPr>
            <a:endParaRPr lang="en-US" dirty="0" smtClean="0"/>
          </a:p>
          <a:p>
            <a:pPr eaLnBrk="1" hangingPunct="1"/>
            <a:r>
              <a:rPr lang="en-US" dirty="0" smtClean="0"/>
              <a:t>Think of someone who is/was a good mentor to you.  What were the qualities/actions/attitudes that made them a good mentor?</a:t>
            </a:r>
          </a:p>
          <a:p>
            <a:pPr eaLnBrk="1" hangingPunct="1">
              <a:buFont typeface="Wingdings" pitchFamily="2" charset="2"/>
              <a:buNone/>
            </a:pPr>
            <a:endParaRPr lang="en-US" dirty="0" smtClean="0"/>
          </a:p>
          <a:p>
            <a:pPr eaLnBrk="1" hangingPunct="1"/>
            <a:r>
              <a:rPr lang="en-US" dirty="0" smtClean="0"/>
              <a:t>What’s one thing you know now about college that you wish you had known when you started?</a:t>
            </a:r>
          </a:p>
          <a:p>
            <a:pPr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Box 1"/>
          <p:cNvSpPr txBox="1">
            <a:spLocks noChangeArrowheads="1"/>
          </p:cNvSpPr>
          <p:nvPr/>
        </p:nvSpPr>
        <p:spPr bwMode="auto">
          <a:xfrm>
            <a:off x="1219200" y="228600"/>
            <a:ext cx="7924800" cy="1200150"/>
          </a:xfrm>
          <a:prstGeom prst="rect">
            <a:avLst/>
          </a:prstGeom>
          <a:noFill/>
          <a:ln w="9525">
            <a:noFill/>
            <a:miter lim="800000"/>
            <a:headEnd/>
            <a:tailEnd/>
          </a:ln>
        </p:spPr>
        <p:txBody>
          <a:bodyPr>
            <a:spAutoFit/>
          </a:bodyPr>
          <a:lstStyle/>
          <a:p>
            <a:pPr algn="ctr"/>
            <a:r>
              <a:rPr lang="en-US" sz="3600"/>
              <a:t>The Role of </a:t>
            </a:r>
            <a:r>
              <a:rPr lang="en-US" sz="3600" i="1"/>
              <a:t>Confidence</a:t>
            </a:r>
          </a:p>
          <a:p>
            <a:pPr algn="ctr"/>
            <a:r>
              <a:rPr lang="en-US" sz="3600"/>
              <a:t> in Learning and Performance</a:t>
            </a:r>
          </a:p>
        </p:txBody>
      </p:sp>
      <p:sp>
        <p:nvSpPr>
          <p:cNvPr id="34819" name="TextBox 2"/>
          <p:cNvSpPr txBox="1">
            <a:spLocks noChangeArrowheads="1"/>
          </p:cNvSpPr>
          <p:nvPr/>
        </p:nvSpPr>
        <p:spPr bwMode="auto">
          <a:xfrm>
            <a:off x="1295400" y="1981200"/>
            <a:ext cx="7848600" cy="5262563"/>
          </a:xfrm>
          <a:prstGeom prst="rect">
            <a:avLst/>
          </a:prstGeom>
          <a:noFill/>
          <a:ln w="9525">
            <a:noFill/>
            <a:miter lim="800000"/>
            <a:headEnd/>
            <a:tailEnd/>
          </a:ln>
        </p:spPr>
        <p:txBody>
          <a:bodyPr>
            <a:spAutoFit/>
          </a:bodyPr>
          <a:lstStyle/>
          <a:p>
            <a:r>
              <a:rPr lang="en-US" sz="3200"/>
              <a:t>Students are more likely to attempt activities at which they feel confident they can be successful.</a:t>
            </a:r>
          </a:p>
          <a:p>
            <a:endParaRPr lang="en-US" sz="3200"/>
          </a:p>
          <a:p>
            <a:r>
              <a:rPr lang="en-US" sz="3200"/>
              <a:t>Mentors can give students the confidence to try, and the strategies to succeed!</a:t>
            </a:r>
          </a:p>
          <a:p>
            <a:endParaRPr lang="en-US" sz="3200"/>
          </a:p>
          <a:p>
            <a:r>
              <a:rPr lang="en-US" sz="2400" b="1"/>
              <a:t>"If you think you can...or if you think you    can't...you're right!“                 </a:t>
            </a:r>
            <a:r>
              <a:rPr lang="en-US" sz="2400"/>
              <a:t>Henry Ford</a:t>
            </a:r>
          </a:p>
          <a:p>
            <a:endParaRPr lang="en-US" sz="32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2"/>
          <p:cNvSpPr>
            <a:spLocks noGrp="1" noChangeArrowheads="1"/>
          </p:cNvSpPr>
          <p:nvPr>
            <p:ph type="title"/>
          </p:nvPr>
        </p:nvSpPr>
        <p:spPr>
          <a:xfrm>
            <a:off x="914400" y="0"/>
            <a:ext cx="8031163" cy="1600200"/>
          </a:xfrm>
        </p:spPr>
        <p:txBody>
          <a:bodyPr/>
          <a:lstStyle/>
          <a:p>
            <a:pPr algn="ctr" eaLnBrk="1" hangingPunct="1"/>
            <a:r>
              <a:rPr lang="en-US" b="1" smtClean="0"/>
              <a:t>The Connection Between Emotions, Motivation, and Learning</a:t>
            </a:r>
          </a:p>
        </p:txBody>
      </p:sp>
      <p:sp>
        <p:nvSpPr>
          <p:cNvPr id="35843" name="Rectangle 3"/>
          <p:cNvSpPr>
            <a:spLocks noGrp="1" noChangeArrowheads="1"/>
          </p:cNvSpPr>
          <p:nvPr>
            <p:ph type="body" sz="half" idx="1"/>
          </p:nvPr>
        </p:nvSpPr>
        <p:spPr>
          <a:xfrm>
            <a:off x="914400" y="1981200"/>
            <a:ext cx="3810000" cy="4114800"/>
          </a:xfrm>
        </p:spPr>
        <p:txBody>
          <a:bodyPr/>
          <a:lstStyle/>
          <a:p>
            <a:pPr eaLnBrk="1" hangingPunct="1">
              <a:buFont typeface="Wingdings" pitchFamily="2" charset="2"/>
              <a:buNone/>
            </a:pPr>
            <a:r>
              <a:rPr lang="en-US" sz="2800" smtClean="0"/>
              <a:t>	Positive emotions lead to increased motivation, which leads to increased learning, which leads to increased success, which results in positive emotions.</a:t>
            </a:r>
          </a:p>
          <a:p>
            <a:pPr eaLnBrk="1" hangingPunct="1">
              <a:buFont typeface="Wingdings" pitchFamily="2" charset="2"/>
              <a:buNone/>
            </a:pPr>
            <a:endParaRPr lang="en-US" sz="2800" smtClean="0"/>
          </a:p>
        </p:txBody>
      </p:sp>
      <p:graphicFrame>
        <p:nvGraphicFramePr>
          <p:cNvPr id="7" name="Diagram 6"/>
          <p:cNvGraphicFramePr/>
          <p:nvPr/>
        </p:nvGraphicFramePr>
        <p:xfrm>
          <a:off x="4800600" y="2209800"/>
          <a:ext cx="3962400" cy="4300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4038600"/>
            <a:ext cx="8229600" cy="1143000"/>
          </a:xfrm>
        </p:spPr>
        <p:txBody>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Help Your Protégé (and YOURSELF!) </a:t>
            </a:r>
            <a:br>
              <a:rPr lang="en-US" dirty="0" smtClean="0"/>
            </a:br>
            <a:r>
              <a:rPr lang="en-US" dirty="0" smtClean="0"/>
              <a:t>have a great time this summer!</a:t>
            </a:r>
            <a:r>
              <a:rPr lang="en-US" sz="3200" dirty="0" smtClean="0"/>
              <a:t/>
            </a:r>
            <a:br>
              <a:rPr lang="en-US" sz="3200" dirty="0" smtClean="0"/>
            </a:br>
            <a:r>
              <a:rPr lang="en-US" sz="3200" dirty="0" smtClean="0"/>
              <a:t/>
            </a:r>
            <a:br>
              <a:rPr lang="en-US" sz="3200" dirty="0" smtClean="0"/>
            </a:br>
            <a:r>
              <a:rPr lang="en-US" sz="3200" dirty="0" smtClean="0"/>
              <a:t>It’s as easy as A, B, C</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b="1" smtClean="0"/>
              <a:t>Attitude</a:t>
            </a:r>
          </a:p>
        </p:txBody>
      </p:sp>
      <p:sp>
        <p:nvSpPr>
          <p:cNvPr id="37891" name="Rectangle 3"/>
          <p:cNvSpPr>
            <a:spLocks noGrp="1" noChangeArrowheads="1"/>
          </p:cNvSpPr>
          <p:nvPr>
            <p:ph type="body" idx="1"/>
          </p:nvPr>
        </p:nvSpPr>
        <p:spPr>
          <a:xfrm>
            <a:off x="0" y="2895600"/>
            <a:ext cx="9144000" cy="1828800"/>
          </a:xfrm>
        </p:spPr>
        <p:txBody>
          <a:bodyPr/>
          <a:lstStyle/>
          <a:p>
            <a:pPr algn="ctr" eaLnBrk="1" hangingPunct="1">
              <a:lnSpc>
                <a:spcPct val="90000"/>
              </a:lnSpc>
              <a:buFontTx/>
              <a:buNone/>
            </a:pPr>
            <a:r>
              <a:rPr lang="en-US" sz="4000" smtClean="0"/>
              <a:t>“It’s your attitude, </a:t>
            </a:r>
          </a:p>
          <a:p>
            <a:pPr algn="ctr" eaLnBrk="1" hangingPunct="1">
              <a:lnSpc>
                <a:spcPct val="90000"/>
              </a:lnSpc>
              <a:buFontTx/>
              <a:buNone/>
            </a:pPr>
            <a:r>
              <a:rPr lang="en-US" sz="4000" smtClean="0"/>
              <a:t>not your aptitude, </a:t>
            </a:r>
          </a:p>
          <a:p>
            <a:pPr algn="ctr" eaLnBrk="1" hangingPunct="1">
              <a:lnSpc>
                <a:spcPct val="90000"/>
              </a:lnSpc>
              <a:buFontTx/>
              <a:buNone/>
            </a:pPr>
            <a:r>
              <a:rPr lang="en-US" sz="4000" smtClean="0"/>
              <a:t>that determines your altitude.”  </a:t>
            </a:r>
          </a:p>
          <a:p>
            <a:pPr algn="ctr" eaLnBrk="1" hangingPunct="1">
              <a:lnSpc>
                <a:spcPct val="90000"/>
              </a:lnSpc>
              <a:buFontTx/>
              <a:buNone/>
            </a:pPr>
            <a:endParaRPr lang="en-US" sz="4000" smtClean="0"/>
          </a:p>
          <a:p>
            <a:pPr algn="ctr" eaLnBrk="1" hangingPunct="1">
              <a:lnSpc>
                <a:spcPct val="90000"/>
              </a:lnSpc>
              <a:buFontTx/>
              <a:buNone/>
            </a:pPr>
            <a:r>
              <a:rPr lang="en-US" sz="3600" i="1" smtClean="0"/>
              <a:t>							Zig Ziglar</a:t>
            </a:r>
          </a:p>
          <a:p>
            <a:pPr algn="ctr" eaLnBrk="1" hangingPunct="1">
              <a:lnSpc>
                <a:spcPct val="90000"/>
              </a:lnSpc>
              <a:buFontTx/>
              <a:buNone/>
            </a:pPr>
            <a:endParaRPr lang="en-US" sz="2800" smtClean="0"/>
          </a:p>
          <a:p>
            <a:pPr algn="ctr" eaLnBrk="1" hangingPunct="1">
              <a:lnSpc>
                <a:spcPct val="90000"/>
              </a:lnSpc>
              <a:buFontTx/>
              <a:buNone/>
            </a:pPr>
            <a:endParaRPr lang="en-US" sz="2800" smtClean="0"/>
          </a:p>
          <a:p>
            <a:pPr algn="ctr" eaLnBrk="1" hangingPunct="1">
              <a:lnSpc>
                <a:spcPct val="90000"/>
              </a:lnSpc>
              <a:buFontTx/>
              <a:buNone/>
            </a:pPr>
            <a:endParaRPr lang="en-US" sz="28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b="1" smtClean="0"/>
              <a:t>Behavior</a:t>
            </a:r>
          </a:p>
        </p:txBody>
      </p:sp>
      <p:sp>
        <p:nvSpPr>
          <p:cNvPr id="38915" name="Rectangle 3"/>
          <p:cNvSpPr>
            <a:spLocks noGrp="1" noChangeArrowheads="1"/>
          </p:cNvSpPr>
          <p:nvPr>
            <p:ph type="body" idx="1"/>
          </p:nvPr>
        </p:nvSpPr>
        <p:spPr>
          <a:xfrm>
            <a:off x="0" y="3200400"/>
            <a:ext cx="9144000" cy="1828800"/>
          </a:xfrm>
        </p:spPr>
        <p:txBody>
          <a:bodyPr/>
          <a:lstStyle/>
          <a:p>
            <a:pPr algn="ctr" eaLnBrk="1" hangingPunct="1">
              <a:lnSpc>
                <a:spcPct val="90000"/>
              </a:lnSpc>
              <a:buFontTx/>
              <a:buNone/>
            </a:pPr>
            <a:r>
              <a:rPr lang="en-US" sz="3600" smtClean="0"/>
              <a:t>It’s the difference between knowing</a:t>
            </a:r>
          </a:p>
          <a:p>
            <a:pPr algn="ctr" eaLnBrk="1" hangingPunct="1">
              <a:lnSpc>
                <a:spcPct val="90000"/>
              </a:lnSpc>
              <a:buFontTx/>
              <a:buNone/>
            </a:pPr>
            <a:r>
              <a:rPr lang="en-US" sz="3600" smtClean="0"/>
              <a:t>    and doing that determines success.  								</a:t>
            </a:r>
            <a:r>
              <a:rPr lang="en-US" i="1" smtClean="0"/>
              <a:t>Anonymous</a:t>
            </a:r>
          </a:p>
          <a:p>
            <a:pPr eaLnBrk="1" hangingPunct="1">
              <a:lnSpc>
                <a:spcPct val="90000"/>
              </a:lnSpc>
              <a:buFontTx/>
              <a:buNone/>
            </a:pPr>
            <a:endParaRPr lang="en-US" i="1" smtClean="0"/>
          </a:p>
          <a:p>
            <a:pPr algn="ctr" eaLnBrk="1" hangingPunct="1">
              <a:lnSpc>
                <a:spcPct val="90000"/>
              </a:lnSpc>
              <a:buFontTx/>
              <a:buNone/>
            </a:pPr>
            <a:endParaRPr lang="en-US" sz="3600" smtClean="0"/>
          </a:p>
          <a:p>
            <a:pPr algn="ctr" eaLnBrk="1" hangingPunct="1">
              <a:lnSpc>
                <a:spcPct val="90000"/>
              </a:lnSpc>
              <a:buFontTx/>
              <a:buNone/>
            </a:pPr>
            <a:endParaRPr lang="en-US" sz="3600" smtClean="0"/>
          </a:p>
          <a:p>
            <a:pPr algn="ctr" eaLnBrk="1" hangingPunct="1">
              <a:lnSpc>
                <a:spcPct val="90000"/>
              </a:lnSpc>
              <a:buFontTx/>
              <a:buNone/>
            </a:pPr>
            <a:endParaRPr lang="en-US" sz="2800" smtClean="0"/>
          </a:p>
          <a:p>
            <a:pPr algn="ctr" eaLnBrk="1" hangingPunct="1">
              <a:lnSpc>
                <a:spcPct val="90000"/>
              </a:lnSpc>
              <a:buFontTx/>
              <a:buNone/>
            </a:pPr>
            <a:endParaRPr lang="en-US" sz="2800" smtClean="0"/>
          </a:p>
          <a:p>
            <a:pPr algn="ctr" eaLnBrk="1" hangingPunct="1">
              <a:lnSpc>
                <a:spcPct val="90000"/>
              </a:lnSpc>
              <a:buFontTx/>
              <a:buNone/>
            </a:pPr>
            <a:endParaRPr lang="en-US" sz="280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b="1" smtClean="0"/>
              <a:t>Commitment</a:t>
            </a:r>
          </a:p>
        </p:txBody>
      </p:sp>
      <p:sp>
        <p:nvSpPr>
          <p:cNvPr id="39939" name="Rectangle 3"/>
          <p:cNvSpPr>
            <a:spLocks noGrp="1" noChangeArrowheads="1"/>
          </p:cNvSpPr>
          <p:nvPr>
            <p:ph type="body" idx="1"/>
          </p:nvPr>
        </p:nvSpPr>
        <p:spPr>
          <a:xfrm>
            <a:off x="0" y="3429000"/>
            <a:ext cx="9144000" cy="1828800"/>
          </a:xfrm>
        </p:spPr>
        <p:txBody>
          <a:bodyPr/>
          <a:lstStyle/>
          <a:p>
            <a:pPr algn="ctr" eaLnBrk="1" hangingPunct="1">
              <a:lnSpc>
                <a:spcPct val="90000"/>
              </a:lnSpc>
              <a:buFontTx/>
              <a:buNone/>
            </a:pPr>
            <a:r>
              <a:rPr lang="en-US" sz="4000" dirty="0" smtClean="0"/>
              <a:t>It’s not over ‘til it’s over, </a:t>
            </a:r>
          </a:p>
          <a:p>
            <a:pPr algn="ctr" eaLnBrk="1" hangingPunct="1">
              <a:lnSpc>
                <a:spcPct val="90000"/>
              </a:lnSpc>
              <a:buFontTx/>
              <a:buNone/>
            </a:pPr>
            <a:r>
              <a:rPr lang="en-US" sz="4000" dirty="0" smtClean="0"/>
              <a:t>and only you or the protégé </a:t>
            </a:r>
          </a:p>
          <a:p>
            <a:pPr algn="ctr" eaLnBrk="1" hangingPunct="1">
              <a:lnSpc>
                <a:spcPct val="90000"/>
              </a:lnSpc>
              <a:buFontTx/>
              <a:buNone/>
            </a:pPr>
            <a:r>
              <a:rPr lang="en-US" sz="4000" dirty="0" smtClean="0"/>
              <a:t>can determine when it’s over!</a:t>
            </a:r>
          </a:p>
          <a:p>
            <a:pPr algn="ctr" eaLnBrk="1" hangingPunct="1">
              <a:lnSpc>
                <a:spcPct val="90000"/>
              </a:lnSpc>
              <a:buFontTx/>
              <a:buNone/>
            </a:pPr>
            <a:endParaRPr lang="en-US" sz="4000" dirty="0" smtClean="0"/>
          </a:p>
          <a:p>
            <a:pPr algn="ctr" eaLnBrk="1" hangingPunct="1">
              <a:lnSpc>
                <a:spcPct val="90000"/>
              </a:lnSpc>
              <a:buFontTx/>
              <a:buNone/>
            </a:pPr>
            <a:r>
              <a:rPr lang="en-US" sz="4000" dirty="0" smtClean="0"/>
              <a:t>  </a:t>
            </a:r>
            <a:endParaRPr lang="en-US" sz="28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371600" y="533400"/>
            <a:ext cx="7772400" cy="1143000"/>
          </a:xfrm>
        </p:spPr>
        <p:txBody>
          <a:bodyPr/>
          <a:lstStyle/>
          <a:p>
            <a:pPr eaLnBrk="1" hangingPunct="1"/>
            <a:r>
              <a:rPr lang="en-US" smtClean="0"/>
              <a:t>Final Note</a:t>
            </a:r>
          </a:p>
        </p:txBody>
      </p:sp>
      <p:sp>
        <p:nvSpPr>
          <p:cNvPr id="40963" name="Rectangle 3"/>
          <p:cNvSpPr>
            <a:spLocks noGrp="1" noChangeArrowheads="1"/>
          </p:cNvSpPr>
          <p:nvPr>
            <p:ph idx="1"/>
          </p:nvPr>
        </p:nvSpPr>
        <p:spPr>
          <a:xfrm>
            <a:off x="304800" y="1905000"/>
            <a:ext cx="8839200" cy="4953000"/>
          </a:xfrm>
        </p:spPr>
        <p:txBody>
          <a:bodyPr/>
          <a:lstStyle/>
          <a:p>
            <a:pPr eaLnBrk="1" hangingPunct="1">
              <a:buFont typeface="Wingdings" pitchFamily="2" charset="2"/>
              <a:buNone/>
            </a:pPr>
            <a:r>
              <a:rPr lang="en-US" sz="2800" dirty="0" smtClean="0"/>
              <a:t>  </a:t>
            </a:r>
          </a:p>
          <a:p>
            <a:pPr eaLnBrk="1" hangingPunct="1">
              <a:buFont typeface="Wingdings" pitchFamily="2" charset="2"/>
              <a:buNone/>
            </a:pPr>
            <a:endParaRPr lang="en-US" sz="2800" dirty="0" smtClean="0"/>
          </a:p>
          <a:p>
            <a:pPr eaLnBrk="1" hangingPunct="1">
              <a:buFont typeface="Wingdings" pitchFamily="2" charset="2"/>
              <a:buNone/>
            </a:pPr>
            <a:r>
              <a:rPr lang="en-US" sz="2800" dirty="0" smtClean="0"/>
              <a:t> 	Please visit the CAS website at </a:t>
            </a:r>
            <a:r>
              <a:rPr lang="en-US" sz="2800" dirty="0" smtClean="0">
                <a:hlinkClick r:id="rId2"/>
              </a:rPr>
              <a:t>www.cas.lsu.edu</a:t>
            </a:r>
            <a:r>
              <a:rPr lang="en-US" sz="2800" dirty="0" smtClean="0"/>
              <a:t>, and feel free to contact me at </a:t>
            </a:r>
            <a:r>
              <a:rPr lang="en-US" sz="2800" dirty="0" smtClean="0">
                <a:solidFill>
                  <a:srgbClr val="070709"/>
                </a:solidFill>
              </a:rPr>
              <a:t>smcgui1@lsu.edu</a:t>
            </a:r>
            <a:r>
              <a:rPr lang="en-US" sz="2800" dirty="0" smtClean="0"/>
              <a:t>.  I wish you an enjoyable and productive summer experience!</a:t>
            </a:r>
          </a:p>
          <a:p>
            <a:pPr eaLnBrk="1" hangingPunct="1">
              <a:buFont typeface="Wingdings" pitchFamily="2" charset="2"/>
              <a:buNone/>
            </a:pPr>
            <a:endParaRPr lang="en-US" sz="2800" dirty="0" smtClean="0"/>
          </a:p>
          <a:p>
            <a:pPr eaLnBrk="1" hangingPunct="1">
              <a:buFont typeface="Wingdings" pitchFamily="2" charset="2"/>
              <a:buNone/>
            </a:pPr>
            <a:r>
              <a:rPr lang="en-US" sz="2800" dirty="0" smtClean="0"/>
              <a:t>				Saundra McGuire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066800" y="457200"/>
            <a:ext cx="7772400" cy="685800"/>
          </a:xfrm>
        </p:spPr>
        <p:txBody>
          <a:bodyPr/>
          <a:lstStyle/>
          <a:p>
            <a:pPr algn="ctr" eaLnBrk="1" hangingPunct="1"/>
            <a:r>
              <a:rPr lang="en-US" sz="3200" smtClean="0">
                <a:latin typeface="Verdana" pitchFamily="34" charset="0"/>
              </a:rPr>
              <a:t>References</a:t>
            </a:r>
          </a:p>
        </p:txBody>
      </p:sp>
      <p:sp>
        <p:nvSpPr>
          <p:cNvPr id="41987" name="Rectangle 3"/>
          <p:cNvSpPr>
            <a:spLocks noGrp="1" noChangeArrowheads="1"/>
          </p:cNvSpPr>
          <p:nvPr>
            <p:ph type="body" idx="1"/>
          </p:nvPr>
        </p:nvSpPr>
        <p:spPr>
          <a:xfrm>
            <a:off x="1143000" y="1752600"/>
            <a:ext cx="8001000" cy="5410200"/>
          </a:xfrm>
        </p:spPr>
        <p:txBody>
          <a:bodyPr/>
          <a:lstStyle/>
          <a:p>
            <a:pPr eaLnBrk="1" hangingPunct="1">
              <a:lnSpc>
                <a:spcPct val="80000"/>
              </a:lnSpc>
            </a:pPr>
            <a:r>
              <a:rPr lang="en-US" sz="2000" b="1" dirty="0" smtClean="0"/>
              <a:t>Aronson, J., Fried, </a:t>
            </a:r>
            <a:r>
              <a:rPr lang="en-US" sz="2000" b="1" dirty="0" err="1" smtClean="0"/>
              <a:t>C.B</a:t>
            </a:r>
            <a:r>
              <a:rPr lang="en-US" sz="2000" b="1" dirty="0" smtClean="0"/>
              <a:t>., &amp; Good, C. (2002). </a:t>
            </a:r>
            <a:r>
              <a:rPr lang="en-US" sz="2000" b="1" i="1" dirty="0" smtClean="0"/>
              <a:t>Reducing the Effects of Stereotype Threat on African American College Students by Shaping Theories of Intelligence.  </a:t>
            </a:r>
            <a:r>
              <a:rPr lang="en-US" sz="2000" b="1" dirty="0" smtClean="0"/>
              <a:t>Retrieved August 5, 2007 from http://www.atkinson.yorku.ca/~jsteele/files/04082317412924405.pdf</a:t>
            </a:r>
          </a:p>
          <a:p>
            <a:pPr eaLnBrk="1" hangingPunct="1">
              <a:lnSpc>
                <a:spcPct val="80000"/>
              </a:lnSpc>
            </a:pPr>
            <a:r>
              <a:rPr lang="en-US" sz="2000" b="1" dirty="0" err="1" smtClean="0"/>
              <a:t>Bruer</a:t>
            </a:r>
            <a:r>
              <a:rPr lang="en-US" sz="2000" b="1" dirty="0" smtClean="0"/>
              <a:t>, John T. , 2000.  </a:t>
            </a:r>
            <a:r>
              <a:rPr lang="en-US" sz="2000" b="1" i="1" dirty="0" smtClean="0"/>
              <a:t>Schools For Thought:  A Science of Learning in the Classroom. MIT Press.</a:t>
            </a:r>
          </a:p>
          <a:p>
            <a:pPr eaLnBrk="1" hangingPunct="1">
              <a:lnSpc>
                <a:spcPct val="80000"/>
              </a:lnSpc>
            </a:pPr>
            <a:r>
              <a:rPr lang="en-US" sz="2000" b="1" dirty="0" smtClean="0"/>
              <a:t>Bransford, J.D., Brown, </a:t>
            </a:r>
            <a:r>
              <a:rPr lang="en-US" sz="2000" b="1" dirty="0" err="1" smtClean="0"/>
              <a:t>A.L</a:t>
            </a:r>
            <a:r>
              <a:rPr lang="en-US" sz="2000" b="1" dirty="0" smtClean="0"/>
              <a:t>., Cocking, R.R. (Eds.), 2000.  </a:t>
            </a:r>
            <a:r>
              <a:rPr lang="en-US" sz="2000" b="1" i="1" dirty="0" smtClean="0"/>
              <a:t>How people learn:  Brain, Mind, Experience, and School.  </a:t>
            </a:r>
            <a:r>
              <a:rPr lang="en-US" sz="2000" b="1" dirty="0" smtClean="0"/>
              <a:t>Washington, DC:  National Academy Press.</a:t>
            </a:r>
          </a:p>
          <a:p>
            <a:pPr eaLnBrk="1" hangingPunct="1">
              <a:lnSpc>
                <a:spcPct val="80000"/>
              </a:lnSpc>
            </a:pPr>
            <a:r>
              <a:rPr lang="en-US" sz="2000" b="1" dirty="0" smtClean="0"/>
              <a:t>Halpern, </a:t>
            </a:r>
            <a:r>
              <a:rPr lang="en-US" sz="2000" b="1" dirty="0" err="1" smtClean="0"/>
              <a:t>D.F</a:t>
            </a:r>
            <a:r>
              <a:rPr lang="en-US" sz="2000" b="1" dirty="0" smtClean="0"/>
              <a:t> and </a:t>
            </a:r>
            <a:r>
              <a:rPr lang="en-US" sz="2000" b="1" dirty="0" err="1" smtClean="0"/>
              <a:t>Hakel</a:t>
            </a:r>
            <a:r>
              <a:rPr lang="en-US" sz="2000" b="1" dirty="0" smtClean="0"/>
              <a:t>, M.D. (Eds.), 2002. </a:t>
            </a:r>
            <a:r>
              <a:rPr lang="en-US" sz="2000" b="1" i="1" dirty="0" smtClean="0"/>
              <a:t>Applying the Science of Learning to University Teaching and Beyond. </a:t>
            </a:r>
            <a:r>
              <a:rPr lang="en-US" sz="2000" b="1" dirty="0" smtClean="0"/>
              <a:t>New York, NY: John Wiley and Sons, Inc.</a:t>
            </a:r>
          </a:p>
          <a:p>
            <a:pPr eaLnBrk="1" hangingPunct="1">
              <a:lnSpc>
                <a:spcPct val="80000"/>
              </a:lnSpc>
            </a:pPr>
            <a:r>
              <a:rPr lang="en-US" sz="2000" b="1" dirty="0" err="1" smtClean="0"/>
              <a:t>Nilson</a:t>
            </a:r>
            <a:r>
              <a:rPr lang="en-US" sz="2000" b="1" dirty="0" smtClean="0"/>
              <a:t>, Linda, 2004.</a:t>
            </a:r>
            <a:r>
              <a:rPr lang="en-US" sz="2000" b="1" i="1" dirty="0" smtClean="0"/>
              <a:t>  Teaching at It’s Best:  A Research-Based Resource for College Instructors.</a:t>
            </a:r>
            <a:r>
              <a:rPr lang="en-US" sz="2000" b="1" dirty="0" smtClean="0"/>
              <a:t> Bolton, MA:  Anker Publishing Company.</a:t>
            </a:r>
            <a:endParaRPr lang="en-US" sz="2000" dirty="0" smtClean="0"/>
          </a:p>
          <a:p>
            <a:pPr eaLnBrk="1" hangingPunct="1">
              <a:lnSpc>
                <a:spcPct val="80000"/>
              </a:lnSpc>
            </a:pPr>
            <a:endParaRPr lang="en-US" sz="2000" b="1" i="1" dirty="0" smtClean="0"/>
          </a:p>
          <a:p>
            <a:pPr eaLnBrk="1" hangingPunct="1">
              <a:lnSpc>
                <a:spcPct val="80000"/>
              </a:lnSpc>
              <a:buFont typeface="Wingdings" pitchFamily="2" charset="2"/>
              <a:buNone/>
            </a:pPr>
            <a:endParaRPr lang="en-US" sz="2400" b="1" i="1" dirty="0" smtClean="0"/>
          </a:p>
          <a:p>
            <a:pPr eaLnBrk="1" hangingPunct="1">
              <a:lnSpc>
                <a:spcPct val="80000"/>
              </a:lnSpc>
              <a:buFont typeface="Wingdings" pitchFamily="2" charset="2"/>
              <a:buNone/>
            </a:pPr>
            <a:endParaRPr lang="en-US" sz="3500" i="1"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mtClean="0">
                <a:latin typeface="Verdana" pitchFamily="34" charset="0"/>
              </a:rPr>
              <a:t>References Continued</a:t>
            </a:r>
          </a:p>
        </p:txBody>
      </p:sp>
      <p:sp>
        <p:nvSpPr>
          <p:cNvPr id="43011" name="Rectangle 3"/>
          <p:cNvSpPr>
            <a:spLocks noGrp="1" noChangeArrowheads="1"/>
          </p:cNvSpPr>
          <p:nvPr>
            <p:ph type="body" idx="1"/>
          </p:nvPr>
        </p:nvSpPr>
        <p:spPr>
          <a:xfrm>
            <a:off x="1371600" y="1676400"/>
            <a:ext cx="7313613" cy="4802188"/>
          </a:xfrm>
        </p:spPr>
        <p:txBody>
          <a:bodyPr/>
          <a:lstStyle/>
          <a:p>
            <a:pPr eaLnBrk="1" hangingPunct="1">
              <a:lnSpc>
                <a:spcPct val="90000"/>
              </a:lnSpc>
              <a:buFont typeface="Wingdings" pitchFamily="2" charset="2"/>
              <a:buNone/>
            </a:pPr>
            <a:endParaRPr lang="en-US" sz="2500" smtClean="0"/>
          </a:p>
          <a:p>
            <a:pPr eaLnBrk="1" hangingPunct="1">
              <a:lnSpc>
                <a:spcPct val="90000"/>
              </a:lnSpc>
            </a:pPr>
            <a:r>
              <a:rPr lang="en-US" sz="2000" b="1" smtClean="0"/>
              <a:t>Murray, M. and Owen, M.</a:t>
            </a:r>
            <a:r>
              <a:rPr lang="en-US" sz="2000" b="1" i="1" smtClean="0"/>
              <a:t> </a:t>
            </a:r>
            <a:r>
              <a:rPr lang="en-US" sz="2000" b="1" smtClean="0"/>
              <a:t>(1991).</a:t>
            </a:r>
            <a:r>
              <a:rPr lang="en-US" sz="2000" b="1" i="1" smtClean="0"/>
              <a:t> Beyond the Myths of Mentoring. </a:t>
            </a:r>
            <a:r>
              <a:rPr lang="en-US" sz="2000" b="1" smtClean="0"/>
              <a:t>San Francisco, CA:  Josey-Bass.</a:t>
            </a:r>
          </a:p>
          <a:p>
            <a:pPr eaLnBrk="1" hangingPunct="1">
              <a:lnSpc>
                <a:spcPct val="90000"/>
              </a:lnSpc>
            </a:pPr>
            <a:r>
              <a:rPr lang="en-US" sz="2000" b="1" smtClean="0"/>
              <a:t>Peddy, S. (2001).</a:t>
            </a:r>
            <a:r>
              <a:rPr lang="en-US" sz="2000" b="1" i="1" smtClean="0"/>
              <a:t> The Art of Mentoring: Lead, Follow, and Get Out of the Way</a:t>
            </a:r>
            <a:r>
              <a:rPr lang="en-US" sz="2000" b="1" smtClean="0"/>
              <a:t>.  Houston, TX: Bullion Books.</a:t>
            </a:r>
          </a:p>
          <a:p>
            <a:pPr eaLnBrk="1" hangingPunct="1">
              <a:lnSpc>
                <a:spcPct val="90000"/>
              </a:lnSpc>
            </a:pPr>
            <a:r>
              <a:rPr lang="en-US" sz="2000" b="1" smtClean="0"/>
              <a:t>Peirce, W. (2003). </a:t>
            </a:r>
            <a:r>
              <a:rPr lang="en-US" sz="2000" b="1" i="1" smtClean="0"/>
              <a:t>Metacognition:  Study Strategies, Monitoring, and Motivation</a:t>
            </a:r>
            <a:r>
              <a:rPr lang="en-US" sz="2000" b="1" smtClean="0"/>
              <a:t>.  Retrieved August 4, 2007 from</a:t>
            </a:r>
          </a:p>
          <a:p>
            <a:pPr eaLnBrk="1" hangingPunct="1">
              <a:lnSpc>
                <a:spcPct val="90000"/>
              </a:lnSpc>
              <a:buFont typeface="Wingdings" pitchFamily="2" charset="2"/>
              <a:buNone/>
            </a:pPr>
            <a:r>
              <a:rPr lang="en-US" sz="2000" b="1" i="1" smtClean="0"/>
              <a:t>	</a:t>
            </a:r>
            <a:r>
              <a:rPr lang="en-US" sz="2000" b="1" i="1" smtClean="0">
                <a:hlinkClick r:id="rId3"/>
              </a:rPr>
              <a:t>http://academic.pg.cc.md.us/~wpeirce/MCCCTR/metacognition.htm</a:t>
            </a:r>
            <a:endParaRPr lang="en-US" sz="2000" b="1" i="1" smtClean="0"/>
          </a:p>
          <a:p>
            <a:pPr eaLnBrk="1" hangingPunct="1">
              <a:lnSpc>
                <a:spcPct val="90000"/>
              </a:lnSpc>
            </a:pPr>
            <a:r>
              <a:rPr lang="en-US" sz="2000" b="1" smtClean="0"/>
              <a:t>Zull, James (2004).  </a:t>
            </a:r>
            <a:r>
              <a:rPr lang="en-US" sz="2000" b="1" i="1" smtClean="0"/>
              <a:t>The Art of Changing the Brain. Sterling, VA: </a:t>
            </a:r>
            <a:r>
              <a:rPr lang="en-US" sz="2000" b="1" smtClean="0"/>
              <a:t>Stylus Publishing</a:t>
            </a:r>
            <a:r>
              <a:rPr lang="en-US" sz="2000" b="1" i="1" smtClean="0"/>
              <a:t>.</a:t>
            </a:r>
            <a:endParaRPr lang="en-US" sz="2000" b="1" smtClean="0"/>
          </a:p>
          <a:p>
            <a:pPr eaLnBrk="1" hangingPunct="1">
              <a:lnSpc>
                <a:spcPct val="90000"/>
              </a:lnSpc>
            </a:pPr>
            <a:endParaRPr lang="en-US" sz="2500" smtClean="0"/>
          </a:p>
          <a:p>
            <a:pPr eaLnBrk="1" hangingPunct="1">
              <a:lnSpc>
                <a:spcPct val="90000"/>
              </a:lnSpc>
            </a:pPr>
            <a:endParaRPr lang="en-US" sz="250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228600"/>
            <a:ext cx="8534400" cy="1752600"/>
          </a:xfrm>
        </p:spPr>
        <p:txBody>
          <a:bodyPr/>
          <a:lstStyle/>
          <a:p>
            <a:pPr algn="ctr" eaLnBrk="1" hangingPunct="1"/>
            <a:r>
              <a:rPr lang="en-US" dirty="0" smtClean="0">
                <a:latin typeface="Verdana" pitchFamily="34" charset="0"/>
              </a:rPr>
              <a:t>The Story of Four Students</a:t>
            </a:r>
            <a:br>
              <a:rPr lang="en-US" dirty="0" smtClean="0">
                <a:latin typeface="Verdana" pitchFamily="34" charset="0"/>
              </a:rPr>
            </a:br>
            <a:endParaRPr lang="en-US" dirty="0" smtClean="0"/>
          </a:p>
        </p:txBody>
      </p:sp>
      <p:sp>
        <p:nvSpPr>
          <p:cNvPr id="6147" name="Rectangle 3"/>
          <p:cNvSpPr>
            <a:spLocks noGrp="1" noChangeArrowheads="1"/>
          </p:cNvSpPr>
          <p:nvPr>
            <p:ph type="body" idx="1"/>
          </p:nvPr>
        </p:nvSpPr>
        <p:spPr>
          <a:xfrm>
            <a:off x="838200" y="2057400"/>
            <a:ext cx="8305800" cy="4800600"/>
          </a:xfrm>
        </p:spPr>
        <p:txBody>
          <a:bodyPr/>
          <a:lstStyle/>
          <a:p>
            <a:pPr eaLnBrk="1" hangingPunct="1"/>
            <a:r>
              <a:rPr lang="en-US" dirty="0" smtClean="0"/>
              <a:t>Miriam, freshman calculus student</a:t>
            </a:r>
          </a:p>
          <a:p>
            <a:pPr eaLnBrk="1" hangingPunct="1">
              <a:buFontTx/>
              <a:buNone/>
            </a:pPr>
            <a:r>
              <a:rPr lang="en-US" dirty="0" smtClean="0"/>
              <a:t>	  37.5, </a:t>
            </a:r>
            <a:r>
              <a:rPr lang="en-US" dirty="0" smtClean="0">
                <a:solidFill>
                  <a:srgbClr val="FF0000"/>
                </a:solidFill>
              </a:rPr>
              <a:t>83, 93</a:t>
            </a:r>
            <a:endParaRPr lang="en-US" dirty="0" smtClean="0"/>
          </a:p>
          <a:p>
            <a:pPr eaLnBrk="1" hangingPunct="1"/>
            <a:r>
              <a:rPr lang="en-US" dirty="0" smtClean="0"/>
              <a:t>Robert, freshman chemistry student</a:t>
            </a:r>
          </a:p>
          <a:p>
            <a:pPr eaLnBrk="1" hangingPunct="1">
              <a:buFont typeface="Wingdings" pitchFamily="2" charset="2"/>
              <a:buNone/>
            </a:pPr>
            <a:r>
              <a:rPr lang="en-US" dirty="0" smtClean="0"/>
              <a:t>     42,  </a:t>
            </a:r>
            <a:r>
              <a:rPr lang="en-US" u="sng" dirty="0" smtClean="0">
                <a:solidFill>
                  <a:srgbClr val="FF3300"/>
                </a:solidFill>
              </a:rPr>
              <a:t>100, 100, 100</a:t>
            </a:r>
          </a:p>
          <a:p>
            <a:pPr eaLnBrk="1" hangingPunct="1"/>
            <a:r>
              <a:rPr lang="en-US" dirty="0" smtClean="0"/>
              <a:t>Dana, freshman physics student</a:t>
            </a:r>
          </a:p>
          <a:p>
            <a:pPr eaLnBrk="1" hangingPunct="1">
              <a:buFont typeface="Wingdings" pitchFamily="2" charset="2"/>
              <a:buNone/>
            </a:pPr>
            <a:r>
              <a:rPr lang="en-US" dirty="0" smtClean="0"/>
              <a:t>	  80, 54, </a:t>
            </a:r>
            <a:r>
              <a:rPr lang="en-US" u="sng" dirty="0" smtClean="0">
                <a:solidFill>
                  <a:srgbClr val="FF0000"/>
                </a:solidFill>
              </a:rPr>
              <a:t>91, 97, 90 (final exam)</a:t>
            </a:r>
          </a:p>
          <a:p>
            <a:pPr eaLnBrk="1" hangingPunct="1"/>
            <a:r>
              <a:rPr lang="en-US" dirty="0" smtClean="0"/>
              <a:t>Terrence, junior Bio Engineering student</a:t>
            </a:r>
          </a:p>
          <a:p>
            <a:pPr eaLnBrk="1" hangingPunct="1">
              <a:buFont typeface="Wingdings" pitchFamily="2" charset="2"/>
              <a:buNone/>
            </a:pPr>
            <a:r>
              <a:rPr lang="en-US" dirty="0" smtClean="0"/>
              <a:t>    GPA 1.67 cum, </a:t>
            </a:r>
            <a:r>
              <a:rPr lang="en-US" u="sng" dirty="0" smtClean="0">
                <a:solidFill>
                  <a:srgbClr val="FF3300"/>
                </a:solidFill>
              </a:rPr>
              <a:t>3.54</a:t>
            </a:r>
            <a:r>
              <a:rPr lang="en-US" dirty="0" smtClean="0">
                <a:solidFill>
                  <a:srgbClr val="FF3300"/>
                </a:solidFill>
              </a:rPr>
              <a:t> (F 03), 3.8 (S 04)</a:t>
            </a:r>
          </a:p>
          <a:p>
            <a:pPr eaLnBrk="1" hangingPunct="1">
              <a:buFont typeface="Wingdings" pitchFamily="2" charset="2"/>
              <a:buNone/>
            </a:pPr>
            <a:endParaRPr lang="en-US" dirty="0" smtClean="0"/>
          </a:p>
          <a:p>
            <a:pPr eaLnBrk="1" hangingPunct="1">
              <a:buFont typeface="Wingdings" pitchFamily="2" charset="2"/>
              <a:buNone/>
            </a:pPr>
            <a:r>
              <a:rPr lang="en-US" dirty="0" smtClean="0"/>
              <a:t>	</a:t>
            </a:r>
          </a:p>
          <a:p>
            <a:pPr eaLnBrk="1" hangingPunct="1">
              <a:buFont typeface="Wingdings" pitchFamily="2" charset="2"/>
              <a:buNone/>
            </a:pPr>
            <a:endParaRPr lang="en-US" dirty="0" smtClean="0">
              <a:solidFill>
                <a:srgbClr val="FF3300"/>
              </a:solidFill>
            </a:endParaRPr>
          </a:p>
          <a:p>
            <a:pPr eaLnBrk="1" hangingPunct="1">
              <a:buFont typeface="Wingdings" pitchFamily="2" charset="2"/>
              <a:buNone/>
            </a:pPr>
            <a:endParaRPr lang="en-US" dirty="0" smtClean="0">
              <a:solidFill>
                <a:srgbClr val="FF3300"/>
              </a:solidFill>
            </a:endParaRPr>
          </a:p>
          <a:p>
            <a:pPr eaLnBrk="1" hangingPunct="1">
              <a:buFont typeface="Wingdings" pitchFamily="2" charset="2"/>
              <a:buNone/>
            </a:pPr>
            <a:endParaRPr lang="en-US" dirty="0" smtClean="0">
              <a:solidFill>
                <a:srgbClr val="FF33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5" descr="2007-12-30-0404-53"/>
          <p:cNvPicPr>
            <a:picLocks noChangeAspect="1" noChangeArrowheads="1"/>
          </p:cNvPicPr>
          <p:nvPr/>
        </p:nvPicPr>
        <p:blipFill>
          <a:blip r:embed="rId3" cstate="print"/>
          <a:srcRect l="4353" t="10919" r="20271" b="19614"/>
          <a:stretch>
            <a:fillRect/>
          </a:stretch>
        </p:blipFill>
        <p:spPr bwMode="auto">
          <a:xfrm>
            <a:off x="3810000" y="3375025"/>
            <a:ext cx="5334000" cy="3582988"/>
          </a:xfrm>
          <a:prstGeom prst="rect">
            <a:avLst/>
          </a:prstGeom>
          <a:noFill/>
          <a:ln w="9525">
            <a:noFill/>
            <a:miter lim="800000"/>
            <a:headEnd/>
            <a:tailEnd/>
          </a:ln>
        </p:spPr>
      </p:pic>
      <p:pic>
        <p:nvPicPr>
          <p:cNvPr id="8195" name="Picture 3" descr="White House Photo"/>
          <p:cNvPicPr>
            <a:picLocks noGrp="1" noChangeAspect="1" noChangeArrowheads="1"/>
          </p:cNvPicPr>
          <p:nvPr>
            <p:ph idx="4294967295"/>
          </p:nvPr>
        </p:nvPicPr>
        <p:blipFill>
          <a:blip r:embed="rId4" cstate="print"/>
          <a:srcRect l="11974" t="8772" r="4762" b="4327"/>
          <a:stretch>
            <a:fillRect/>
          </a:stretch>
        </p:blipFill>
        <p:spPr>
          <a:xfrm>
            <a:off x="3800475" y="0"/>
            <a:ext cx="5343525" cy="3719513"/>
          </a:xfrm>
        </p:spPr>
      </p:pic>
      <p:sp>
        <p:nvSpPr>
          <p:cNvPr id="8196" name="Text Box 4"/>
          <p:cNvSpPr txBox="1">
            <a:spLocks noChangeArrowheads="1"/>
          </p:cNvSpPr>
          <p:nvPr/>
        </p:nvSpPr>
        <p:spPr bwMode="auto">
          <a:xfrm>
            <a:off x="7908925" y="3775075"/>
            <a:ext cx="184150" cy="457200"/>
          </a:xfrm>
          <a:prstGeom prst="rect">
            <a:avLst/>
          </a:prstGeom>
          <a:noFill/>
          <a:ln w="9525">
            <a:noFill/>
            <a:miter lim="800000"/>
            <a:headEnd/>
            <a:tailEnd/>
          </a:ln>
        </p:spPr>
        <p:txBody>
          <a:bodyPr wrap="none">
            <a:spAutoFit/>
          </a:bodyPr>
          <a:lstStyle/>
          <a:p>
            <a:endParaRPr lang="en-US">
              <a:latin typeface="Calibri" pitchFamily="34" charset="0"/>
            </a:endParaRPr>
          </a:p>
        </p:txBody>
      </p:sp>
      <p:sp>
        <p:nvSpPr>
          <p:cNvPr id="371717" name="Rectangle 4"/>
          <p:cNvSpPr>
            <a:spLocks noChangeArrowheads="1"/>
          </p:cNvSpPr>
          <p:nvPr/>
        </p:nvSpPr>
        <p:spPr bwMode="auto">
          <a:xfrm>
            <a:off x="0" y="0"/>
            <a:ext cx="3846513" cy="6858000"/>
          </a:xfrm>
          <a:prstGeom prst="rect">
            <a:avLst/>
          </a:prstGeom>
          <a:solidFill>
            <a:schemeClr val="tx1"/>
          </a:solidFill>
          <a:ln w="9525">
            <a:noFill/>
            <a:miter lim="800000"/>
            <a:headEnd/>
            <a:tailEnd/>
          </a:ln>
        </p:spPr>
        <p:txBody>
          <a:bodyPr wrap="none" anchor="ctr"/>
          <a:lstStyle/>
          <a:p>
            <a:pPr algn="r" fontAlgn="auto">
              <a:spcBef>
                <a:spcPts val="0"/>
              </a:spcBef>
              <a:spcAft>
                <a:spcPts val="0"/>
              </a:spcAft>
              <a:defRPr/>
            </a:pPr>
            <a:endParaRPr lang="en-US" dirty="0">
              <a:solidFill>
                <a:schemeClr val="bg1">
                  <a:lumMod val="85000"/>
                </a:schemeClr>
              </a:solidFill>
              <a:cs typeface="Arial" pitchFamily="34" charset="0"/>
            </a:endParaRPr>
          </a:p>
        </p:txBody>
      </p:sp>
      <p:sp>
        <p:nvSpPr>
          <p:cNvPr id="393218" name="Rectangle 2"/>
          <p:cNvSpPr>
            <a:spLocks noGrp="1" noChangeArrowheads="1"/>
          </p:cNvSpPr>
          <p:nvPr>
            <p:ph type="title" idx="4294967295"/>
          </p:nvPr>
        </p:nvSpPr>
        <p:spPr>
          <a:xfrm>
            <a:off x="228600" y="2438400"/>
            <a:ext cx="3668713" cy="1371600"/>
          </a:xfrm>
        </p:spPr>
        <p:txBody>
          <a:bodyPr rtlCol="0">
            <a:normAutofit fontScale="90000"/>
          </a:bodyPr>
          <a:lstStyle/>
          <a:p>
            <a:pPr eaLnBrk="1" fontAlgn="auto" hangingPunct="1">
              <a:spcAft>
                <a:spcPts val="0"/>
              </a:spcAft>
              <a:defRPr/>
            </a:pPr>
            <a:r>
              <a:rPr lang="en-US" sz="2700" dirty="0" smtClean="0">
                <a:solidFill>
                  <a:schemeClr val="bg1">
                    <a:lumMod val="85000"/>
                  </a:schemeClr>
                </a:solidFill>
                <a:cs typeface="Arial" pitchFamily="34" charset="0"/>
              </a:rPr>
              <a:t/>
            </a:r>
            <a:br>
              <a:rPr lang="en-US" sz="2700" dirty="0" smtClean="0">
                <a:solidFill>
                  <a:schemeClr val="bg1">
                    <a:lumMod val="85000"/>
                  </a:schemeClr>
                </a:solidFill>
                <a:cs typeface="Arial" pitchFamily="34" charset="0"/>
              </a:rPr>
            </a:br>
            <a:r>
              <a:rPr lang="en-US" sz="2700" dirty="0" smtClean="0">
                <a:solidFill>
                  <a:schemeClr val="bg1">
                    <a:lumMod val="85000"/>
                  </a:schemeClr>
                </a:solidFill>
                <a:cs typeface="Arial" pitchFamily="34" charset="0"/>
              </a:rPr>
              <a:t>2006 Presidential Award for Excellence in Science Mathematics, and Engineering Mentoring </a:t>
            </a:r>
            <a:br>
              <a:rPr lang="en-US" sz="2700" dirty="0" smtClean="0">
                <a:solidFill>
                  <a:schemeClr val="bg1">
                    <a:lumMod val="85000"/>
                  </a:schemeClr>
                </a:solidFill>
                <a:cs typeface="Arial" pitchFamily="34" charset="0"/>
              </a:rPr>
            </a:br>
            <a:r>
              <a:rPr lang="en-US" sz="2700" dirty="0" smtClean="0">
                <a:solidFill>
                  <a:schemeClr val="bg1">
                    <a:lumMod val="85000"/>
                  </a:schemeClr>
                </a:solidFill>
                <a:cs typeface="Arial" pitchFamily="34" charset="0"/>
              </a:rPr>
              <a:t/>
            </a:r>
            <a:br>
              <a:rPr lang="en-US" sz="2700" dirty="0" smtClean="0">
                <a:solidFill>
                  <a:schemeClr val="bg1">
                    <a:lumMod val="85000"/>
                  </a:schemeClr>
                </a:solidFill>
                <a:cs typeface="Arial" pitchFamily="34" charset="0"/>
              </a:rPr>
            </a:br>
            <a:r>
              <a:rPr lang="en-US" sz="4000" dirty="0">
                <a:solidFill>
                  <a:schemeClr val="bg1">
                    <a:lumMod val="85000"/>
                  </a:schemeClr>
                </a:solidFill>
                <a:cs typeface="Arial" pitchFamily="34" charset="0"/>
              </a:rPr>
              <a:t/>
            </a:r>
            <a:br>
              <a:rPr lang="en-US" sz="4000" dirty="0">
                <a:solidFill>
                  <a:schemeClr val="bg1">
                    <a:lumMod val="85000"/>
                  </a:schemeClr>
                </a:solidFill>
                <a:cs typeface="Arial" pitchFamily="34" charset="0"/>
              </a:rPr>
            </a:br>
            <a:r>
              <a:rPr lang="en-US" sz="2800" dirty="0">
                <a:solidFill>
                  <a:schemeClr val="bg1">
                    <a:lumMod val="85000"/>
                  </a:schemeClr>
                </a:solidFill>
                <a:cs typeface="Arial" pitchFamily="34" charset="0"/>
              </a:rPr>
              <a:t>White House Oval Office </a:t>
            </a:r>
            <a:br>
              <a:rPr lang="en-US" sz="2800" dirty="0">
                <a:solidFill>
                  <a:schemeClr val="bg1">
                    <a:lumMod val="85000"/>
                  </a:schemeClr>
                </a:solidFill>
                <a:cs typeface="Arial" pitchFamily="34" charset="0"/>
              </a:rPr>
            </a:br>
            <a:r>
              <a:rPr lang="en-US" sz="2800" dirty="0">
                <a:solidFill>
                  <a:schemeClr val="bg1">
                    <a:lumMod val="85000"/>
                  </a:schemeClr>
                </a:solidFill>
                <a:cs typeface="Arial" pitchFamily="34" charset="0"/>
              </a:rPr>
              <a:t>November 16, 2007</a:t>
            </a:r>
          </a:p>
        </p:txBody>
      </p:sp>
      <p:sp>
        <p:nvSpPr>
          <p:cNvPr id="7" name="TextBox 6"/>
          <p:cNvSpPr txBox="1"/>
          <p:nvPr/>
        </p:nvSpPr>
        <p:spPr>
          <a:xfrm>
            <a:off x="304800" y="914400"/>
            <a:ext cx="3124200" cy="461963"/>
          </a:xfrm>
          <a:prstGeom prst="rect">
            <a:avLst/>
          </a:prstGeom>
          <a:noFill/>
        </p:spPr>
        <p:txBody>
          <a:bodyPr>
            <a:spAutoFit/>
          </a:bodyPr>
          <a:lstStyle/>
          <a:p>
            <a:pPr>
              <a:defRPr/>
            </a:pPr>
            <a:r>
              <a:rPr lang="en-US" b="1" i="1" dirty="0">
                <a:solidFill>
                  <a:schemeClr val="bg1">
                    <a:lumMod val="85000"/>
                  </a:schemeClr>
                </a:solidFill>
                <a:latin typeface="Arial" pitchFamily="34" charset="0"/>
                <a:cs typeface="Arial" pitchFamily="34" charset="0"/>
              </a:rPr>
              <a:t>Saundra Y. McGuire</a:t>
            </a:r>
            <a:endParaRPr lang="en-US" b="1" i="1"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295400" y="0"/>
            <a:ext cx="7010400" cy="1143000"/>
          </a:xfrm>
        </p:spPr>
        <p:txBody>
          <a:bodyPr/>
          <a:lstStyle/>
          <a:p>
            <a:pPr algn="ctr" eaLnBrk="1" hangingPunct="1"/>
            <a:r>
              <a:rPr lang="en-US" smtClean="0">
                <a:latin typeface="Verdana" pitchFamily="34" charset="0"/>
              </a:rPr>
              <a:t>Desired outcomes</a:t>
            </a:r>
          </a:p>
        </p:txBody>
      </p:sp>
      <p:sp>
        <p:nvSpPr>
          <p:cNvPr id="119811" name="Rectangle 3"/>
          <p:cNvSpPr>
            <a:spLocks noGrp="1" noChangeArrowheads="1"/>
          </p:cNvSpPr>
          <p:nvPr>
            <p:ph type="body" idx="1"/>
          </p:nvPr>
        </p:nvSpPr>
        <p:spPr>
          <a:xfrm>
            <a:off x="914400" y="1371600"/>
            <a:ext cx="8229600" cy="5486400"/>
          </a:xfrm>
        </p:spPr>
        <p:txBody>
          <a:bodyPr/>
          <a:lstStyle/>
          <a:p>
            <a:pPr eaLnBrk="1" hangingPunct="1">
              <a:lnSpc>
                <a:spcPct val="90000"/>
              </a:lnSpc>
            </a:pPr>
            <a:endParaRPr lang="en-US" dirty="0" smtClean="0"/>
          </a:p>
          <a:p>
            <a:pPr eaLnBrk="1" hangingPunct="1">
              <a:lnSpc>
                <a:spcPct val="90000"/>
              </a:lnSpc>
            </a:pPr>
            <a:r>
              <a:rPr lang="en-US" sz="3200" dirty="0" smtClean="0"/>
              <a:t>We will understand the importance</a:t>
            </a:r>
          </a:p>
          <a:p>
            <a:pPr eaLnBrk="1" hangingPunct="1">
              <a:lnSpc>
                <a:spcPct val="90000"/>
              </a:lnSpc>
              <a:buFont typeface="Wingdings" pitchFamily="2" charset="2"/>
              <a:buNone/>
            </a:pPr>
            <a:r>
              <a:rPr lang="en-US" sz="3200" dirty="0" smtClean="0"/>
              <a:t>	of structured mentoring</a:t>
            </a:r>
          </a:p>
          <a:p>
            <a:pPr eaLnBrk="1" hangingPunct="1">
              <a:lnSpc>
                <a:spcPct val="90000"/>
              </a:lnSpc>
            </a:pPr>
            <a:r>
              <a:rPr lang="en-US" sz="3200" dirty="0" smtClean="0"/>
              <a:t>We will understand the role of metacognition in mentoring</a:t>
            </a:r>
          </a:p>
          <a:p>
            <a:pPr eaLnBrk="1" hangingPunct="1">
              <a:lnSpc>
                <a:spcPct val="90000"/>
              </a:lnSpc>
            </a:pPr>
            <a:r>
              <a:rPr lang="en-US" sz="3200" dirty="0" smtClean="0"/>
              <a:t>We will become more effective mentors</a:t>
            </a:r>
          </a:p>
          <a:p>
            <a:pPr eaLnBrk="1" hangingPunct="1">
              <a:lnSpc>
                <a:spcPct val="90000"/>
              </a:lnSpc>
            </a:pPr>
            <a:r>
              <a:rPr lang="en-US" sz="3200" dirty="0" smtClean="0"/>
              <a:t>Our protégés will excel </a:t>
            </a:r>
          </a:p>
          <a:p>
            <a:pPr eaLnBrk="1" hangingPunct="1">
              <a:lnSpc>
                <a:spcPct val="90000"/>
              </a:lnSpc>
              <a:buFont typeface="Wingdings" pitchFamily="2" charset="2"/>
              <a:buNone/>
            </a:pPr>
            <a:r>
              <a:rPr lang="en-US" sz="3200" dirty="0" smtClean="0"/>
              <a:t>	with the assistance of good mentoring</a:t>
            </a:r>
          </a:p>
          <a:p>
            <a:pPr eaLnBrk="1" hangingPunct="1">
              <a:lnSpc>
                <a:spcPct val="90000"/>
              </a:lnSpc>
              <a:buNone/>
            </a:pPr>
            <a:endParaRPr lang="en-US" dirty="0" smtClean="0"/>
          </a:p>
          <a:p>
            <a:pPr eaLnBrk="1" hangingPunct="1">
              <a:lnSpc>
                <a:spcPct val="90000"/>
              </a:lnSpc>
              <a:buFont typeface="Wingdings" pitchFamily="2" charset="2"/>
              <a:buNone/>
            </a:pPr>
            <a:endParaRPr lang="en-US" dirty="0" smtClean="0"/>
          </a:p>
          <a:p>
            <a:pPr eaLnBrk="1" hangingPunct="1">
              <a:lnSpc>
                <a:spcPct val="90000"/>
              </a:lnSpc>
              <a:buFont typeface="Wingdings" pitchFamily="2" charset="2"/>
              <a:buNone/>
            </a:pPr>
            <a:endParaRPr lang="en-US" dirty="0" smtClean="0"/>
          </a:p>
          <a:p>
            <a:pPr eaLnBrk="1" hangingPunct="1">
              <a:lnSpc>
                <a:spcPct val="90000"/>
              </a:lnSpc>
              <a:buFont typeface="Wingdings" pitchFamily="2" charset="2"/>
              <a:buNone/>
            </a:pPr>
            <a:r>
              <a:rPr lang="en-US"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9811">
                                            <p:txEl>
                                              <p:pRg st="1" end="1"/>
                                            </p:txEl>
                                          </p:spTgt>
                                        </p:tgtEl>
                                        <p:attrNameLst>
                                          <p:attrName>style.visibility</p:attrName>
                                        </p:attrNameLst>
                                      </p:cBhvr>
                                      <p:to>
                                        <p:strVal val="visible"/>
                                      </p:to>
                                    </p:set>
                                    <p:anim calcmode="lin" valueType="num">
                                      <p:cBhvr additive="base">
                                        <p:cTn id="7" dur="500" fill="hold"/>
                                        <p:tgtEl>
                                          <p:spTgt spid="11981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98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9811">
                                            <p:txEl>
                                              <p:pRg st="2" end="2"/>
                                            </p:txEl>
                                          </p:spTgt>
                                        </p:tgtEl>
                                        <p:attrNameLst>
                                          <p:attrName>style.visibility</p:attrName>
                                        </p:attrNameLst>
                                      </p:cBhvr>
                                      <p:to>
                                        <p:strVal val="visible"/>
                                      </p:to>
                                    </p:set>
                                    <p:anim calcmode="lin" valueType="num">
                                      <p:cBhvr additive="base">
                                        <p:cTn id="13" dur="500" fill="hold"/>
                                        <p:tgtEl>
                                          <p:spTgt spid="11981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98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9811">
                                            <p:txEl>
                                              <p:pRg st="3" end="3"/>
                                            </p:txEl>
                                          </p:spTgt>
                                        </p:tgtEl>
                                        <p:attrNameLst>
                                          <p:attrName>style.visibility</p:attrName>
                                        </p:attrNameLst>
                                      </p:cBhvr>
                                      <p:to>
                                        <p:strVal val="visible"/>
                                      </p:to>
                                    </p:set>
                                    <p:anim calcmode="lin" valueType="num">
                                      <p:cBhvr additive="base">
                                        <p:cTn id="19" dur="500" fill="hold"/>
                                        <p:tgtEl>
                                          <p:spTgt spid="11981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98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9811">
                                            <p:txEl>
                                              <p:pRg st="4" end="4"/>
                                            </p:txEl>
                                          </p:spTgt>
                                        </p:tgtEl>
                                        <p:attrNameLst>
                                          <p:attrName>style.visibility</p:attrName>
                                        </p:attrNameLst>
                                      </p:cBhvr>
                                      <p:to>
                                        <p:strVal val="visible"/>
                                      </p:to>
                                    </p:set>
                                    <p:anim calcmode="lin" valueType="num">
                                      <p:cBhvr additive="base">
                                        <p:cTn id="25" dur="500" fill="hold"/>
                                        <p:tgtEl>
                                          <p:spTgt spid="11981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98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9811">
                                            <p:txEl>
                                              <p:pRg st="5" end="5"/>
                                            </p:txEl>
                                          </p:spTgt>
                                        </p:tgtEl>
                                        <p:attrNameLst>
                                          <p:attrName>style.visibility</p:attrName>
                                        </p:attrNameLst>
                                      </p:cBhvr>
                                      <p:to>
                                        <p:strVal val="visible"/>
                                      </p:to>
                                    </p:set>
                                    <p:anim calcmode="lin" valueType="num">
                                      <p:cBhvr additive="base">
                                        <p:cTn id="31" dur="500" fill="hold"/>
                                        <p:tgtEl>
                                          <p:spTgt spid="119811">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98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9811">
                                            <p:txEl>
                                              <p:pRg st="6" end="6"/>
                                            </p:txEl>
                                          </p:spTgt>
                                        </p:tgtEl>
                                        <p:attrNameLst>
                                          <p:attrName>style.visibility</p:attrName>
                                        </p:attrNameLst>
                                      </p:cBhvr>
                                      <p:to>
                                        <p:strVal val="visible"/>
                                      </p:to>
                                    </p:set>
                                    <p:anim calcmode="lin" valueType="num">
                                      <p:cBhvr additive="base">
                                        <p:cTn id="37" dur="500" fill="hold"/>
                                        <p:tgtEl>
                                          <p:spTgt spid="119811">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981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9811">
                                            <p:txEl>
                                              <p:pRg st="10" end="10"/>
                                            </p:txEl>
                                          </p:spTgt>
                                        </p:tgtEl>
                                        <p:attrNameLst>
                                          <p:attrName>style.visibility</p:attrName>
                                        </p:attrNameLst>
                                      </p:cBhvr>
                                      <p:to>
                                        <p:strVal val="visible"/>
                                      </p:to>
                                    </p:set>
                                    <p:anim calcmode="lin" valueType="num">
                                      <p:cBhvr additive="base">
                                        <p:cTn id="43" dur="500" fill="hold"/>
                                        <p:tgtEl>
                                          <p:spTgt spid="119811">
                                            <p:txEl>
                                              <p:pRg st="10" end="1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9811">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Overview</a:t>
            </a:r>
          </a:p>
        </p:txBody>
      </p:sp>
      <p:sp>
        <p:nvSpPr>
          <p:cNvPr id="10243" name="Rectangle 3"/>
          <p:cNvSpPr>
            <a:spLocks noGrp="1" noChangeArrowheads="1"/>
          </p:cNvSpPr>
          <p:nvPr>
            <p:ph type="body" idx="1"/>
          </p:nvPr>
        </p:nvSpPr>
        <p:spPr>
          <a:xfrm>
            <a:off x="1219200" y="1524000"/>
            <a:ext cx="7924800" cy="5029200"/>
          </a:xfrm>
        </p:spPr>
        <p:txBody>
          <a:bodyPr/>
          <a:lstStyle/>
          <a:p>
            <a:pPr eaLnBrk="1" hangingPunct="1">
              <a:buFont typeface="Wingdings" pitchFamily="2" charset="2"/>
              <a:buNone/>
            </a:pPr>
            <a:endParaRPr lang="en-US" sz="2800" dirty="0" smtClean="0"/>
          </a:p>
          <a:p>
            <a:pPr eaLnBrk="1" hangingPunct="1"/>
            <a:r>
              <a:rPr lang="en-US" sz="3200" dirty="0" smtClean="0"/>
              <a:t>Definition of mentoring</a:t>
            </a:r>
          </a:p>
          <a:p>
            <a:pPr eaLnBrk="1" hangingPunct="1"/>
            <a:r>
              <a:rPr lang="en-US" sz="3200" dirty="0" smtClean="0"/>
              <a:t>Role of metacognition in mentoring</a:t>
            </a:r>
          </a:p>
          <a:p>
            <a:pPr eaLnBrk="1" hangingPunct="1"/>
            <a:r>
              <a:rPr lang="en-US" sz="3200" dirty="0" smtClean="0"/>
              <a:t>Learning and Time Management Strategies That Work</a:t>
            </a:r>
          </a:p>
          <a:p>
            <a:pPr eaLnBrk="1" hangingPunct="1"/>
            <a:r>
              <a:rPr lang="en-US" sz="3200" dirty="0" smtClean="0"/>
              <a:t>Q &amp; A &amp; Discussion</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371600" y="381000"/>
            <a:ext cx="7772400" cy="1143000"/>
          </a:xfrm>
        </p:spPr>
        <p:txBody>
          <a:bodyPr/>
          <a:lstStyle/>
          <a:p>
            <a:pPr eaLnBrk="1" hangingPunct="1"/>
            <a:r>
              <a:rPr lang="en-US" smtClean="0"/>
              <a:t>What is Your Role as a Mentor?</a:t>
            </a:r>
          </a:p>
        </p:txBody>
      </p:sp>
      <p:sp>
        <p:nvSpPr>
          <p:cNvPr id="12291" name="Rectangle 3"/>
          <p:cNvSpPr>
            <a:spLocks noGrp="1" noChangeArrowheads="1"/>
          </p:cNvSpPr>
          <p:nvPr>
            <p:ph type="body" idx="1"/>
          </p:nvPr>
        </p:nvSpPr>
        <p:spPr>
          <a:xfrm>
            <a:off x="1066800" y="1676400"/>
            <a:ext cx="7620000" cy="3276600"/>
          </a:xfrm>
        </p:spPr>
        <p:txBody>
          <a:bodyPr/>
          <a:lstStyle/>
          <a:p>
            <a:pPr eaLnBrk="1" hangingPunct="1">
              <a:buFont typeface="Wingdings" pitchFamily="2" charset="2"/>
              <a:buNone/>
            </a:pPr>
            <a:r>
              <a:rPr lang="en-US" smtClean="0"/>
              <a:t>	</a:t>
            </a:r>
          </a:p>
          <a:p>
            <a:pPr eaLnBrk="1" hangingPunct="1">
              <a:buFont typeface="Wingdings" pitchFamily="2" charset="2"/>
              <a:buNone/>
            </a:pPr>
            <a:r>
              <a:rPr lang="en-US" smtClean="0"/>
              <a:t>	To actively promote academic and personal growth in your protégé by sharing knowledge and insights that the two of you have gained over the years. </a:t>
            </a:r>
          </a:p>
          <a:p>
            <a:pPr eaLnBrk="1" hangingPunct="1">
              <a:buFont typeface="Wingdings" pitchFamily="2" charset="2"/>
              <a:buNone/>
            </a:pPr>
            <a:endParaRPr lang="en-US" smtClean="0"/>
          </a:p>
          <a:p>
            <a:pPr eaLnBrk="1" hangingPunct="1">
              <a:buFont typeface="Wingdings" pitchFamily="2" charset="2"/>
              <a:buNone/>
            </a:pPr>
            <a:r>
              <a:rPr lang="en-US" smtClean="0"/>
              <a:t>	Note that you don’t have to have all of the answers -- just knowledge of strategies and resources. </a:t>
            </a:r>
          </a:p>
          <a:p>
            <a:pPr eaLnBrk="1" hangingPunct="1">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r>
              <a:rPr lang="en-US" smtClean="0">
                <a:solidFill>
                  <a:srgbClr val="FF0000"/>
                </a:solidFill>
              </a:rPr>
              <a:t>What is the question?</a:t>
            </a:r>
          </a:p>
        </p:txBody>
      </p:sp>
      <p:sp>
        <p:nvSpPr>
          <p:cNvPr id="14339" name="Rectangle 3"/>
          <p:cNvSpPr>
            <a:spLocks noGrp="1" noChangeArrowheads="1"/>
          </p:cNvSpPr>
          <p:nvPr>
            <p:ph type="body" idx="1"/>
          </p:nvPr>
        </p:nvSpPr>
        <p:spPr>
          <a:xfrm>
            <a:off x="1066800" y="2667000"/>
            <a:ext cx="7313613" cy="1525588"/>
          </a:xfrm>
        </p:spPr>
        <p:txBody>
          <a:bodyPr/>
          <a:lstStyle/>
          <a:p>
            <a:pPr eaLnBrk="1" hangingPunct="1">
              <a:buFont typeface="Wingdings" pitchFamily="2" charset="2"/>
              <a:buNone/>
            </a:pPr>
            <a:r>
              <a:rPr lang="en-US" smtClean="0"/>
              <a:t>	</a:t>
            </a:r>
          </a:p>
          <a:p>
            <a:pPr eaLnBrk="1" hangingPunct="1">
              <a:buFont typeface="Wingdings" pitchFamily="2" charset="2"/>
              <a:buNone/>
            </a:pPr>
            <a:r>
              <a:rPr lang="en-US" smtClean="0"/>
              <a:t>How can I be the most effective mentor to </a:t>
            </a:r>
            <a:r>
              <a:rPr lang="en-US" i="1" smtClean="0"/>
              <a:t>this particular protégé</a:t>
            </a:r>
            <a:r>
              <a:rPr lang="en-US" smtClean="0"/>
              <a:t>?</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SLIDEID" val="DBDB431A541E4BEFAEC69DAF331CA0BA"/>
  <p:tag name="SLIDETYPE" val="Q"/>
  <p:tag name="DEMOGRAPHIC" val="False"/>
  <p:tag name="TEAMASSIGN" val="False"/>
  <p:tag name="SPEEDSCORING" val="False"/>
  <p:tag name="CORRECTPOINTVALUE" val="100"/>
  <p:tag name="INCORRECTPOINTVALUE" val="0"/>
  <p:tag name="ZEROBASED" val="False"/>
  <p:tag name="DELIMITERS" val="3.1"/>
  <p:tag name="VALUEFORMAT" val="0%"/>
  <p:tag name="QUESTIONALIAS" val="How many words or phrases do you remember?"/>
  <p:tag name="ANSWERSALIAS" val="2 or less|smicln|3 – 5|smicln|6 – 8|smicln|9 – 12|smicln|13 or more"/>
  <p:tag name="SLIDEORDER" val="2"/>
  <p:tag name="SLIDEGUID" val="B33DC79A84924945B1180466C2BEB832"/>
  <p:tag name="COUNTDOWNSECONDS" val="5"/>
  <p:tag name="AUTOADVANCE" val="True"/>
  <p:tag name="TOTALRESPONSES" val="1"/>
  <p:tag name="RESPONSECOUNT" val="1"/>
  <p:tag name="SLICED" val="False"/>
  <p:tag name="RESPONSES" val="1;"/>
  <p:tag name="CHARTSTRINGSTD" val="1 0 0 0 0"/>
  <p:tag name="CHARTSTRINGREV" val="0 0 0 0 1"/>
  <p:tag name="CHARTSTRINGSTDPER" val="1 0 0 0 0"/>
  <p:tag name="CHARTSTRINGREVPER" val="0 0 0 0 1"/>
  <p:tag name="RESPONSESGATHERED" val="False"/>
  <p:tag name="VALUES" val="No Value|smicln|No Value|smicln|No Value|smicln|No Value|smicln|No Value"/>
</p:tagLst>
</file>

<file path=ppt/tags/tag3.xml><?xml version="1.0" encoding="utf-8"?>
<p:tagLst xmlns:a="http://schemas.openxmlformats.org/drawingml/2006/main" xmlns:r="http://schemas.openxmlformats.org/officeDocument/2006/relationships" xmlns:p="http://schemas.openxmlformats.org/presentationml/2006/main">
  <p:tag name="CHARTTYPE" val="0"/>
</p:tagLst>
</file>

<file path=ppt/tags/tag4.xml><?xml version="1.0" encoding="utf-8"?>
<p:tagLst xmlns:a="http://schemas.openxmlformats.org/drawingml/2006/main" xmlns:r="http://schemas.openxmlformats.org/officeDocument/2006/relationships" xmlns:p="http://schemas.openxmlformats.org/presentationml/2006/main">
  <p:tag name="ANSWERBULLETS" val="3"/>
  <p:tag name="OLDNUMANSWERS" val="5"/>
  <p:tag name="TEXTLENGTH" val="39"/>
  <p:tag name="FONTSIZE" val="36"/>
  <p:tag name="BULLETTYPE" val="ppBulletArabicPeriod"/>
  <p:tag name="ANSWERTEXT" val="2 or less&#10;3 – 5&#10;6 – 8&#10;9 – 12&#10;13 or more"/>
</p:tagLst>
</file>

<file path=ppt/tags/tag5.xml><?xml version="1.0" encoding="utf-8"?>
<p:tagLst xmlns:a="http://schemas.openxmlformats.org/drawingml/2006/main" xmlns:r="http://schemas.openxmlformats.org/officeDocument/2006/relationships" xmlns:p="http://schemas.openxmlformats.org/presentationml/2006/main">
  <p:tag name="CDTYPE" val="Style_BallDrop"/>
  <p:tag name="STYLE" val="0"/>
  <p:tag name="CDTIMELEFT" val="5"/>
</p:tagLst>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Eclipse</Template>
  <TotalTime>9969</TotalTime>
  <Words>1131</Words>
  <Application>Microsoft Office PowerPoint</Application>
  <PresentationFormat>On-screen Show (4:3)</PresentationFormat>
  <Paragraphs>270</Paragraphs>
  <Slides>38</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0" baseType="lpstr">
      <vt:lpstr>Eclipse</vt:lpstr>
      <vt:lpstr>Chart</vt:lpstr>
      <vt:lpstr>Effective Mentoring:   It’s both a science and an art!</vt:lpstr>
      <vt:lpstr> 2004 National College Learning Center Association Frank L. Christ Outstanding Learning Center Award </vt:lpstr>
      <vt:lpstr>Reflection Questions</vt:lpstr>
      <vt:lpstr>The Story of Four Students </vt:lpstr>
      <vt:lpstr> 2006 Presidential Award for Excellence in Science Mathematics, and Engineering Mentoring    White House Oval Office  November 16, 2007</vt:lpstr>
      <vt:lpstr>Desired outcomes</vt:lpstr>
      <vt:lpstr>Overview</vt:lpstr>
      <vt:lpstr>What is Your Role as a Mentor?</vt:lpstr>
      <vt:lpstr>What is the question?</vt:lpstr>
      <vt:lpstr>Understanding Your Protégé </vt:lpstr>
      <vt:lpstr>Reflection Question</vt:lpstr>
      <vt:lpstr>Why don’t students know how to learn or how to study?</vt:lpstr>
      <vt:lpstr>Helping Your Protégé Learn More</vt:lpstr>
      <vt:lpstr>What learning strategies can you teach and/or model?</vt:lpstr>
      <vt:lpstr>Metacognition</vt:lpstr>
      <vt:lpstr>PowerPoint Presentation</vt:lpstr>
      <vt:lpstr>Counting Vowels  in 30 seconds</vt:lpstr>
      <vt:lpstr>PowerPoint Presentation</vt:lpstr>
      <vt:lpstr>How many words or phrases do you remember?</vt:lpstr>
      <vt:lpstr>Knowledge of Metacognition  Can Greatly Increase  Student Success</vt:lpstr>
      <vt:lpstr>Time Management Tools</vt:lpstr>
      <vt:lpstr>The Art of Mentoring</vt:lpstr>
      <vt:lpstr>The Art of Mentoring</vt:lpstr>
      <vt:lpstr> Mentors Can Span the Gamut    from Magical to Monstrous!       Protégés Can Cover the Spectrum     from Perfect to Problematic! </vt:lpstr>
      <vt:lpstr>More magical mentor behaviors  </vt:lpstr>
      <vt:lpstr>Characteristics of  Monstrous Mentors</vt:lpstr>
      <vt:lpstr>What Mentors Should Know</vt:lpstr>
      <vt:lpstr>PowerPoint Presentation</vt:lpstr>
      <vt:lpstr>Characteristics of Problematic Protégés</vt:lpstr>
      <vt:lpstr>PowerPoint Presentation</vt:lpstr>
      <vt:lpstr>The Connection Between Emotions, Motivation, and Learning</vt:lpstr>
      <vt:lpstr>           Help Your Protégé (and YOURSELF!)  have a great time this summer!  It’s as easy as A, B, C</vt:lpstr>
      <vt:lpstr>Attitude</vt:lpstr>
      <vt:lpstr>Behavior</vt:lpstr>
      <vt:lpstr>Commitment</vt:lpstr>
      <vt:lpstr>Final Note</vt:lpstr>
      <vt:lpstr>References</vt:lpstr>
      <vt:lpstr>References Continued</vt:lpstr>
    </vt:vector>
  </TitlesOfParts>
  <Company>The Dow Chemical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Advancing in Your Career Through Mentoring</dc:title>
  <dc:creator>Carolyn Ribes</dc:creator>
  <cp:lastModifiedBy>Saundra</cp:lastModifiedBy>
  <cp:revision>109</cp:revision>
  <dcterms:created xsi:type="dcterms:W3CDTF">2003-02-06T19:05:41Z</dcterms:created>
  <dcterms:modified xsi:type="dcterms:W3CDTF">2011-06-06T14:52:45Z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_Steward">
    <vt:lpwstr>Ribes C u098534</vt:lpwstr>
  </property>
  <property fmtid="{D5CDD505-2E9C-101B-9397-08002B2CF9AE}" pid="3" name="Proprietary_Classification">
    <vt:lpwstr>NONE</vt:lpwstr>
  </property>
  <property fmtid="{D5CDD505-2E9C-101B-9397-08002B2CF9AE}" pid="4" name="Retention_Period">
    <vt:lpwstr/>
  </property>
  <property fmtid="{D5CDD505-2E9C-101B-9397-08002B2CF9AE}" pid="5" name="Retention_Period_Start_Date">
    <vt:lpwstr/>
  </property>
  <property fmtid="{D5CDD505-2E9C-101B-9397-08002B2CF9AE}" pid="6" name="Retention_Period_Trigger">
    <vt:lpwstr>General Business Record</vt:lpwstr>
  </property>
  <property fmtid="{D5CDD505-2E9C-101B-9397-08002B2CF9AE}" pid="7" name="Reason_Document_Frozen">
    <vt:lpwstr/>
  </property>
  <property fmtid="{D5CDD505-2E9C-101B-9397-08002B2CF9AE}" pid="8" name="Expiration_Date">
    <vt:lpwstr>5/21/2007</vt:lpwstr>
  </property>
</Properties>
</file>