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9"/>
  </p:notesMasterIdLst>
  <p:sldIdLst>
    <p:sldId id="256" r:id="rId3"/>
    <p:sldId id="270" r:id="rId4"/>
    <p:sldId id="271" r:id="rId5"/>
    <p:sldId id="272" r:id="rId6"/>
    <p:sldId id="273" r:id="rId7"/>
    <p:sldId id="293" r:id="rId8"/>
    <p:sldId id="257" r:id="rId9"/>
    <p:sldId id="275" r:id="rId10"/>
    <p:sldId id="294" r:id="rId11"/>
    <p:sldId id="276" r:id="rId12"/>
    <p:sldId id="279" r:id="rId13"/>
    <p:sldId id="295" r:id="rId14"/>
    <p:sldId id="278" r:id="rId15"/>
    <p:sldId id="297" r:id="rId16"/>
    <p:sldId id="299" r:id="rId17"/>
    <p:sldId id="301" r:id="rId18"/>
    <p:sldId id="313" r:id="rId19"/>
    <p:sldId id="298" r:id="rId20"/>
    <p:sldId id="277" r:id="rId21"/>
    <p:sldId id="282" r:id="rId22"/>
    <p:sldId id="315" r:id="rId23"/>
    <p:sldId id="284" r:id="rId24"/>
    <p:sldId id="303" r:id="rId25"/>
    <p:sldId id="304" r:id="rId26"/>
    <p:sldId id="306" r:id="rId27"/>
    <p:sldId id="307" r:id="rId28"/>
    <p:sldId id="308" r:id="rId29"/>
    <p:sldId id="311" r:id="rId30"/>
    <p:sldId id="305" r:id="rId31"/>
    <p:sldId id="309" r:id="rId32"/>
    <p:sldId id="310" r:id="rId33"/>
    <p:sldId id="312" r:id="rId34"/>
    <p:sldId id="288" r:id="rId35"/>
    <p:sldId id="287" r:id="rId36"/>
    <p:sldId id="314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79" d="100"/>
          <a:sy n="79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5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15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51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8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2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7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9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7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12/3/2015 10:33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12/3/2015 10:33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12/3/2015 10:33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12/3/2015 10:33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12/3/2015 10:33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12/3/2015 10:33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newdogworld.com/wp-content/uploads/2013/08/Corgi-Dog-Elvis-The-Math-Genius-Dies-212x300.jpg" TargetMode="External"/><Relationship Id="rId2" Type="http://schemas.openxmlformats.org/officeDocument/2006/relationships/hyperlink" Target="https://cbsdetroit.files.wordpress.com/2013/07/elvis-dog.jpg?w=620&amp;h=349&amp;cro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zniaki.deviantart.com/art/Corgi-299613411" TargetMode="External"/><Relationship Id="rId4" Type="http://schemas.openxmlformats.org/officeDocument/2006/relationships/hyperlink" Target="http://www.humorhound.com/corgi-driving-a-ca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2400" y="2229404"/>
            <a:ext cx="3505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spc="-15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Elvis Has Left The Beach</a:t>
            </a:r>
            <a:endParaRPr lang="en-US" b="1" cap="none" spc="-15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MATH 4020 Capstone Course</a:t>
            </a:r>
          </a:p>
          <a:p>
            <a:r>
              <a:rPr lang="en-US" dirty="0" smtClean="0"/>
              <a:t>Fall 2015</a:t>
            </a:r>
          </a:p>
        </p:txBody>
      </p:sp>
      <p:pic>
        <p:nvPicPr>
          <p:cNvPr id="1026" name="Picture 2" descr="https://cbsdetroit.files.wordpress.com/2013/07/elvis-dog.jpg?w=620&amp;h=349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5105400" cy="2873847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su.edu/student_organizations/isa/LS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15862"/>
          <a:stretch/>
        </p:blipFill>
        <p:spPr bwMode="auto">
          <a:xfrm>
            <a:off x="152400" y="152400"/>
            <a:ext cx="210449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152400" y="4058204"/>
            <a:ext cx="3505200" cy="792480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none" spc="-15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Exploring minimal time paths through isotropic mediums</a:t>
            </a:r>
            <a:endParaRPr lang="en-US" b="1" cap="none" spc="-15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5031555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smtClean="0"/>
              <a:t>Source: CBS Detroit</a:t>
            </a:r>
            <a:endParaRPr lang="en-US" sz="9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Elvis Travels from the Land to the Sea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Path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86128"/>
            <a:ext cx="5153025" cy="4773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9760"/>
          <a:stretch/>
        </p:blipFill>
        <p:spPr>
          <a:xfrm>
            <a:off x="318975" y="2667000"/>
            <a:ext cx="3790950" cy="1719327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71" y="1786128"/>
            <a:ext cx="2472006" cy="780002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09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Snell’s Law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86128"/>
            <a:ext cx="5153025" cy="4773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86128"/>
            <a:ext cx="3733800" cy="2430712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47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Contour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333" y="2209800"/>
            <a:ext cx="5715266" cy="4462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" y="1819498"/>
            <a:ext cx="2039642" cy="191430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828642"/>
            <a:ext cx="1418082" cy="110679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114800"/>
            <a:ext cx="4416512" cy="23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Contour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333" y="2209800"/>
            <a:ext cx="5715266" cy="4462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" y="1819498"/>
            <a:ext cx="2039642" cy="191430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828642"/>
            <a:ext cx="1418082" cy="110679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49" y="4114800"/>
            <a:ext cx="2562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MATLAB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" y="2438400"/>
            <a:ext cx="8839200" cy="3314700"/>
            <a:chOff x="137160" y="2438400"/>
            <a:chExt cx="8839200" cy="3314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" y="2438400"/>
              <a:ext cx="4419600" cy="3314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760" y="2438400"/>
              <a:ext cx="4419600" cy="331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7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MATLAB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438400"/>
            <a:ext cx="4419600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2438400"/>
            <a:ext cx="4419600" cy="3314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5448" y="2381250"/>
            <a:ext cx="8610600" cy="3314700"/>
            <a:chOff x="155448" y="2381250"/>
            <a:chExt cx="8610600" cy="33147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2381250"/>
              <a:ext cx="4419600" cy="3314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760" y="2381250"/>
              <a:ext cx="4209288" cy="331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GUI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638800" cy="45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MATLAB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676400"/>
            <a:ext cx="4216400" cy="316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8" y="1638300"/>
            <a:ext cx="43180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16" y="4191000"/>
            <a:ext cx="4271264" cy="32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Elvis Travels from the Land, along the Shore, and into the Sea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Amy Adair</a:t>
            </a:r>
          </a:p>
          <a:p>
            <a:r>
              <a:rPr lang="en-US" dirty="0" smtClean="0"/>
              <a:t>Austin </a:t>
            </a:r>
            <a:r>
              <a:rPr lang="en-US" dirty="0" err="1" smtClean="0"/>
              <a:t>Baroni</a:t>
            </a:r>
            <a:endParaRPr lang="en-US" dirty="0" smtClean="0"/>
          </a:p>
          <a:p>
            <a:r>
              <a:rPr lang="en-US" dirty="0" err="1" smtClean="0"/>
              <a:t>Darnelle</a:t>
            </a:r>
            <a:r>
              <a:rPr lang="en-US" dirty="0" smtClean="0"/>
              <a:t> </a:t>
            </a:r>
            <a:r>
              <a:rPr lang="en-US" dirty="0" err="1" smtClean="0"/>
              <a:t>Cuyler</a:t>
            </a:r>
            <a:endParaRPr lang="en-US" dirty="0" smtClean="0"/>
          </a:p>
          <a:p>
            <a:r>
              <a:rPr lang="en-US" dirty="0" smtClean="0"/>
              <a:t>Konner Kite</a:t>
            </a:r>
          </a:p>
          <a:p>
            <a:r>
              <a:rPr lang="en-US" dirty="0" err="1" smtClean="0"/>
              <a:t>Kaijun</a:t>
            </a:r>
            <a:r>
              <a:rPr lang="en-US" dirty="0" smtClean="0"/>
              <a:t> Ye</a:t>
            </a:r>
          </a:p>
          <a:p>
            <a:endParaRPr lang="en-US" dirty="0"/>
          </a:p>
          <a:p>
            <a:r>
              <a:rPr lang="en-US" dirty="0" smtClean="0"/>
              <a:t>Project Manager: Dr. </a:t>
            </a:r>
            <a:r>
              <a:rPr lang="en-US" dirty="0" err="1" smtClean="0"/>
              <a:t>Ameziane</a:t>
            </a:r>
            <a:r>
              <a:rPr lang="en-US" dirty="0" smtClean="0"/>
              <a:t> </a:t>
            </a:r>
            <a:r>
              <a:rPr lang="en-US" dirty="0" err="1" smtClean="0"/>
              <a:t>Harhad</a:t>
            </a:r>
            <a:endParaRPr lang="en-US" dirty="0" smtClean="0"/>
          </a:p>
          <a:p>
            <a:r>
              <a:rPr lang="en-US" dirty="0" smtClean="0"/>
              <a:t>Advisor: Dr. Peter </a:t>
            </a:r>
            <a:r>
              <a:rPr lang="en-US" dirty="0" err="1" smtClean="0"/>
              <a:t>Wolenski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Path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6362700" cy="416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267455"/>
            <a:ext cx="1914525" cy="86677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80560"/>
            <a:ext cx="4004874" cy="195262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80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MATLAB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2" y="1828800"/>
            <a:ext cx="5413395" cy="44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MATLAB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2390775"/>
            <a:ext cx="8906764" cy="3400425"/>
            <a:chOff x="76200" y="2390775"/>
            <a:chExt cx="8906764" cy="34004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90775"/>
              <a:ext cx="4533900" cy="34004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228" y="2422398"/>
              <a:ext cx="4491736" cy="3368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6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MATLAB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0775"/>
            <a:ext cx="4533900" cy="3400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28" y="2422398"/>
            <a:ext cx="4491736" cy="33688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199" y="2362199"/>
            <a:ext cx="9043417" cy="3495675"/>
            <a:chOff x="76199" y="2362199"/>
            <a:chExt cx="9043417" cy="3495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"/>
            <a:stretch/>
          </p:blipFill>
          <p:spPr>
            <a:xfrm>
              <a:off x="4357117" y="2362199"/>
              <a:ext cx="4762499" cy="34956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3"/>
            <a:stretch/>
          </p:blipFill>
          <p:spPr>
            <a:xfrm>
              <a:off x="76199" y="2362199"/>
              <a:ext cx="4419601" cy="349567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25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Elvis Travels through Multiple Mediums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4: Path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5068824" cy="3662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72932"/>
            <a:ext cx="7772400" cy="114133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088617"/>
            <a:ext cx="1362075" cy="8382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92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4: Contours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3005" r="26021" b="5352"/>
          <a:stretch/>
        </p:blipFill>
        <p:spPr>
          <a:xfrm>
            <a:off x="2590800" y="1524000"/>
            <a:ext cx="3657600" cy="518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4: MATLAB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3524" r="16667" b="7196"/>
          <a:stretch/>
        </p:blipFill>
        <p:spPr>
          <a:xfrm>
            <a:off x="4666489" y="1978152"/>
            <a:ext cx="4096511" cy="4043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3010" r="17500" b="5360"/>
          <a:stretch/>
        </p:blipFill>
        <p:spPr>
          <a:xfrm>
            <a:off x="380999" y="1978152"/>
            <a:ext cx="4012263" cy="41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4: MATLAB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516" r="16667" b="6653"/>
          <a:stretch/>
        </p:blipFill>
        <p:spPr>
          <a:xfrm>
            <a:off x="1981200" y="1676400"/>
            <a:ext cx="5105400" cy="48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Elvis Travels from Land to Sea through a Non-Horizontal Boundary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546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Timothy </a:t>
            </a:r>
            <a:r>
              <a:rPr lang="en-US" dirty="0" err="1" smtClean="0"/>
              <a:t>Pennings</a:t>
            </a:r>
            <a:r>
              <a:rPr lang="en-US" dirty="0" smtClean="0"/>
              <a:t>, </a:t>
            </a:r>
            <a:r>
              <a:rPr lang="en-US" i="1" dirty="0" smtClean="0"/>
              <a:t>Do Dogs Know Calculus?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Find optimal path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i.e., minimizing time of travel</a:t>
            </a:r>
          </a:p>
          <a:p>
            <a:pPr marL="685800" lvl="2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5-Part Project</a:t>
            </a:r>
          </a:p>
          <a:p>
            <a:pPr marL="88011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Shore to Sea</a:t>
            </a:r>
          </a:p>
          <a:p>
            <a:pPr marL="88011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Land to Sea</a:t>
            </a:r>
          </a:p>
          <a:p>
            <a:pPr marL="88011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Land to Shore to Sea</a:t>
            </a:r>
          </a:p>
          <a:p>
            <a:pPr marL="88011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Multiple Isotropic Mediums</a:t>
            </a:r>
          </a:p>
          <a:p>
            <a:pPr marL="88011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Non-Horizontal Boundary between Two Mediums</a:t>
            </a:r>
          </a:p>
          <a:p>
            <a:pPr marL="880110" lvl="1" indent="-514350">
              <a:spcAft>
                <a:spcPts val="600"/>
              </a:spcAft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newdogworld.com/wp-content/uploads/2013/08/Corgi-Dog-Elvis-The-Math-Genius-D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054310" cy="2895600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50486" y="5023104"/>
            <a:ext cx="20664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Source: New Dog World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792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5</a:t>
            </a:r>
            <a:r>
              <a:rPr lang="en-US" dirty="0" smtClean="0"/>
              <a:t>: Path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5257800" cy="3352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478216"/>
            <a:ext cx="2895600" cy="598483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430459"/>
            <a:ext cx="6810375" cy="9144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994" y="2545528"/>
            <a:ext cx="2472006" cy="780002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53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5</a:t>
            </a:r>
            <a:r>
              <a:rPr lang="en-US" dirty="0" smtClean="0"/>
              <a:t>: MATLAB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5</a:t>
            </a:r>
            <a:r>
              <a:rPr lang="en-US" dirty="0" smtClean="0"/>
              <a:t>: MATLAB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Open Questions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Navigation Software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Find least time path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 smtClean="0"/>
              <a:t>   through traffic</a:t>
            </a:r>
          </a:p>
          <a:p>
            <a:pPr marL="365760" lvl="1" indent="0">
              <a:spcAft>
                <a:spcPts val="1800"/>
              </a:spcAft>
              <a:buNone/>
            </a:pPr>
            <a:endParaRPr lang="en-US" dirty="0" smtClean="0"/>
          </a:p>
          <a:p>
            <a:pPr marL="365760" lvl="1" indent="0">
              <a:spcAft>
                <a:spcPts val="1800"/>
              </a:spcAft>
              <a:buNone/>
            </a:pP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Industrial Drilling and Tunneling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Find least costly path in digging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www.humorhound.com/wp-content/uploads/2013/09/corgi-driving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352800" cy="2518327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39379" y="4207883"/>
            <a:ext cx="20664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Source: Humor Hound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71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Can we find the least time paths for: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Multiple mediums with non-linear boundaries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Multiple mediums with travelable boundaries (both linear and non-linear)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Multiple dimensions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orig07.deviantart.net/e4fd/f/2012/123/0/1/corgi_by_wazniaki-d4ydr6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82427"/>
            <a:ext cx="3429000" cy="2294573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45703" y="6452937"/>
            <a:ext cx="20664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Source: </a:t>
            </a:r>
            <a:r>
              <a:rPr lang="en-US" sz="800" i="1" dirty="0" err="1" smtClean="0"/>
              <a:t>Wazniaki</a:t>
            </a:r>
            <a:r>
              <a:rPr lang="en-US" sz="800" i="1" dirty="0" smtClean="0"/>
              <a:t>, Deviant Art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4447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Pennings</a:t>
            </a:r>
            <a:r>
              <a:rPr lang="en-US" sz="2000" dirty="0" smtClean="0"/>
              <a:t>, T.J. (May, 2003). Do Dogs Know Calculus?</a:t>
            </a:r>
            <a:r>
              <a:rPr lang="en-US" sz="2000" i="1" dirty="0" smtClean="0"/>
              <a:t> The College Mathematics Journal, 34,</a:t>
            </a:r>
            <a:r>
              <a:rPr lang="en-US" sz="2000" i="1" dirty="0"/>
              <a:t> </a:t>
            </a:r>
            <a:r>
              <a:rPr lang="en-US" sz="2000" dirty="0" smtClean="0"/>
              <a:t>178-182. doi:10.2307/3595798 </a:t>
            </a:r>
          </a:p>
          <a:p>
            <a:r>
              <a:rPr lang="en-US" sz="2000" dirty="0" err="1" smtClean="0"/>
              <a:t>Jonsson</a:t>
            </a:r>
            <a:r>
              <a:rPr lang="en-US" sz="2000" dirty="0" smtClean="0"/>
              <a:t>, </a:t>
            </a:r>
            <a:r>
              <a:rPr lang="en-US" sz="2000" dirty="0"/>
              <a:t>H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r>
              <a:rPr lang="en-US" sz="2000" dirty="0" smtClean="0"/>
              <a:t>(Jan., 2010).</a:t>
            </a:r>
            <a:r>
              <a:rPr lang="en-US" sz="2000" dirty="0"/>
              <a:t> </a:t>
            </a:r>
            <a:r>
              <a:rPr lang="en-US" sz="2000" i="1" dirty="0" smtClean="0"/>
              <a:t>Path Optimization with Application to Tunneling.</a:t>
            </a:r>
            <a:r>
              <a:rPr lang="en-US" sz="2000" dirty="0"/>
              <a:t> Paper presented at </a:t>
            </a:r>
            <a:r>
              <a:rPr lang="en-US" sz="2000" dirty="0" smtClean="0"/>
              <a:t>Applied Parallel and Scientific Computing: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International Conference, Reykjavík, Iceland. doi:10.1007/978-3-642-28145-7_5</a:t>
            </a:r>
          </a:p>
          <a:p>
            <a:r>
              <a:rPr lang="en-US" sz="2000" dirty="0" smtClean="0"/>
              <a:t>Images in PowerPoint:</a:t>
            </a:r>
          </a:p>
          <a:p>
            <a:pPr lvl="1"/>
            <a:r>
              <a:rPr lang="en-US" sz="1700" dirty="0" smtClean="0"/>
              <a:t>Title page image: Retrieved </a:t>
            </a:r>
            <a:r>
              <a:rPr lang="en-US" sz="1700" dirty="0"/>
              <a:t>from </a:t>
            </a:r>
            <a:r>
              <a:rPr lang="en-US" sz="1700" dirty="0">
                <a:hlinkClick r:id="rId2"/>
              </a:rPr>
              <a:t>https://</a:t>
            </a:r>
            <a:r>
              <a:rPr lang="en-US" sz="1700" dirty="0" smtClean="0">
                <a:hlinkClick r:id="rId2"/>
              </a:rPr>
              <a:t>cbsdetroit.files.wordpress.com/2013/07/elvis-dog.jpg?w=620&amp;h=349&amp;crop=1</a:t>
            </a:r>
            <a:endParaRPr lang="en-US" sz="1700" dirty="0" smtClean="0"/>
          </a:p>
          <a:p>
            <a:pPr lvl="1"/>
            <a:r>
              <a:rPr lang="en-US" sz="1700" dirty="0" smtClean="0"/>
              <a:t>Introduction </a:t>
            </a:r>
            <a:r>
              <a:rPr lang="en-US" sz="1700" dirty="0"/>
              <a:t>page image: Retrieved from </a:t>
            </a:r>
            <a:r>
              <a:rPr lang="en-US" sz="1700" dirty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newdogworld.com/wp-content/uploads/2013/08/Corgi-Dog-Elvis-The-Math-Genius-Dies-212x300.jpg</a:t>
            </a:r>
            <a:r>
              <a:rPr lang="en-US" sz="1700" dirty="0" smtClean="0"/>
              <a:t> </a:t>
            </a:r>
          </a:p>
          <a:p>
            <a:pPr lvl="1"/>
            <a:r>
              <a:rPr lang="en-US" sz="1700" dirty="0" smtClean="0"/>
              <a:t>Applications page image: </a:t>
            </a:r>
            <a:r>
              <a:rPr lang="en-US" sz="1700" dirty="0"/>
              <a:t>Retrieved from </a:t>
            </a:r>
            <a:r>
              <a:rPr lang="en-US" sz="1700" dirty="0">
                <a:hlinkClick r:id="rId4"/>
              </a:rPr>
              <a:t>http://www.humorhound.com/corgi-driving-a-car</a:t>
            </a:r>
            <a:r>
              <a:rPr lang="en-US" sz="1700" dirty="0" smtClean="0">
                <a:hlinkClick r:id="rId4"/>
              </a:rPr>
              <a:t>/</a:t>
            </a:r>
            <a:endParaRPr lang="en-US" sz="1700" dirty="0" smtClean="0"/>
          </a:p>
          <a:p>
            <a:pPr lvl="1"/>
            <a:r>
              <a:rPr lang="en-US" sz="1700" dirty="0" smtClean="0"/>
              <a:t>Open Questions page image: Retrieved </a:t>
            </a:r>
            <a:r>
              <a:rPr lang="en-US" sz="1700" dirty="0"/>
              <a:t>from </a:t>
            </a:r>
            <a:r>
              <a:rPr lang="en-US" sz="1700" dirty="0">
                <a:hlinkClick r:id="rId5"/>
              </a:rPr>
              <a:t>http://</a:t>
            </a:r>
            <a:r>
              <a:rPr lang="en-US" sz="1700" dirty="0" smtClean="0">
                <a:hlinkClick r:id="rId5"/>
              </a:rPr>
              <a:t>wazniaki.deviantart.com/art/Corgi-299613411</a:t>
            </a:r>
            <a:r>
              <a:rPr lang="en-US" sz="1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495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Calculate optimal path in isotropic mediums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Draw contours illustrating paths for given time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Investigate strategies to solve for more general case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Use MATLAB to program GUI to illustrate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Elvis Travels from the Shore to the Sea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Path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75" y="2155937"/>
            <a:ext cx="6625560" cy="4732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1981200"/>
            <a:ext cx="2498361" cy="7620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2917937"/>
            <a:ext cx="2362201" cy="230505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32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42796"/>
            <a:ext cx="5981700" cy="4572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Contour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22780"/>
          <a:stretch/>
        </p:blipFill>
        <p:spPr>
          <a:xfrm>
            <a:off x="5051980" y="2514600"/>
            <a:ext cx="3726260" cy="180810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28" y="1742796"/>
            <a:ext cx="2133601" cy="65074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MATLAB Animation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785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MATLAB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2815"/>
          <a:stretch/>
        </p:blipFill>
        <p:spPr>
          <a:xfrm>
            <a:off x="76200" y="2359152"/>
            <a:ext cx="4495800" cy="361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28" y="2368296"/>
            <a:ext cx="4817872" cy="361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7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475A8D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</Template>
  <TotalTime>0</TotalTime>
  <Words>554</Words>
  <Application>Microsoft Office PowerPoint</Application>
  <PresentationFormat>On-screen Show (4:3)</PresentationFormat>
  <Paragraphs>130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Wingdings 2</vt:lpstr>
      <vt:lpstr>Student presentation</vt:lpstr>
      <vt:lpstr>Elvis Has Left The Beach</vt:lpstr>
      <vt:lpstr>Team Members</vt:lpstr>
      <vt:lpstr>Introduction</vt:lpstr>
      <vt:lpstr>Goals</vt:lpstr>
      <vt:lpstr>Project 1</vt:lpstr>
      <vt:lpstr>Project 1: Path</vt:lpstr>
      <vt:lpstr>Project 1: Contour</vt:lpstr>
      <vt:lpstr>Project 1: MATLAB Animation</vt:lpstr>
      <vt:lpstr>Project 1: MATLAB</vt:lpstr>
      <vt:lpstr>Project 2</vt:lpstr>
      <vt:lpstr>Project 2: Path</vt:lpstr>
      <vt:lpstr>Project 2: Snell’s Law</vt:lpstr>
      <vt:lpstr>Project 2: Contour</vt:lpstr>
      <vt:lpstr>Project 2: Contour</vt:lpstr>
      <vt:lpstr>Project 2: MATLAB</vt:lpstr>
      <vt:lpstr>Project 2: MATLAB</vt:lpstr>
      <vt:lpstr>Project 2: GUI</vt:lpstr>
      <vt:lpstr>Project 2: MATLAB</vt:lpstr>
      <vt:lpstr>Project 3</vt:lpstr>
      <vt:lpstr>Project 3: Path</vt:lpstr>
      <vt:lpstr>Project 3: MATLAB</vt:lpstr>
      <vt:lpstr>Project 3: MATLAB</vt:lpstr>
      <vt:lpstr>Project 3: MATLAB</vt:lpstr>
      <vt:lpstr>Project 4</vt:lpstr>
      <vt:lpstr>Project 4: Path</vt:lpstr>
      <vt:lpstr>Project 4: Contours</vt:lpstr>
      <vt:lpstr>Project 4: MATLAB</vt:lpstr>
      <vt:lpstr>Project 4: MATLAB</vt:lpstr>
      <vt:lpstr>Project 5</vt:lpstr>
      <vt:lpstr>Project 5: Path</vt:lpstr>
      <vt:lpstr>Project 5: MATLAB</vt:lpstr>
      <vt:lpstr>Project 5: MATLAB</vt:lpstr>
      <vt:lpstr>Conclusion</vt:lpstr>
      <vt:lpstr>Applications</vt:lpstr>
      <vt:lpstr>Open Questions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2015-10-13T02:50:08Z</dcterms:created>
  <dcterms:modified xsi:type="dcterms:W3CDTF">2015-12-03T16:34:37Z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