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687F"/>
    <a:srgbClr val="09829F"/>
    <a:srgbClr val="0862A0"/>
    <a:srgbClr val="0D219B"/>
    <a:srgbClr val="6285F6"/>
    <a:srgbClr val="232895"/>
    <a:srgbClr val="1E338E"/>
    <a:srgbClr val="21399F"/>
    <a:srgbClr val="2172D5"/>
    <a:srgbClr val="609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456" autoAdjust="0"/>
    <p:restoredTop sz="94280" autoAdjust="0"/>
  </p:normalViewPr>
  <p:slideViewPr>
    <p:cSldViewPr snapToGrid="0">
      <p:cViewPr varScale="1">
        <p:scale>
          <a:sx n="19" d="100"/>
          <a:sy n="19" d="100"/>
        </p:scale>
        <p:origin x="1416" y="144"/>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7/11/2017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7/11/2017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a:p>
        </p:txBody>
      </p:sp>
    </p:spTree>
    <p:extLst>
      <p:ext uri="{BB962C8B-B14F-4D97-AF65-F5344CB8AC3E}">
        <p14:creationId xmlns:p14="http://schemas.microsoft.com/office/powerpoint/2010/main" val="16972692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pic>
        <p:nvPicPr>
          <p:cNvPr id="33" name="Picture 32" descr="Logo" title="Sample Pictur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7280" y="1463040"/>
            <a:ext cx="3365284" cy="2200847"/>
          </a:xfrm>
          <a:prstGeom prst="rect">
            <a:avLst/>
          </a:prstGeom>
        </p:spPr>
      </p:pic>
      <p:pic>
        <p:nvPicPr>
          <p:cNvPr id="34" name="Picture 33" descr="Logo" title="Sample Pictur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428636" y="1463040"/>
            <a:ext cx="3365284" cy="2200847"/>
          </a:xfrm>
          <a:prstGeom prst="rect">
            <a:avLst/>
          </a:prstGeom>
        </p:spPr>
      </p:pic>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rgbClr val="076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7/11/2017</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00800" y="454994"/>
            <a:ext cx="31089600" cy="2514540"/>
          </a:xfrm>
        </p:spPr>
        <p:txBody>
          <a:bodyPr>
            <a:noAutofit/>
          </a:bodyPr>
          <a:lstStyle/>
          <a:p>
            <a:r>
              <a:rPr lang="en-US" sz="10000" dirty="0"/>
              <a:t>Infant Metabolic Chamber Analysis</a:t>
            </a:r>
          </a:p>
        </p:txBody>
      </p:sp>
      <p:sp>
        <p:nvSpPr>
          <p:cNvPr id="23" name="Text Placeholder 22"/>
          <p:cNvSpPr>
            <a:spLocks noGrp="1"/>
          </p:cNvSpPr>
          <p:nvPr>
            <p:ph type="body" sz="quarter" idx="36"/>
          </p:nvPr>
        </p:nvSpPr>
        <p:spPr>
          <a:xfrm>
            <a:off x="6391230" y="2995283"/>
            <a:ext cx="31089600" cy="830997"/>
          </a:xfrm>
        </p:spPr>
        <p:txBody>
          <a:bodyPr/>
          <a:lstStyle/>
          <a:p>
            <a:r>
              <a:rPr lang="en-US" sz="2800" dirty="0"/>
              <a:t>Thomas Ayton, Sonia Azad, Zachary Bradshaw, Joshua Brock, Matthew Cabrera, Taylor Daigle, Alexander Dunkel, Rohin Gilman, Logan Hart, Shelby </a:t>
            </a:r>
            <a:r>
              <a:rPr lang="en-US" sz="2800" dirty="0" err="1"/>
              <a:t>Hust</a:t>
            </a:r>
            <a:r>
              <a:rPr lang="en-US" sz="2800" dirty="0"/>
              <a:t>, Timothy Mann, Marie </a:t>
            </a:r>
            <a:r>
              <a:rPr lang="en-US" sz="2800" dirty="0" err="1"/>
              <a:t>Neubrander</a:t>
            </a:r>
            <a:r>
              <a:rPr lang="en-US" sz="2800" dirty="0"/>
              <a:t>, </a:t>
            </a:r>
            <a:r>
              <a:rPr lang="en-US" sz="2800" dirty="0" err="1"/>
              <a:t>Sima</a:t>
            </a:r>
            <a:r>
              <a:rPr lang="en-US" sz="2800" dirty="0"/>
              <a:t> </a:t>
            </a:r>
            <a:r>
              <a:rPr lang="en-US" sz="2800" dirty="0" err="1"/>
              <a:t>Sobhiyeh</a:t>
            </a:r>
            <a:endParaRPr lang="en-US" sz="2800" dirty="0"/>
          </a:p>
          <a:p>
            <a:r>
              <a:rPr lang="en-US" sz="2800" dirty="0"/>
              <a:t>Louisiana State University , Math Consultation Clinic, Supervised by Dr. </a:t>
            </a:r>
            <a:r>
              <a:rPr lang="en-US" sz="2800" dirty="0" err="1"/>
              <a:t>Wolenski</a:t>
            </a:r>
            <a:endParaRPr lang="en-US" sz="2800" dirty="0"/>
          </a:p>
        </p:txBody>
      </p:sp>
      <p:sp>
        <p:nvSpPr>
          <p:cNvPr id="5" name="Text Placeholder 4"/>
          <p:cNvSpPr>
            <a:spLocks noGrp="1"/>
          </p:cNvSpPr>
          <p:nvPr>
            <p:ph type="body" sz="quarter" idx="13"/>
          </p:nvPr>
        </p:nvSpPr>
        <p:spPr>
          <a:xfrm>
            <a:off x="1143000" y="5852160"/>
            <a:ext cx="10972800" cy="1219200"/>
          </a:xfrm>
          <a:solidFill>
            <a:srgbClr val="07687F"/>
          </a:solidFill>
          <a:effectLst>
            <a:innerShdw blurRad="63500" dist="50800" dir="13500000">
              <a:prstClr val="black">
                <a:alpha val="50000"/>
              </a:prstClr>
            </a:innerShdw>
          </a:effectLst>
        </p:spPr>
        <p:txBody>
          <a:bodyPr/>
          <a:lstStyle/>
          <a:p>
            <a:pPr algn="ctr"/>
            <a:r>
              <a:rPr lang="en-US" sz="5400" dirty="0"/>
              <a:t>Introduction</a:t>
            </a:r>
          </a:p>
        </p:txBody>
      </p:sp>
      <p:sp>
        <p:nvSpPr>
          <p:cNvPr id="11" name="Content Placeholder 10"/>
          <p:cNvSpPr>
            <a:spLocks noGrp="1"/>
          </p:cNvSpPr>
          <p:nvPr>
            <p:ph sz="quarter" idx="24"/>
          </p:nvPr>
        </p:nvSpPr>
        <p:spPr>
          <a:xfrm>
            <a:off x="1143000" y="7543800"/>
            <a:ext cx="10972800" cy="3439658"/>
          </a:xfrm>
        </p:spPr>
        <p:txBody>
          <a:bodyPr>
            <a:noAutofit/>
          </a:bodyPr>
          <a:lstStyle/>
          <a:p>
            <a:pPr marL="0" indent="0" algn="just">
              <a:lnSpc>
                <a:spcPct val="108000"/>
              </a:lnSpc>
              <a:buNone/>
            </a:pPr>
            <a:r>
              <a:rPr lang="en-US" sz="3200" dirty="0"/>
              <a:t>This project improved the process of analyzing data from experiments on infant metabolism performed by researchers from Pennington Biomedical Research Center (PBRC) by creating a graphical user interface (GUI) in the Matrix Laboratory (MATLAB) programming software which allows researchers to study the data in various ways. </a:t>
            </a:r>
          </a:p>
        </p:txBody>
      </p:sp>
      <p:sp>
        <p:nvSpPr>
          <p:cNvPr id="9" name="Text Placeholder 8"/>
          <p:cNvSpPr>
            <a:spLocks noGrp="1"/>
          </p:cNvSpPr>
          <p:nvPr>
            <p:ph type="body" sz="quarter" idx="21"/>
          </p:nvPr>
        </p:nvSpPr>
        <p:spPr>
          <a:xfrm>
            <a:off x="13716000" y="5852160"/>
            <a:ext cx="16459200" cy="1219200"/>
          </a:xfrm>
          <a:solidFill>
            <a:srgbClr val="07687F"/>
          </a:solidFill>
          <a:effectLst>
            <a:innerShdw blurRad="63500" dist="50800" dir="16200000">
              <a:prstClr val="black">
                <a:alpha val="50000"/>
              </a:prstClr>
            </a:innerShdw>
          </a:effectLst>
        </p:spPr>
        <p:txBody>
          <a:bodyPr/>
          <a:lstStyle/>
          <a:p>
            <a:pPr algn="ctr"/>
            <a:r>
              <a:rPr lang="en-US" sz="5400" dirty="0"/>
              <a:t>GUI Implementation</a:t>
            </a:r>
          </a:p>
        </p:txBody>
      </p:sp>
      <p:sp>
        <p:nvSpPr>
          <p:cNvPr id="18" name="Text Placeholder 17"/>
          <p:cNvSpPr>
            <a:spLocks noGrp="1"/>
          </p:cNvSpPr>
          <p:nvPr>
            <p:ph type="body" sz="quarter" idx="31"/>
          </p:nvPr>
        </p:nvSpPr>
        <p:spPr>
          <a:xfrm>
            <a:off x="31775400" y="5852160"/>
            <a:ext cx="10972800" cy="1219200"/>
          </a:xfrm>
          <a:solidFill>
            <a:srgbClr val="07687F"/>
          </a:solidFill>
          <a:effectLst>
            <a:innerShdw blurRad="63500" dist="50800" dir="18900000">
              <a:prstClr val="black">
                <a:alpha val="50000"/>
              </a:prstClr>
            </a:innerShdw>
          </a:effectLst>
        </p:spPr>
        <p:txBody>
          <a:bodyPr/>
          <a:lstStyle/>
          <a:p>
            <a:pPr algn="ctr"/>
            <a:r>
              <a:rPr lang="en-US" sz="5400" dirty="0"/>
              <a:t>Results</a:t>
            </a:r>
          </a:p>
        </p:txBody>
      </p:sp>
      <p:sp>
        <p:nvSpPr>
          <p:cNvPr id="24" name="TextBox 23"/>
          <p:cNvSpPr txBox="1"/>
          <p:nvPr/>
        </p:nvSpPr>
        <p:spPr>
          <a:xfrm>
            <a:off x="17806737" y="30779479"/>
            <a:ext cx="184731" cy="1015663"/>
          </a:xfrm>
          <a:prstGeom prst="rect">
            <a:avLst/>
          </a:prstGeom>
          <a:noFill/>
        </p:spPr>
        <p:txBody>
          <a:bodyPr wrap="none" rtlCol="0">
            <a:spAutoFit/>
          </a:bodyPr>
          <a:lstStyle/>
          <a:p>
            <a:endParaRPr lang="en-US" sz="6000" dirty="0" err="1"/>
          </a:p>
        </p:txBody>
      </p:sp>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29376" y="1371600"/>
            <a:ext cx="3523361" cy="2374465"/>
          </a:xfrm>
          <a:prstGeom prst="rect">
            <a:avLst/>
          </a:prstGeom>
          <a:solidFill>
            <a:srgbClr val="FFFFFF">
              <a:shade val="85000"/>
            </a:srgbClr>
          </a:solidFill>
          <a:ln w="190500" cap="rnd">
            <a:noFill/>
          </a:ln>
          <a:effectLst>
            <a:outerShdw blurRad="50800" dist="38100" dir="10800000" algn="r" rotWithShape="0">
              <a:prstClr val="black">
                <a:alpha val="40000"/>
              </a:prstClr>
            </a:outerShdw>
          </a:effectLst>
          <a:scene3d>
            <a:camera prst="orthographicFront"/>
            <a:lightRig rig="twoPt" dir="t">
              <a:rot lat="0" lon="0" rev="7800000"/>
            </a:lightRig>
          </a:scene3d>
          <a:sp3d contourW="6350">
            <a:bevelT w="50800" h="16510"/>
            <a:contourClr>
              <a:srgbClr val="C0C0C0"/>
            </a:contourClr>
          </a:sp3d>
        </p:spPr>
      </p:pic>
      <p:sp>
        <p:nvSpPr>
          <p:cNvPr id="10" name="Content Placeholder 9"/>
          <p:cNvSpPr>
            <a:spLocks noGrp="1"/>
          </p:cNvSpPr>
          <p:nvPr>
            <p:ph sz="quarter" idx="26"/>
          </p:nvPr>
        </p:nvSpPr>
        <p:spPr>
          <a:xfrm>
            <a:off x="1143000" y="13106843"/>
            <a:ext cx="10972800" cy="19009057"/>
          </a:xfrm>
        </p:spPr>
        <p:txBody>
          <a:bodyPr>
            <a:noAutofit/>
          </a:bodyPr>
          <a:lstStyle/>
          <a:p>
            <a:pPr marL="0" indent="0" algn="just">
              <a:lnSpc>
                <a:spcPct val="108000"/>
              </a:lnSpc>
              <a:buNone/>
            </a:pPr>
            <a:r>
              <a:rPr lang="en-US" sz="3200" dirty="0"/>
              <a:t>The metabolic chamber is an open-circuit, indirect calorimeter that measures both the infant’s consumption of oxygen and its production of carbon dioxide, while simultaneously measuring various environmental factors during each experiment. </a:t>
            </a:r>
          </a:p>
          <a:p>
            <a:pPr marL="0" indent="0" algn="just">
              <a:spcBef>
                <a:spcPts val="2400"/>
              </a:spcBef>
              <a:buNone/>
            </a:pPr>
            <a:r>
              <a:rPr lang="en-US" sz="3200" b="1" dirty="0"/>
              <a:t>Raw Data Collection: </a:t>
            </a:r>
            <a:r>
              <a:rPr lang="en-US" sz="3200" dirty="0"/>
              <a:t>The chamber draws in air from the room, and mixed air (air breathed by the subject and already present in the chamber) leaves the chamber through tubing. Detection sensor modules in the tubing measure the following values:</a:t>
            </a:r>
          </a:p>
          <a:p>
            <a:pPr lvl="0" algn="just"/>
            <a:r>
              <a:rPr lang="en-US" sz="3200" dirty="0"/>
              <a:t>Raw</a:t>
            </a:r>
            <a:r>
              <a:rPr lang="en-US" sz="3200" i="1" dirty="0"/>
              <a:t> </a:t>
            </a:r>
            <a:r>
              <a:rPr lang="en-US" sz="3200" dirty="0"/>
              <a:t>O</a:t>
            </a:r>
            <a:r>
              <a:rPr lang="en-US" sz="3200" baseline="-25000" dirty="0"/>
              <a:t>2</a:t>
            </a:r>
            <a:r>
              <a:rPr lang="en-US" sz="3200" dirty="0"/>
              <a:t>: percent of O</a:t>
            </a:r>
            <a:r>
              <a:rPr lang="en-US" sz="3200" baseline="-25000" dirty="0"/>
              <a:t>2</a:t>
            </a:r>
            <a:r>
              <a:rPr lang="en-US" sz="3200" dirty="0"/>
              <a:t> in the mixed air leaving the chamber</a:t>
            </a:r>
          </a:p>
          <a:p>
            <a:pPr lvl="0" algn="just"/>
            <a:r>
              <a:rPr lang="en-US" sz="3200" dirty="0"/>
              <a:t>Raw</a:t>
            </a:r>
            <a:r>
              <a:rPr lang="en-US" sz="3200" i="1" dirty="0"/>
              <a:t> </a:t>
            </a:r>
            <a:r>
              <a:rPr lang="en-US" sz="3200" dirty="0"/>
              <a:t>CO</a:t>
            </a:r>
            <a:r>
              <a:rPr lang="en-US" sz="3200" baseline="-25000" dirty="0"/>
              <a:t>2</a:t>
            </a:r>
            <a:r>
              <a:rPr lang="en-US" sz="3200" dirty="0"/>
              <a:t>: percent of CO</a:t>
            </a:r>
            <a:r>
              <a:rPr lang="en-US" sz="3200" baseline="-25000" dirty="0"/>
              <a:t>2</a:t>
            </a:r>
            <a:r>
              <a:rPr lang="en-US" sz="3200" dirty="0"/>
              <a:t> in the mixed air leaving the chamber</a:t>
            </a:r>
          </a:p>
          <a:p>
            <a:pPr lvl="0" algn="just"/>
            <a:r>
              <a:rPr lang="en-US" sz="3200" dirty="0"/>
              <a:t>Flow: rate at which the chamber draws in air from the room</a:t>
            </a:r>
          </a:p>
          <a:p>
            <a:pPr lvl="0" algn="just"/>
            <a:r>
              <a:rPr lang="en-US" sz="3200" dirty="0"/>
              <a:t>Temperature (</a:t>
            </a:r>
            <a:r>
              <a:rPr lang="en-US" sz="3200" i="1" dirty="0"/>
              <a:t>Celsius</a:t>
            </a:r>
            <a:r>
              <a:rPr lang="en-US" sz="3200" dirty="0"/>
              <a:t>)</a:t>
            </a:r>
          </a:p>
          <a:p>
            <a:pPr lvl="0" algn="just"/>
            <a:r>
              <a:rPr lang="en-US" sz="3200" dirty="0"/>
              <a:t>Pressure (</a:t>
            </a:r>
            <a:r>
              <a:rPr lang="en-US" sz="3200" i="1" dirty="0"/>
              <a:t>kPa</a:t>
            </a:r>
            <a:r>
              <a:rPr lang="en-US" sz="3200" dirty="0"/>
              <a:t>)</a:t>
            </a:r>
          </a:p>
          <a:p>
            <a:pPr lvl="0" algn="just"/>
            <a:r>
              <a:rPr lang="en-US" sz="3200" dirty="0"/>
              <a:t>Relative</a:t>
            </a:r>
            <a:r>
              <a:rPr lang="en-US" sz="3200" i="1" dirty="0"/>
              <a:t> </a:t>
            </a:r>
            <a:r>
              <a:rPr lang="en-US" sz="3200" dirty="0"/>
              <a:t>Humidity: ratio of actual vapor pressure to saturation vapor pressure</a:t>
            </a:r>
          </a:p>
          <a:p>
            <a:pPr marL="0" indent="0" algn="just">
              <a:spcBef>
                <a:spcPts val="2400"/>
              </a:spcBef>
              <a:buNone/>
            </a:pPr>
            <a:r>
              <a:rPr lang="en-US" sz="3200" b="1" dirty="0"/>
              <a:t>Raw Calculations: </a:t>
            </a:r>
            <a:endParaRPr lang="en-US" sz="3200" dirty="0"/>
          </a:p>
          <a:p>
            <a:pPr lvl="0" algn="just"/>
            <a:r>
              <a:rPr lang="en-US" sz="3200" dirty="0"/>
              <a:t>Haldane</a:t>
            </a:r>
            <a:r>
              <a:rPr lang="en-US" sz="3200" i="1" dirty="0"/>
              <a:t> </a:t>
            </a:r>
            <a:r>
              <a:rPr lang="en-US" sz="3200" dirty="0"/>
              <a:t>(H): relates O</a:t>
            </a:r>
            <a:r>
              <a:rPr lang="en-US" sz="3200" baseline="-25000" dirty="0"/>
              <a:t>2</a:t>
            </a:r>
            <a:r>
              <a:rPr lang="en-US" sz="3200" dirty="0"/>
              <a:t> consumed and CO</a:t>
            </a:r>
            <a:r>
              <a:rPr lang="en-US" sz="3200" baseline="-25000" dirty="0"/>
              <a:t>2</a:t>
            </a:r>
            <a:r>
              <a:rPr lang="en-US" sz="3200" dirty="0"/>
              <a:t> produced with reference amounts of O</a:t>
            </a:r>
            <a:r>
              <a:rPr lang="en-US" sz="3200" baseline="-25000" dirty="0"/>
              <a:t>2</a:t>
            </a:r>
            <a:r>
              <a:rPr lang="en-US" sz="3200" dirty="0"/>
              <a:t> and CO</a:t>
            </a:r>
            <a:r>
              <a:rPr lang="en-US" sz="3200" baseline="-25000" dirty="0"/>
              <a:t>2</a:t>
            </a:r>
            <a:r>
              <a:rPr lang="en-US" sz="3200" dirty="0"/>
              <a:t> in the mixed air </a:t>
            </a:r>
          </a:p>
          <a:p>
            <a:pPr lvl="0" algn="just"/>
            <a:r>
              <a:rPr lang="en-US" sz="3200" dirty="0"/>
              <a:t>Respiratory</a:t>
            </a:r>
            <a:r>
              <a:rPr lang="en-US" sz="3200" i="1" dirty="0"/>
              <a:t> </a:t>
            </a:r>
            <a:r>
              <a:rPr lang="en-US" sz="3200" dirty="0"/>
              <a:t>Quotient</a:t>
            </a:r>
            <a:r>
              <a:rPr lang="en-US" sz="3200" i="1" dirty="0"/>
              <a:t> </a:t>
            </a:r>
            <a:r>
              <a:rPr lang="en-US" sz="3200" dirty="0"/>
              <a:t>(RQ): ratio of CO</a:t>
            </a:r>
            <a:r>
              <a:rPr lang="en-US" sz="3200" baseline="-25000" dirty="0"/>
              <a:t>2</a:t>
            </a:r>
            <a:r>
              <a:rPr lang="en-US" sz="3200" dirty="0"/>
              <a:t> produced to O</a:t>
            </a:r>
            <a:r>
              <a:rPr lang="en-US" sz="3200" baseline="-25000" dirty="0"/>
              <a:t>2</a:t>
            </a:r>
            <a:r>
              <a:rPr lang="en-US" sz="3200" dirty="0"/>
              <a:t> consumed; indicates which macronutrients the infant is metabolizing</a:t>
            </a:r>
          </a:p>
          <a:p>
            <a:pPr lvl="0" algn="just"/>
            <a:r>
              <a:rPr lang="en-US" sz="3200" dirty="0"/>
              <a:t>VO</a:t>
            </a:r>
            <a:r>
              <a:rPr lang="en-US" sz="3200" baseline="-25000" dirty="0"/>
              <a:t>2</a:t>
            </a:r>
            <a:r>
              <a:rPr lang="en-US" sz="3200" dirty="0"/>
              <a:t> (</a:t>
            </a:r>
            <a:r>
              <a:rPr lang="en-US" sz="3200" i="1" dirty="0"/>
              <a:t>L/min</a:t>
            </a:r>
            <a:r>
              <a:rPr lang="en-US" sz="3200" dirty="0"/>
              <a:t>): amount of O</a:t>
            </a:r>
            <a:r>
              <a:rPr lang="en-US" sz="3200" baseline="-25000" dirty="0"/>
              <a:t>2</a:t>
            </a:r>
            <a:r>
              <a:rPr lang="en-US" sz="3200" dirty="0"/>
              <a:t> consumed</a:t>
            </a:r>
            <a:r>
              <a:rPr lang="en-US" sz="3200" i="1" dirty="0"/>
              <a:t> </a:t>
            </a:r>
            <a:endParaRPr lang="en-US" sz="3200" dirty="0"/>
          </a:p>
          <a:p>
            <a:pPr lvl="0" algn="just"/>
            <a:r>
              <a:rPr lang="en-US" sz="3200" dirty="0"/>
              <a:t>VCO</a:t>
            </a:r>
            <a:r>
              <a:rPr lang="en-US" sz="3200" baseline="-25000" dirty="0"/>
              <a:t>2 </a:t>
            </a:r>
            <a:r>
              <a:rPr lang="en-US" sz="3200" dirty="0"/>
              <a:t>(</a:t>
            </a:r>
            <a:r>
              <a:rPr lang="en-US" sz="3200" i="1" dirty="0"/>
              <a:t>L/min</a:t>
            </a:r>
            <a:r>
              <a:rPr lang="en-US" sz="3200" dirty="0"/>
              <a:t>): amount of CO</a:t>
            </a:r>
            <a:r>
              <a:rPr lang="en-US" sz="3200" baseline="-25000" dirty="0"/>
              <a:t>2</a:t>
            </a:r>
            <a:r>
              <a:rPr lang="en-US" sz="3200" dirty="0"/>
              <a:t> produced</a:t>
            </a:r>
          </a:p>
          <a:p>
            <a:pPr lvl="0" algn="just"/>
            <a:r>
              <a:rPr lang="en-US" sz="3200" dirty="0"/>
              <a:t>Energy</a:t>
            </a:r>
            <a:r>
              <a:rPr lang="en-US" sz="3200" i="1" dirty="0"/>
              <a:t> </a:t>
            </a:r>
            <a:r>
              <a:rPr lang="en-US" sz="3200" dirty="0"/>
              <a:t>Expenditure</a:t>
            </a:r>
            <a:r>
              <a:rPr lang="en-US" sz="3200" i="1" dirty="0"/>
              <a:t> </a:t>
            </a:r>
            <a:r>
              <a:rPr lang="en-US" sz="3200" dirty="0"/>
              <a:t>(EE) (</a:t>
            </a:r>
            <a:r>
              <a:rPr lang="en-US" sz="3200" i="1" dirty="0" err="1"/>
              <a:t>cal</a:t>
            </a:r>
            <a:r>
              <a:rPr lang="en-US" sz="3200" i="1" dirty="0"/>
              <a:t>/min</a:t>
            </a:r>
            <a:r>
              <a:rPr lang="en-US" sz="3200" dirty="0"/>
              <a:t>): number of calories necessary to carry out physical function.</a:t>
            </a:r>
          </a:p>
          <a:p>
            <a:pPr marL="0" indent="0" algn="just">
              <a:lnSpc>
                <a:spcPct val="108000"/>
              </a:lnSpc>
              <a:spcBef>
                <a:spcPts val="2400"/>
              </a:spcBef>
              <a:buNone/>
            </a:pPr>
            <a:r>
              <a:rPr lang="en-US" sz="3200" b="1" dirty="0"/>
              <a:t>WVP Corrections: </a:t>
            </a:r>
            <a:r>
              <a:rPr lang="en-US" sz="3200" dirty="0"/>
              <a:t>In the process of measuring properties of gasses, water vapor from the air inevitably mixes with the target gasses, in this case O2 and CO2. Given a temperature, the Buck equation is used to calculate the vapor pressure of water in the chamber and ultimately is used to find a water vapor pressure (WVP) correction value for the calculations.</a:t>
            </a:r>
          </a:p>
        </p:txBody>
      </p:sp>
      <p:sp>
        <p:nvSpPr>
          <p:cNvPr id="42" name="Text Placeholder 4"/>
          <p:cNvSpPr>
            <a:spLocks noGrp="1"/>
          </p:cNvSpPr>
          <p:nvPr>
            <p:ph type="body" sz="quarter" idx="13"/>
          </p:nvPr>
        </p:nvSpPr>
        <p:spPr>
          <a:xfrm>
            <a:off x="1143000" y="11430000"/>
            <a:ext cx="10972800" cy="1219200"/>
          </a:xfrm>
          <a:solidFill>
            <a:srgbClr val="07687F"/>
          </a:solidFill>
          <a:effectLst>
            <a:innerShdw blurRad="63500" dist="50800" dir="13500000">
              <a:prstClr val="black">
                <a:alpha val="50000"/>
              </a:prstClr>
            </a:innerShdw>
          </a:effectLst>
        </p:spPr>
        <p:txBody>
          <a:bodyPr/>
          <a:lstStyle/>
          <a:p>
            <a:pPr algn="ctr"/>
            <a:r>
              <a:rPr lang="en-US" sz="5400" dirty="0"/>
              <a:t>Scientific background</a:t>
            </a:r>
          </a:p>
        </p:txBody>
      </p:sp>
      <p:sp>
        <p:nvSpPr>
          <p:cNvPr id="17" name="Content Placeholder 10"/>
          <p:cNvSpPr>
            <a:spLocks noGrp="1"/>
          </p:cNvSpPr>
          <p:nvPr>
            <p:ph sz="quarter" idx="24"/>
          </p:nvPr>
        </p:nvSpPr>
        <p:spPr>
          <a:xfrm>
            <a:off x="31775399" y="7543800"/>
            <a:ext cx="10972800" cy="6203945"/>
          </a:xfrm>
        </p:spPr>
        <p:txBody>
          <a:bodyPr>
            <a:noAutofit/>
          </a:bodyPr>
          <a:lstStyle/>
          <a:p>
            <a:pPr marL="0" indent="0" algn="just">
              <a:buNone/>
            </a:pPr>
            <a:r>
              <a:rPr lang="en-US" sz="3200" dirty="0"/>
              <a:t>The GUI significantly improved the efficiency with which the researchers from PBRC analyze the data from the experiments. Previously, the researchers performed calculations and saved them in and to a spreadsheet manually, a process that took hours to complete. The GUI takes approximately 6 seconds to load the raw data and 12 seconds to export the processed data to a spreadsheet. </a:t>
            </a:r>
          </a:p>
          <a:p>
            <a:pPr marL="0" indent="0" algn="just">
              <a:buNone/>
            </a:pPr>
            <a:r>
              <a:rPr lang="en-US" sz="3200" dirty="0"/>
              <a:t>The GUI enables the user to plot various graphs that are essential in interpreting the data. The user may zoom in on particular intervals within the GUI and choose specific graphs to export to the spreadsheet. The program formats the spreadsheet through MATLAB to the user-specified setup. </a:t>
            </a:r>
          </a:p>
        </p:txBody>
      </p:sp>
      <p:sp>
        <p:nvSpPr>
          <p:cNvPr id="22" name="Text Placeholder 4"/>
          <p:cNvSpPr>
            <a:spLocks noGrp="1"/>
          </p:cNvSpPr>
          <p:nvPr>
            <p:ph type="body" sz="quarter" idx="13"/>
          </p:nvPr>
        </p:nvSpPr>
        <p:spPr>
          <a:xfrm>
            <a:off x="31775400" y="22740106"/>
            <a:ext cx="10972800" cy="1219200"/>
          </a:xfrm>
          <a:solidFill>
            <a:srgbClr val="07687F"/>
          </a:solidFill>
          <a:effectLst>
            <a:innerShdw blurRad="63500" dist="50800" dir="13500000">
              <a:prstClr val="black">
                <a:alpha val="50000"/>
              </a:prstClr>
            </a:innerShdw>
          </a:effectLst>
        </p:spPr>
        <p:txBody>
          <a:bodyPr/>
          <a:lstStyle/>
          <a:p>
            <a:pPr algn="ctr"/>
            <a:r>
              <a:rPr lang="en-US" sz="4990" dirty="0"/>
              <a:t>Acknowledgements/References</a:t>
            </a:r>
          </a:p>
        </p:txBody>
      </p:sp>
      <p:sp>
        <p:nvSpPr>
          <p:cNvPr id="25" name="TextBox 24"/>
          <p:cNvSpPr txBox="1"/>
          <p:nvPr/>
        </p:nvSpPr>
        <p:spPr>
          <a:xfrm>
            <a:off x="31774600" y="24378180"/>
            <a:ext cx="10973599" cy="7537704"/>
          </a:xfrm>
          <a:prstGeom prst="rect">
            <a:avLst/>
          </a:prstGeom>
          <a:noFill/>
        </p:spPr>
        <p:txBody>
          <a:bodyPr wrap="square" rtlCol="0">
            <a:spAutoFit/>
          </a:bodyPr>
          <a:lstStyle/>
          <a:p>
            <a:pPr algn="just">
              <a:lnSpc>
                <a:spcPct val="108000"/>
              </a:lnSpc>
            </a:pPr>
            <a:r>
              <a:rPr lang="en-US" sz="3200" dirty="0"/>
              <a:t>We thank Dr. Peter </a:t>
            </a:r>
            <a:r>
              <a:rPr lang="en-US" sz="3200" dirty="0" err="1"/>
              <a:t>Wolenski</a:t>
            </a:r>
            <a:r>
              <a:rPr lang="en-US" sz="3200" dirty="0"/>
              <a:t>, for continuously providing undergraduates with valuable research experience, and Abby </a:t>
            </a:r>
            <a:r>
              <a:rPr lang="en-US" sz="3200" dirty="0" err="1"/>
              <a:t>Altazan</a:t>
            </a:r>
            <a:r>
              <a:rPr lang="en-US" sz="3200" dirty="0"/>
              <a:t>, for providing us with this research opportunity.</a:t>
            </a:r>
          </a:p>
          <a:p>
            <a:pPr>
              <a:lnSpc>
                <a:spcPct val="108000"/>
              </a:lnSpc>
            </a:pPr>
            <a:endParaRPr lang="en-US" sz="3200" dirty="0"/>
          </a:p>
          <a:p>
            <a:pPr>
              <a:lnSpc>
                <a:spcPct val="108000"/>
              </a:lnSpc>
            </a:pPr>
            <a:r>
              <a:rPr lang="en-US" sz="3200" dirty="0"/>
              <a:t>References:</a:t>
            </a:r>
          </a:p>
          <a:p>
            <a:pPr marL="514350" indent="-514350">
              <a:lnSpc>
                <a:spcPct val="108000"/>
              </a:lnSpc>
              <a:buFont typeface="+mj-lt"/>
              <a:buAutoNum type="arabicPeriod"/>
            </a:pPr>
            <a:r>
              <a:rPr lang="en-US" sz="3200" dirty="0"/>
              <a:t>Burns, Patrick, and Michael Snow. "Indirect </a:t>
            </a:r>
            <a:r>
              <a:rPr lang="en-US" sz="3200" dirty="0" err="1"/>
              <a:t>Calorimetry</a:t>
            </a:r>
            <a:r>
              <a:rPr lang="en-US" sz="3200" dirty="0"/>
              <a:t>.”</a:t>
            </a:r>
          </a:p>
          <a:p>
            <a:pPr marL="514350" indent="-514350">
              <a:lnSpc>
                <a:spcPct val="108000"/>
              </a:lnSpc>
              <a:buFont typeface="+mj-lt"/>
              <a:buAutoNum type="arabicPeriod"/>
            </a:pPr>
            <a:r>
              <a:rPr lang="en-US" sz="3200" dirty="0" err="1"/>
              <a:t>Eschenbacher</a:t>
            </a:r>
            <a:r>
              <a:rPr lang="en-US" sz="3200" dirty="0"/>
              <a:t>, Hermann. "Haldane and </a:t>
            </a:r>
            <a:r>
              <a:rPr lang="en-US" sz="3200" dirty="0" err="1"/>
              <a:t>Eschenbacher</a:t>
            </a:r>
            <a:r>
              <a:rPr lang="en-US" sz="3200" dirty="0"/>
              <a:t> Transformation.”</a:t>
            </a:r>
          </a:p>
          <a:p>
            <a:pPr marL="514350" indent="-514350">
              <a:lnSpc>
                <a:spcPct val="108000"/>
              </a:lnSpc>
              <a:buFont typeface="+mj-lt"/>
              <a:buAutoNum type="arabicPeriod"/>
            </a:pPr>
            <a:r>
              <a:rPr lang="en-US" sz="3200" dirty="0"/>
              <a:t>Open Anesthesia. "Haldane Effect.”</a:t>
            </a:r>
          </a:p>
          <a:p>
            <a:pPr marL="514350" indent="-514350">
              <a:lnSpc>
                <a:spcPct val="108000"/>
              </a:lnSpc>
              <a:buFont typeface="+mj-lt"/>
              <a:buAutoNum type="arabicPeriod"/>
            </a:pPr>
            <a:r>
              <a:rPr lang="en-US" sz="3200" dirty="0" err="1"/>
              <a:t>Lighton</a:t>
            </a:r>
            <a:r>
              <a:rPr lang="en-US" sz="3200" dirty="0"/>
              <a:t>, John R. B. </a:t>
            </a:r>
            <a:r>
              <a:rPr lang="en-US" sz="3200" i="1" dirty="0"/>
              <a:t>Measuring Metabolic Rates</a:t>
            </a:r>
            <a:r>
              <a:rPr lang="en-US" sz="3200" dirty="0"/>
              <a:t>.</a:t>
            </a:r>
          </a:p>
          <a:p>
            <a:pPr marL="514350" indent="-514350">
              <a:lnSpc>
                <a:spcPct val="108000"/>
              </a:lnSpc>
              <a:buFont typeface="+mj-lt"/>
              <a:buAutoNum type="arabicPeriod"/>
            </a:pPr>
            <a:r>
              <a:rPr lang="en-US" sz="3200" dirty="0" err="1"/>
              <a:t>Ravussin</a:t>
            </a:r>
            <a:r>
              <a:rPr lang="en-US" sz="3200" dirty="0"/>
              <a:t>, Eric, Stephen </a:t>
            </a:r>
            <a:r>
              <a:rPr lang="en-US" sz="3200" dirty="0" err="1"/>
              <a:t>Lillioja</a:t>
            </a:r>
            <a:r>
              <a:rPr lang="en-US" sz="3200" dirty="0"/>
              <a:t>, Thomas E. Anderson, Laurent </a:t>
            </a:r>
            <a:r>
              <a:rPr lang="en-US" sz="3200" dirty="0" err="1"/>
              <a:t>Christin</a:t>
            </a:r>
            <a:r>
              <a:rPr lang="en-US" sz="3200" dirty="0"/>
              <a:t>, and Clifton </a:t>
            </a:r>
            <a:r>
              <a:rPr lang="en-US" sz="3200" dirty="0" err="1"/>
              <a:t>Bogardus</a:t>
            </a:r>
            <a:r>
              <a:rPr lang="en-US" sz="3200" dirty="0"/>
              <a:t>. "Determinants of 24-hour Energy Expenditure in Man.”</a:t>
            </a:r>
          </a:p>
          <a:p>
            <a:pPr marL="514350" indent="-514350">
              <a:lnSpc>
                <a:spcPct val="108000"/>
              </a:lnSpc>
              <a:buFont typeface="+mj-lt"/>
              <a:buAutoNum type="arabicPeriod"/>
            </a:pPr>
            <a:r>
              <a:rPr lang="en-US" sz="3200" dirty="0" err="1"/>
              <a:t>Robergs</a:t>
            </a:r>
            <a:r>
              <a:rPr lang="en-US" sz="3200" dirty="0"/>
              <a:t>, Robert. "Indirect </a:t>
            </a:r>
            <a:r>
              <a:rPr lang="en-US" sz="3200" dirty="0" err="1"/>
              <a:t>Calorimetry</a:t>
            </a:r>
            <a:r>
              <a:rPr lang="en-US" sz="3200" dirty="0"/>
              <a:t>.”</a:t>
            </a:r>
          </a:p>
        </p:txBody>
      </p:sp>
      <p:sp>
        <p:nvSpPr>
          <p:cNvPr id="29" name="TextBox 28"/>
          <p:cNvSpPr txBox="1"/>
          <p:nvPr/>
        </p:nvSpPr>
        <p:spPr>
          <a:xfrm>
            <a:off x="980872" y="1313765"/>
            <a:ext cx="4572000" cy="2560320"/>
          </a:xfrm>
          <a:prstGeom prst="rect">
            <a:avLst/>
          </a:prstGeom>
          <a:solidFill>
            <a:schemeClr val="bg1"/>
          </a:solidFill>
        </p:spPr>
        <p:txBody>
          <a:bodyPr wrap="square" rtlCol="0">
            <a:spAutoFit/>
          </a:bodyPr>
          <a:lstStyle/>
          <a:p>
            <a:endParaRPr lang="en-US" sz="6000" dirty="0"/>
          </a:p>
          <a:p>
            <a:endParaRPr lang="en-US" sz="6000" dirty="0"/>
          </a:p>
          <a:p>
            <a:endParaRPr lang="en-US" sz="6000" dirty="0"/>
          </a:p>
        </p:txBody>
      </p:sp>
      <p:pic>
        <p:nvPicPr>
          <p:cNvPr id="30" name="Picture 29"/>
          <p:cNvPicPr>
            <a:picLocks noChangeAspect="1"/>
          </p:cNvPicPr>
          <p:nvPr/>
        </p:nvPicPr>
        <p:blipFill>
          <a:blip r:embed="rId4"/>
          <a:stretch>
            <a:fillRect/>
          </a:stretch>
        </p:blipFill>
        <p:spPr>
          <a:xfrm>
            <a:off x="1248535" y="1703612"/>
            <a:ext cx="4038600" cy="2006600"/>
          </a:xfrm>
          <a:prstGeom prst="rect">
            <a:avLst/>
          </a:prstGeom>
          <a:ln>
            <a:noFill/>
          </a:ln>
        </p:spPr>
      </p:pic>
      <p:sp>
        <p:nvSpPr>
          <p:cNvPr id="26" name="Content Placeholder 10"/>
          <p:cNvSpPr>
            <a:spLocks noGrp="1"/>
          </p:cNvSpPr>
          <p:nvPr>
            <p:ph sz="quarter" idx="24"/>
          </p:nvPr>
        </p:nvSpPr>
        <p:spPr>
          <a:xfrm>
            <a:off x="13716000" y="7543800"/>
            <a:ext cx="16458002" cy="2405654"/>
          </a:xfrm>
        </p:spPr>
        <p:txBody>
          <a:bodyPr>
            <a:noAutofit/>
          </a:bodyPr>
          <a:lstStyle/>
          <a:p>
            <a:pPr marL="0" indent="0" algn="just">
              <a:buNone/>
            </a:pPr>
            <a:r>
              <a:rPr lang="en-US" sz="3200" dirty="0"/>
              <a:t>The GUI consists of four tabs: Activity and Behavior, Single Variable Statistics, Graph, and Table. After the user loads the data into the GUI from a spreadsheet, they specify in the first tab what parts of the data they want to analyze specifically, and the program uses the user’s specifications to display information throughout the GUI in the single variable statistics, graph, and table tabs. </a:t>
            </a:r>
          </a:p>
        </p:txBody>
      </p:sp>
      <p:sp>
        <p:nvSpPr>
          <p:cNvPr id="27" name="Content Placeholder 10"/>
          <p:cNvSpPr>
            <a:spLocks noGrp="1"/>
          </p:cNvSpPr>
          <p:nvPr>
            <p:ph sz="quarter" idx="24"/>
          </p:nvPr>
        </p:nvSpPr>
        <p:spPr>
          <a:xfrm>
            <a:off x="22173002" y="10008431"/>
            <a:ext cx="8001000" cy="5523002"/>
          </a:xfrm>
        </p:spPr>
        <p:txBody>
          <a:bodyPr>
            <a:noAutofit/>
          </a:bodyPr>
          <a:lstStyle/>
          <a:p>
            <a:pPr marL="0" indent="0" algn="just">
              <a:lnSpc>
                <a:spcPct val="108000"/>
              </a:lnSpc>
              <a:buNone/>
            </a:pPr>
            <a:r>
              <a:rPr lang="en-US" sz="3600" b="1" dirty="0"/>
              <a:t>Figure</a:t>
            </a:r>
            <a:r>
              <a:rPr lang="en-US" sz="3200" b="1" dirty="0"/>
              <a:t> 1:</a:t>
            </a:r>
          </a:p>
          <a:p>
            <a:pPr marL="0" indent="0" algn="just">
              <a:lnSpc>
                <a:spcPct val="108000"/>
              </a:lnSpc>
              <a:buNone/>
            </a:pPr>
            <a:r>
              <a:rPr lang="en-US" sz="3200" b="1" dirty="0"/>
              <a:t>Tab 1: Activity and Behavior </a:t>
            </a:r>
          </a:p>
          <a:p>
            <a:pPr marL="0" indent="0" algn="just">
              <a:lnSpc>
                <a:spcPct val="108000"/>
              </a:lnSpc>
              <a:buNone/>
            </a:pPr>
            <a:r>
              <a:rPr lang="en-US" sz="3200" dirty="0"/>
              <a:t>The first tab of the GUI loads the raw data from the spreadsheet. It contains fields for information about what activities the baby was performing and for the start and end times of the desired analysis. The user checks the box corresponding to the time interval they wish to analyze across the GUI.</a:t>
            </a:r>
          </a:p>
        </p:txBody>
      </p:sp>
      <p:sp>
        <p:nvSpPr>
          <p:cNvPr id="31" name="Content Placeholder 10"/>
          <p:cNvSpPr>
            <a:spLocks noGrp="1"/>
          </p:cNvSpPr>
          <p:nvPr>
            <p:ph sz="quarter" idx="24"/>
          </p:nvPr>
        </p:nvSpPr>
        <p:spPr>
          <a:xfrm>
            <a:off x="22173002" y="21329317"/>
            <a:ext cx="8001000" cy="5853203"/>
          </a:xfrm>
        </p:spPr>
        <p:txBody>
          <a:bodyPr>
            <a:noAutofit/>
          </a:bodyPr>
          <a:lstStyle/>
          <a:p>
            <a:pPr marL="0" indent="0">
              <a:lnSpc>
                <a:spcPct val="108000"/>
              </a:lnSpc>
              <a:buNone/>
            </a:pPr>
            <a:r>
              <a:rPr lang="en-US" sz="3600" b="1" dirty="0"/>
              <a:t>Figure 3:</a:t>
            </a:r>
          </a:p>
          <a:p>
            <a:pPr marL="0" indent="0">
              <a:lnSpc>
                <a:spcPct val="108000"/>
              </a:lnSpc>
              <a:buNone/>
            </a:pPr>
            <a:r>
              <a:rPr lang="en-US" sz="3200" b="1" dirty="0"/>
              <a:t>Tab 3: Graph</a:t>
            </a:r>
          </a:p>
          <a:p>
            <a:pPr marL="0" indent="0" algn="just">
              <a:buNone/>
            </a:pPr>
            <a:r>
              <a:rPr lang="en-US" sz="3200" dirty="0"/>
              <a:t>The third tab allows the user to construct two graphs with variable calculations assigned to the left and right y-axes and time assigned to the x-axis. One graph displays the data for the selected variables over all times and one shows it for the interval from Tab 1. The user can choose graphs to save into a spreadsheet</a:t>
            </a:r>
            <a:r>
              <a:rPr lang="en-US" sz="2400" dirty="0"/>
              <a:t>.</a:t>
            </a:r>
          </a:p>
        </p:txBody>
      </p:sp>
      <p:sp>
        <p:nvSpPr>
          <p:cNvPr id="32" name="Content Placeholder 10"/>
          <p:cNvSpPr>
            <a:spLocks noGrp="1"/>
          </p:cNvSpPr>
          <p:nvPr>
            <p:ph sz="quarter" idx="24"/>
          </p:nvPr>
        </p:nvSpPr>
        <p:spPr>
          <a:xfrm>
            <a:off x="22173002" y="27562940"/>
            <a:ext cx="8001000" cy="4376645"/>
          </a:xfrm>
        </p:spPr>
        <p:txBody>
          <a:bodyPr>
            <a:noAutofit/>
          </a:bodyPr>
          <a:lstStyle/>
          <a:p>
            <a:pPr marL="0" indent="0">
              <a:lnSpc>
                <a:spcPct val="108000"/>
              </a:lnSpc>
              <a:buNone/>
            </a:pPr>
            <a:r>
              <a:rPr lang="en-US" sz="3600" b="1" dirty="0"/>
              <a:t>Figure 4:</a:t>
            </a:r>
          </a:p>
          <a:p>
            <a:pPr marL="0" indent="0">
              <a:lnSpc>
                <a:spcPct val="108000"/>
              </a:lnSpc>
              <a:buNone/>
            </a:pPr>
            <a:r>
              <a:rPr lang="en-US" sz="3200" b="1" dirty="0"/>
              <a:t>Tab 4: Table</a:t>
            </a:r>
          </a:p>
          <a:p>
            <a:pPr marL="0" indent="0" algn="just">
              <a:lnSpc>
                <a:spcPct val="108000"/>
              </a:lnSpc>
              <a:buNone/>
            </a:pPr>
            <a:r>
              <a:rPr lang="en-US" sz="3200" dirty="0"/>
              <a:t>The fourth tab contains all of the calculations and corrected calculations and displays them in a table format for the user to reference. There is also an option to save this information, as well as the selected graphs, into a spreadsheet by using the save button.</a:t>
            </a:r>
            <a:endParaRPr lang="en-US" dirty="0"/>
          </a:p>
        </p:txBody>
      </p:sp>
      <p:sp>
        <p:nvSpPr>
          <p:cNvPr id="33" name="Content Placeholder 10"/>
          <p:cNvSpPr>
            <a:spLocks noGrp="1"/>
          </p:cNvSpPr>
          <p:nvPr>
            <p:ph sz="quarter" idx="24"/>
          </p:nvPr>
        </p:nvSpPr>
        <p:spPr>
          <a:xfrm>
            <a:off x="22173002" y="16468250"/>
            <a:ext cx="8001000" cy="3924251"/>
          </a:xfrm>
        </p:spPr>
        <p:txBody>
          <a:bodyPr>
            <a:noAutofit/>
          </a:bodyPr>
          <a:lstStyle/>
          <a:p>
            <a:pPr marL="0" indent="0">
              <a:lnSpc>
                <a:spcPct val="108000"/>
              </a:lnSpc>
              <a:buNone/>
            </a:pPr>
            <a:r>
              <a:rPr lang="en-US" sz="3600" b="1" dirty="0"/>
              <a:t>Figure 2:</a:t>
            </a:r>
          </a:p>
          <a:p>
            <a:pPr marL="0" indent="0">
              <a:lnSpc>
                <a:spcPct val="108000"/>
              </a:lnSpc>
              <a:buNone/>
            </a:pPr>
            <a:r>
              <a:rPr lang="en-US" sz="3200" b="1" dirty="0"/>
              <a:t>Tab 2: Single Variable Statistics</a:t>
            </a:r>
          </a:p>
          <a:p>
            <a:pPr marL="0" indent="0" algn="just">
              <a:lnSpc>
                <a:spcPct val="108000"/>
              </a:lnSpc>
              <a:buNone/>
            </a:pPr>
            <a:r>
              <a:rPr lang="en-US" sz="3200" dirty="0"/>
              <a:t>The second tab of the GUI displays the calibrations, swing out measurements, and averages for the data from the user-specified interval from Tab 1. </a:t>
            </a:r>
            <a:endParaRPr lang="en-US" sz="3200" b="1" dirty="0"/>
          </a:p>
          <a:p>
            <a:pPr marL="0" indent="0">
              <a:buNone/>
            </a:pPr>
            <a:endParaRPr lang="en-US" dirty="0"/>
          </a:p>
        </p:txBody>
      </p:sp>
      <p:pic>
        <p:nvPicPr>
          <p:cNvPr id="2" name="Picture 1"/>
          <p:cNvPicPr>
            <a:picLocks/>
          </p:cNvPicPr>
          <p:nvPr/>
        </p:nvPicPr>
        <p:blipFill>
          <a:blip r:embed="rId5">
            <a:extLst>
              <a:ext uri="{28A0092B-C50C-407E-A947-70E740481C1C}">
                <a14:useLocalDpi xmlns:a14="http://schemas.microsoft.com/office/drawing/2010/main" val="0"/>
              </a:ext>
            </a:extLst>
          </a:blip>
          <a:stretch>
            <a:fillRect/>
          </a:stretch>
        </p:blipFill>
        <p:spPr>
          <a:xfrm>
            <a:off x="13716000" y="10274036"/>
            <a:ext cx="8001000" cy="5138928"/>
          </a:xfrm>
          <a:prstGeom prst="rect">
            <a:avLst/>
          </a:prstGeom>
        </p:spPr>
      </p:pic>
      <p:pic>
        <p:nvPicPr>
          <p:cNvPr id="7" name="Picture 6"/>
          <p:cNvPicPr>
            <a:picLocks/>
          </p:cNvPicPr>
          <p:nvPr/>
        </p:nvPicPr>
        <p:blipFill>
          <a:blip r:embed="rId6">
            <a:extLst>
              <a:ext uri="{28A0092B-C50C-407E-A947-70E740481C1C}">
                <a14:useLocalDpi xmlns:a14="http://schemas.microsoft.com/office/drawing/2010/main" val="0"/>
              </a:ext>
            </a:extLst>
          </a:blip>
          <a:stretch>
            <a:fillRect/>
          </a:stretch>
        </p:blipFill>
        <p:spPr>
          <a:xfrm>
            <a:off x="13716000" y="15860911"/>
            <a:ext cx="8001000" cy="5138928"/>
          </a:xfrm>
          <a:prstGeom prst="rect">
            <a:avLst/>
          </a:prstGeom>
        </p:spPr>
      </p:pic>
      <p:pic>
        <p:nvPicPr>
          <p:cNvPr id="13" name="Picture 12"/>
          <p:cNvPicPr>
            <a:picLocks/>
          </p:cNvPicPr>
          <p:nvPr/>
        </p:nvPicPr>
        <p:blipFill>
          <a:blip r:embed="rId7">
            <a:extLst>
              <a:ext uri="{28A0092B-C50C-407E-A947-70E740481C1C}">
                <a14:useLocalDpi xmlns:a14="http://schemas.microsoft.com/office/drawing/2010/main" val="0"/>
              </a:ext>
            </a:extLst>
          </a:blip>
          <a:stretch>
            <a:fillRect/>
          </a:stretch>
        </p:blipFill>
        <p:spPr>
          <a:xfrm>
            <a:off x="13716000" y="21447786"/>
            <a:ext cx="8001000" cy="5138928"/>
          </a:xfrm>
          <a:prstGeom prst="rect">
            <a:avLst/>
          </a:prstGeom>
        </p:spPr>
      </p:pic>
      <p:pic>
        <p:nvPicPr>
          <p:cNvPr id="14" name="Picture 13"/>
          <p:cNvPicPr>
            <a:picLocks/>
          </p:cNvPicPr>
          <p:nvPr/>
        </p:nvPicPr>
        <p:blipFill>
          <a:blip r:embed="rId8">
            <a:extLst>
              <a:ext uri="{28A0092B-C50C-407E-A947-70E740481C1C}">
                <a14:useLocalDpi xmlns:a14="http://schemas.microsoft.com/office/drawing/2010/main" val="0"/>
              </a:ext>
            </a:extLst>
          </a:blip>
          <a:stretch>
            <a:fillRect/>
          </a:stretch>
        </p:blipFill>
        <p:spPr>
          <a:xfrm>
            <a:off x="13716000" y="27034662"/>
            <a:ext cx="8001000" cy="5138928"/>
          </a:xfrm>
          <a:prstGeom prst="rect">
            <a:avLst/>
          </a:prstGeom>
        </p:spPr>
      </p:pic>
      <p:pic>
        <p:nvPicPr>
          <p:cNvPr id="16" name="Picture 1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1774202" y="15170892"/>
            <a:ext cx="10972800" cy="5828947"/>
          </a:xfrm>
          <a:prstGeom prst="rect">
            <a:avLst/>
          </a:prstGeom>
        </p:spPr>
      </p:pic>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 (blue and brown design)</Template>
  <TotalTime>0</TotalTime>
  <Words>933</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Medical Poster</vt:lpstr>
      <vt:lpstr>Infant Metabolic Chamber Analysis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2016-06-14T16:33:35Z</dcterms:created>
  <dcterms:modified xsi:type="dcterms:W3CDTF">2017-07-11T19:47:52Z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