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>
        <p:scale>
          <a:sx n="30" d="100"/>
          <a:sy n="30" d="100"/>
        </p:scale>
        <p:origin x="-3468" y="-34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990600"/>
            <a:ext cx="31089600" cy="25145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6400800" y="3588603"/>
            <a:ext cx="31089600" cy="83099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143000" y="5852160"/>
            <a:ext cx="12801600" cy="1219200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1143000" y="7071360"/>
            <a:ext cx="12801600" cy="6858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15032736"/>
            <a:ext cx="12801600" cy="1219200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1143000" y="16251936"/>
            <a:ext cx="12801600" cy="908816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5831800"/>
            <a:ext cx="12801600" cy="1219200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11430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15544800" y="5852160"/>
            <a:ext cx="12801600" cy="1219200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15544800" y="7071360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15544800" y="11948160"/>
            <a:ext cx="12801600" cy="6172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15544800" y="23469600"/>
            <a:ext cx="12801600" cy="1752600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15544800" y="2583180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1554480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29900880" y="5852160"/>
            <a:ext cx="12801600" cy="1219200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29900880" y="7071360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29900880" y="15837408"/>
            <a:ext cx="12801600" cy="73152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29900880" y="25831800"/>
            <a:ext cx="12801600" cy="1219200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6000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 smtClean="0"/>
              <a:t>Heading</a:t>
            </a:r>
            <a:endParaRPr lang="en-US" dirty="0"/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29900880" y="27057096"/>
            <a:ext cx="12801600" cy="457200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 smtClean="0"/>
              <a:t>Use this placeholder to add text or other content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</a:t>
            </a:r>
          </a:p>
          <a:p>
            <a:pPr lvl="6"/>
            <a:r>
              <a:rPr lang="en-US" dirty="0" smtClean="0"/>
              <a:t>Seven</a:t>
            </a:r>
          </a:p>
          <a:p>
            <a:pPr lvl="7"/>
            <a:r>
              <a:rPr lang="en-US" dirty="0" smtClean="0"/>
              <a:t>Eight</a:t>
            </a:r>
          </a:p>
          <a:p>
            <a:pPr lvl="8"/>
            <a:r>
              <a:rPr lang="en-US" dirty="0" smtClean="0"/>
              <a:t>Nine</a:t>
            </a:r>
            <a:endParaRPr lang="en-US" dirty="0"/>
          </a:p>
        </p:txBody>
      </p:sp>
      <p:sp>
        <p:nvSpPr>
          <p:cNvPr id="32" name="Instructions"/>
          <p:cNvSpPr/>
          <p:nvPr userDrawn="1"/>
        </p:nvSpPr>
        <p:spPr>
          <a:xfrm>
            <a:off x="43891200" y="2552699"/>
            <a:ext cx="1244727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t"/>
          <a:lstStyle/>
          <a:p>
            <a:pPr lvl="0">
              <a:spcBef>
                <a:spcPts val="1200"/>
              </a:spcBef>
            </a:pPr>
            <a:r>
              <a:rPr sz="9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Printing:</a:t>
            </a:r>
          </a:p>
          <a:p>
            <a:pPr lvl="0">
              <a:spcBef>
                <a:spcPts val="12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This poster is 48” wide by 36” high. It’s designed to be printed on a large-format printer.</a:t>
            </a:r>
          </a:p>
          <a:p>
            <a:pPr lvl="0">
              <a:spcBef>
                <a:spcPts val="300"/>
              </a:spcBef>
            </a:pPr>
            <a:endParaRPr sz="60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200"/>
              </a:spcBef>
            </a:pPr>
            <a:r>
              <a:rPr sz="88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Customizing the Content:</a:t>
            </a:r>
          </a:p>
          <a:p>
            <a:pPr lvl="0">
              <a:spcBef>
                <a:spcPts val="12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placeholders in this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poster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are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formatted for you.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Type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in the placeholders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to add text, or c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lick an icon to add a table, chart, SmartArt graphic, picture or multimedia file.</a:t>
            </a:r>
          </a:p>
          <a:p>
            <a:pPr lvl="0">
              <a:spcBef>
                <a:spcPts val="2400"/>
              </a:spcBef>
            </a:pP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add or remove bullet points from text, just click the Bullets button on the Home tab.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If you need more placeholders for titles,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content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or body text, just make a copy of what you need and drag it into place. PowerPoint’s Smart Guides will help you align it with everything else.</a:t>
            </a:r>
          </a:p>
          <a:p>
            <a:pPr lvl="0">
              <a:spcBef>
                <a:spcPts val="2400"/>
              </a:spcBef>
            </a:pP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Want to use your own pictures instead of ours? No problem! Just 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right-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click </a:t>
            </a:r>
            <a:r>
              <a:rPr sz="6600" dirty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a </a:t>
            </a:r>
            <a:r>
              <a:rPr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picture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and choose Change Picture. Maintain the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proportion of pictures as you r</a:t>
            </a:r>
            <a:r>
              <a:rPr lang="en-US" sz="6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esize</a:t>
            </a:r>
            <a:r>
              <a:rPr lang="en-US" sz="6600" baseline="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 by dragging a corner.</a:t>
            </a:r>
            <a:endParaRPr sz="6600" dirty="0">
              <a:solidFill>
                <a:prstClr val="white">
                  <a:lumMod val="50000"/>
                </a:prstClr>
              </a:solidFill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3" name="Picture 32" descr="Logo" title="Sample Pictur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463040"/>
            <a:ext cx="3365284" cy="2200847"/>
          </a:xfrm>
          <a:prstGeom prst="rect">
            <a:avLst/>
          </a:prstGeom>
        </p:spPr>
      </p:pic>
      <p:pic>
        <p:nvPicPr>
          <p:cNvPr id="34" name="Picture 33" descr="Logo" title="Sample Pictur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8636" y="1463040"/>
            <a:ext cx="3365284" cy="2200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9168" userDrawn="1">
          <p15:clr>
            <a:srgbClr val="A4A3A4"/>
          </p15:clr>
        </p15:guide>
        <p15:guide id="2" pos="18480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43891200" cy="5029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6400800" y="990600"/>
            <a:ext cx="31089600" cy="2514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0" y="6019800"/>
            <a:ext cx="31089600" cy="236296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18520" y="32114698"/>
            <a:ext cx="2185416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872680" y="32114698"/>
            <a:ext cx="987552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indent="-457200" algn="l" defTabSz="4389120" rtl="0" eaLnBrk="1" latinLnBrk="0" hangingPunct="1">
        <a:lnSpc>
          <a:spcPct val="100000"/>
        </a:lnSpc>
        <a:spcBef>
          <a:spcPts val="12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720" userDrawn="1">
          <p15:clr>
            <a:srgbClr val="A4A3A4"/>
          </p15:clr>
        </p15:guide>
        <p15:guide id="3" pos="26928" userDrawn="1">
          <p15:clr>
            <a:srgbClr val="A4A3A4"/>
          </p15:clr>
        </p15:guide>
        <p15:guide id="4" pos="13824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400800" y="454994"/>
            <a:ext cx="31089600" cy="2514540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Infant Suck Detection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Interface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6391230" y="2995283"/>
            <a:ext cx="31089600" cy="830997"/>
          </a:xfrm>
        </p:spPr>
        <p:txBody>
          <a:bodyPr/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Amy Adair,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Abiti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Adili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Zachary Bradshaw, Joshua Brock, Brandon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Dellucky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Heewon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Hah,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Margarite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LaBorde,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Hugo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Leira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Miles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Robicheaux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Sobhiyeh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Mary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Wang, Jerome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Weston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Louisiana State University , Math Consultation Clinic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Supervised by Dr.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Wolenski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Dr.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Harhad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solidFill>
            <a:schemeClr val="accent5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 collaborated with Pennington Biomedical Center to improve data analysis on signals obtained </a:t>
            </a:r>
            <a:r>
              <a:rPr lang="en-US" sz="3200" dirty="0" smtClean="0"/>
              <a:t>from </a:t>
            </a:r>
            <a:r>
              <a:rPr lang="en-US" sz="3200" dirty="0"/>
              <a:t>infant feedings for the purpose of </a:t>
            </a:r>
            <a:r>
              <a:rPr lang="en-US" sz="3200" dirty="0" smtClean="0"/>
              <a:t>detecting their </a:t>
            </a:r>
            <a:r>
              <a:rPr lang="en-US" sz="3200" dirty="0"/>
              <a:t>sucks</a:t>
            </a:r>
            <a:r>
              <a:rPr lang="en-US" sz="3200" dirty="0" smtClean="0"/>
              <a:t>. </a:t>
            </a:r>
          </a:p>
          <a:p>
            <a:r>
              <a:rPr lang="en-US" sz="3200" dirty="0"/>
              <a:t>A </a:t>
            </a:r>
            <a:r>
              <a:rPr lang="en-US" sz="3200" dirty="0" smtClean="0"/>
              <a:t>convenient </a:t>
            </a:r>
            <a:r>
              <a:rPr lang="en-US" sz="3200" dirty="0"/>
              <a:t>graphic user interface (GUI) was created </a:t>
            </a:r>
            <a:r>
              <a:rPr lang="en-US" sz="3200" dirty="0" smtClean="0"/>
              <a:t>for </a:t>
            </a:r>
            <a:r>
              <a:rPr lang="en-US" sz="3200" dirty="0"/>
              <a:t>our collaborators.</a:t>
            </a:r>
          </a:p>
          <a:p>
            <a:r>
              <a:rPr lang="en-US" sz="3200" dirty="0" smtClean="0"/>
              <a:t>We improved the efficiency and accuracy of the previous program.</a:t>
            </a:r>
          </a:p>
          <a:p>
            <a:pPr lvl="1"/>
            <a:r>
              <a:rPr lang="en-US" sz="3200" dirty="0" smtClean="0"/>
              <a:t>Implemented the Proper Orthogonal Decomposition method to improve detection accuracy</a:t>
            </a:r>
          </a:p>
          <a:p>
            <a:pPr lvl="1"/>
            <a:r>
              <a:rPr lang="en-US" sz="3200" dirty="0" smtClean="0"/>
              <a:t>Utilized Fourier analysis and convolutions to implement band-pass filtering </a:t>
            </a:r>
          </a:p>
          <a:p>
            <a:pPr lvl="1"/>
            <a:r>
              <a:rPr lang="en-US" sz="3200" dirty="0" smtClean="0"/>
              <a:t>Streamlined detection process to improve computation time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>
          <a:solidFill>
            <a:schemeClr val="accent5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Methods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/>
        <p:txBody>
          <a:bodyPr/>
          <a:lstStyle/>
          <a:p>
            <a:r>
              <a:rPr lang="en-US" sz="3600" dirty="0" smtClean="0"/>
              <a:t>Software Used:</a:t>
            </a:r>
          </a:p>
          <a:p>
            <a:pPr lvl="1"/>
            <a:r>
              <a:rPr lang="en-US" sz="3200" dirty="0" smtClean="0"/>
              <a:t>Matrix Laboratory (</a:t>
            </a:r>
            <a:r>
              <a:rPr lang="en-US" sz="3200" dirty="0" err="1" smtClean="0"/>
              <a:t>MatLab</a:t>
            </a:r>
            <a:r>
              <a:rPr lang="en-US" sz="3200" dirty="0" smtClean="0"/>
              <a:t>) programming software</a:t>
            </a:r>
          </a:p>
          <a:p>
            <a:r>
              <a:rPr lang="en-US" sz="3600" dirty="0" smtClean="0"/>
              <a:t>Mathematics Employed:</a:t>
            </a:r>
          </a:p>
          <a:p>
            <a:pPr lvl="1"/>
            <a:r>
              <a:rPr lang="en-US" sz="3200" dirty="0" smtClean="0"/>
              <a:t>Fast Fourier Transform (Low-Pass Filtering)</a:t>
            </a:r>
          </a:p>
          <a:p>
            <a:pPr lvl="1"/>
            <a:r>
              <a:rPr lang="en-US" sz="3200" dirty="0" smtClean="0"/>
              <a:t>Convolutions (High-Pass Filtering)</a:t>
            </a:r>
          </a:p>
          <a:p>
            <a:pPr lvl="1"/>
            <a:r>
              <a:rPr lang="en-US" sz="3200" dirty="0"/>
              <a:t>Proper Orthogonal Decomposition</a:t>
            </a:r>
          </a:p>
          <a:p>
            <a:pPr lvl="1"/>
            <a:endParaRPr lang="en-US" sz="32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1097280" y="22390504"/>
            <a:ext cx="12801600" cy="1219200"/>
          </a:xfrm>
          <a:solidFill>
            <a:schemeClr val="accent5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Filtering &amp; Preprocessing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6"/>
          </p:nvPr>
        </p:nvSpPr>
        <p:spPr>
          <a:xfrm>
            <a:off x="1241714" y="23814012"/>
            <a:ext cx="12801600" cy="6252754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Preprocessing measures were used for Band-Pass Signal Processing</a:t>
            </a:r>
          </a:p>
          <a:p>
            <a:r>
              <a:rPr lang="en-US" sz="3500" dirty="0" smtClean="0"/>
              <a:t>Fast Fourier Transform and Analysis</a:t>
            </a:r>
          </a:p>
          <a:p>
            <a:pPr lvl="1"/>
            <a:r>
              <a:rPr lang="en-US" sz="3500" dirty="0" smtClean="0"/>
              <a:t>Rendered original signal into a frequency space</a:t>
            </a:r>
          </a:p>
          <a:p>
            <a:pPr lvl="1"/>
            <a:r>
              <a:rPr lang="en-US" sz="3500" dirty="0" smtClean="0"/>
              <a:t>Cut-off frequency defined as eighty percent of the transformed signal at zero</a:t>
            </a:r>
          </a:p>
          <a:p>
            <a:pPr lvl="1"/>
            <a:r>
              <a:rPr lang="en-US" sz="3500" dirty="0" smtClean="0"/>
              <a:t>All components above this cutoff are set to zero</a:t>
            </a:r>
          </a:p>
          <a:p>
            <a:pPr lvl="1"/>
            <a:r>
              <a:rPr lang="en-US" sz="3500" dirty="0" smtClean="0"/>
              <a:t>Return to original space</a:t>
            </a:r>
          </a:p>
          <a:p>
            <a:r>
              <a:rPr lang="en-US" sz="3500" dirty="0" smtClean="0"/>
              <a:t>Smoothing  Filter</a:t>
            </a:r>
          </a:p>
          <a:p>
            <a:pPr lvl="1"/>
            <a:r>
              <a:rPr lang="en-US" sz="3500" dirty="0" smtClean="0"/>
              <a:t>Applied a moving average filter to the original signal via convolution</a:t>
            </a:r>
          </a:p>
          <a:p>
            <a:pPr lvl="1"/>
            <a:r>
              <a:rPr lang="en-US" sz="3500" dirty="0" smtClean="0"/>
              <a:t>Reduces noise due to high frequency signal  and preserves lower frequenc</a:t>
            </a:r>
            <a:r>
              <a:rPr lang="en-US" sz="3500" dirty="0"/>
              <a:t>y</a:t>
            </a:r>
            <a:endParaRPr lang="en-US" sz="3500" dirty="0" smtClean="0"/>
          </a:p>
          <a:p>
            <a:pPr lvl="1"/>
            <a:endParaRPr lang="en-US" dirty="0" smtClean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Orthogonal Decomposition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15544800" y="7071360"/>
            <a:ext cx="12801600" cy="6858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Alternate Names for the POD Method:</a:t>
            </a:r>
          </a:p>
          <a:p>
            <a:pPr lvl="1"/>
            <a:r>
              <a:rPr lang="en-US" sz="2800" dirty="0" smtClean="0"/>
              <a:t>Principal Component Analysis (PCA)</a:t>
            </a:r>
          </a:p>
          <a:p>
            <a:pPr lvl="1"/>
            <a:r>
              <a:rPr lang="en-US" sz="2800" dirty="0" err="1" smtClean="0"/>
              <a:t>Karhunen-Loeve</a:t>
            </a:r>
            <a:r>
              <a:rPr lang="en-US" sz="2800" dirty="0" smtClean="0"/>
              <a:t> Decomposition (KLD)</a:t>
            </a:r>
          </a:p>
          <a:p>
            <a:pPr lvl="1"/>
            <a:r>
              <a:rPr lang="en-US" sz="2800" dirty="0" smtClean="0"/>
              <a:t>Singular Value Decomposition (SVD)</a:t>
            </a:r>
          </a:p>
          <a:p>
            <a:r>
              <a:rPr lang="en-US" sz="3600" dirty="0" smtClean="0">
                <a:solidFill>
                  <a:srgbClr val="000000"/>
                </a:solidFill>
              </a:rPr>
              <a:t>Purpose for Choosing POD</a:t>
            </a:r>
          </a:p>
          <a:p>
            <a:pPr lvl="1"/>
            <a:r>
              <a:rPr lang="en-US" sz="2800" dirty="0" smtClean="0"/>
              <a:t>Originally, sucks were found by comparing the input signal with a single prototype (initially a parabola) and determining if the correlation coefficient exceeded the specified cutoff</a:t>
            </a:r>
          </a:p>
          <a:p>
            <a:pPr lvl="1"/>
            <a:r>
              <a:rPr lang="en-US" sz="2800" dirty="0" smtClean="0"/>
              <a:t>This process led to missed sucks and inefficient detection.</a:t>
            </a:r>
          </a:p>
          <a:p>
            <a:pPr lvl="1"/>
            <a:r>
              <a:rPr lang="en-US" sz="2800" dirty="0" smtClean="0"/>
              <a:t>By using POD analysis, we replaced the previous  single parabolic prototype with multiple ‘Phi’ prototypes generated from previously detected sucks</a:t>
            </a:r>
          </a:p>
          <a:p>
            <a:r>
              <a:rPr lang="en-US" sz="3600" dirty="0" smtClean="0"/>
              <a:t>Procedure of POD Analysis: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>
          <a:solidFill>
            <a:schemeClr val="accent5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GUI Implementation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30151137" y="22194233"/>
            <a:ext cx="12801600" cy="1219200"/>
          </a:xfrm>
          <a:solidFill>
            <a:schemeClr val="accent5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29900880" y="23609704"/>
            <a:ext cx="12801600" cy="696546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new GUI features a user-friendly interface with saving capabilities and an organized presentation, as well as improved data analysis methods and preprocessing to allow for cleaner, more accurate detection.</a:t>
            </a:r>
          </a:p>
          <a:p>
            <a:r>
              <a:rPr lang="en-US" sz="3200" dirty="0" smtClean="0"/>
              <a:t>The current program </a:t>
            </a:r>
            <a:r>
              <a:rPr lang="en-US" sz="3200" smtClean="0"/>
              <a:t>boasts </a:t>
            </a:r>
            <a:r>
              <a:rPr lang="en-US" sz="3200" smtClean="0"/>
              <a:t>a 22x speed </a:t>
            </a:r>
            <a:r>
              <a:rPr lang="en-US" sz="3200" dirty="0" smtClean="0"/>
              <a:t>up over its predecessor.</a:t>
            </a:r>
          </a:p>
          <a:p>
            <a:r>
              <a:rPr lang="en-US" sz="3200" dirty="0" smtClean="0"/>
              <a:t>The POD analysis preforms an in-depth analysis of the signal, allowing for unambiguous detection, while also offering the user the ability to create specific prototypes based on factors such as infant age or gender.</a:t>
            </a:r>
          </a:p>
          <a:p>
            <a:r>
              <a:rPr lang="en-US" sz="3200" dirty="0" smtClean="0"/>
              <a:t>We would like to thank:</a:t>
            </a:r>
          </a:p>
          <a:p>
            <a:pPr lvl="1"/>
            <a:r>
              <a:rPr lang="en-US" sz="2600" dirty="0" smtClean="0"/>
              <a:t>Dr. </a:t>
            </a:r>
            <a:r>
              <a:rPr lang="en-US" sz="2600" dirty="0" err="1" smtClean="0"/>
              <a:t>Wolenski</a:t>
            </a:r>
            <a:r>
              <a:rPr lang="en-US" sz="2600" dirty="0" smtClean="0"/>
              <a:t> and Dr. </a:t>
            </a:r>
            <a:r>
              <a:rPr lang="en-US" sz="2600" dirty="0" err="1" smtClean="0"/>
              <a:t>Harhad</a:t>
            </a:r>
            <a:endParaRPr lang="en-US" sz="2600" dirty="0" smtClean="0"/>
          </a:p>
          <a:p>
            <a:pPr lvl="1"/>
            <a:r>
              <a:rPr lang="en-US" sz="2600" dirty="0" smtClean="0"/>
              <a:t>Pennington Biomedical Center</a:t>
            </a:r>
          </a:p>
          <a:p>
            <a:endParaRPr lang="en-US" sz="32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3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9446" y="15004010"/>
            <a:ext cx="8463033" cy="57920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Content Placeholder 5"/>
          <p:cNvSpPr>
            <a:spLocks noGrp="1"/>
          </p:cNvSpPr>
          <p:nvPr>
            <p:ph sz="quarter" idx="3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500" dirty="0">
                <a:solidFill>
                  <a:srgbClr val="000000"/>
                </a:solidFill>
              </a:rPr>
              <a:t>A GUI is employed for the ease of the end-user of the program</a:t>
            </a:r>
            <a:r>
              <a:rPr lang="en-US" sz="35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3500" dirty="0" smtClean="0"/>
              <a:t>Aesthetic Improvements</a:t>
            </a:r>
          </a:p>
          <a:p>
            <a:pPr lvl="1"/>
            <a:r>
              <a:rPr lang="en-US" sz="3000" dirty="0" smtClean="0"/>
              <a:t>The GUI is contained within a single window vs the previous version with multiple dialogue boxes</a:t>
            </a:r>
          </a:p>
          <a:p>
            <a:pPr lvl="1"/>
            <a:r>
              <a:rPr lang="en-US" sz="3000" dirty="0" smtClean="0"/>
              <a:t>The data is organized into three tabs—the first with inputs for infant information, the second containing the input signal and parameters, and the third containing individualized suck data</a:t>
            </a:r>
          </a:p>
          <a:p>
            <a:pPr lvl="1"/>
            <a:r>
              <a:rPr lang="en-US" sz="3000" dirty="0" smtClean="0"/>
              <a:t>Users can now save the graphic images as well as the suck data into an excel document</a:t>
            </a:r>
          </a:p>
          <a:p>
            <a:r>
              <a:rPr lang="en-US" sz="3500" dirty="0" smtClean="0"/>
              <a:t>Computational Improvements</a:t>
            </a:r>
          </a:p>
          <a:p>
            <a:pPr lvl="1"/>
            <a:r>
              <a:rPr lang="en-US" sz="3000" dirty="0" smtClean="0"/>
              <a:t>Achieved </a:t>
            </a:r>
            <a:r>
              <a:rPr lang="en-US" sz="3000" dirty="0" smtClean="0"/>
              <a:t>a 22x </a:t>
            </a:r>
            <a:r>
              <a:rPr lang="en-US" sz="3000" dirty="0" smtClean="0"/>
              <a:t>speed-up over previous version</a:t>
            </a:r>
          </a:p>
          <a:p>
            <a:pPr lvl="1"/>
            <a:r>
              <a:rPr lang="en-US" sz="3000" dirty="0" smtClean="0"/>
              <a:t>Eliminated the need for extraneous toolboxes (i.e., The </a:t>
            </a:r>
            <a:r>
              <a:rPr lang="en-US" sz="3000" dirty="0" err="1" smtClean="0"/>
              <a:t>MatLab</a:t>
            </a:r>
            <a:r>
              <a:rPr lang="en-US" sz="3000" dirty="0" smtClean="0"/>
              <a:t> Curve Fitting Toolbox is no longer necessary)</a:t>
            </a:r>
          </a:p>
          <a:p>
            <a:pPr lvl="1"/>
            <a:r>
              <a:rPr lang="en-US" sz="3000" dirty="0" smtClean="0"/>
              <a:t>Generated a programmatic code in place of a </a:t>
            </a:r>
            <a:r>
              <a:rPr lang="en-US" sz="3000" dirty="0" err="1" smtClean="0"/>
              <a:t>MatLab</a:t>
            </a:r>
            <a:r>
              <a:rPr lang="en-US" sz="3000" dirty="0" smtClean="0"/>
              <a:t> GUIDE template</a:t>
            </a:r>
          </a:p>
          <a:p>
            <a:pPr lvl="1"/>
            <a:r>
              <a:rPr lang="en-US" sz="3000" dirty="0" smtClean="0"/>
              <a:t>Improved the prototype used for suck detection</a:t>
            </a:r>
          </a:p>
          <a:p>
            <a:pPr lvl="1"/>
            <a:r>
              <a:rPr lang="en-US" sz="3000" dirty="0" smtClean="0"/>
              <a:t>The GUI is organized into three tabs as follows:</a:t>
            </a:r>
            <a:endParaRPr lang="en-US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7750" y="14358801"/>
            <a:ext cx="5966832" cy="7869886"/>
          </a:xfrm>
        </p:spPr>
      </p:pic>
      <p:sp>
        <p:nvSpPr>
          <p:cNvPr id="16" name="TextBox 15"/>
          <p:cNvSpPr txBox="1"/>
          <p:nvPr/>
        </p:nvSpPr>
        <p:spPr>
          <a:xfrm>
            <a:off x="21945600" y="13734285"/>
            <a:ext cx="584562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Generate a matrix, U, from data samples of manually selected snapshots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Generate a symmetric </a:t>
            </a:r>
            <a:r>
              <a:rPr lang="en-US" sz="2800" dirty="0" smtClean="0">
                <a:solidFill>
                  <a:srgbClr val="000000"/>
                </a:solidFill>
              </a:rPr>
              <a:t>correlation </a:t>
            </a:r>
            <a:r>
              <a:rPr lang="en-US" sz="2800" dirty="0" smtClean="0"/>
              <a:t>matrix, C,  from U</a:t>
            </a:r>
            <a:endParaRPr lang="en-US" sz="2800" dirty="0"/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Choose the  eigenvectors (v</a:t>
            </a:r>
            <a:r>
              <a:rPr lang="en-US" sz="2800" b="1" baseline="-25000" dirty="0" smtClean="0"/>
              <a:t>i</a:t>
            </a:r>
            <a:r>
              <a:rPr lang="en-US" sz="2800" dirty="0" smtClean="0">
                <a:latin typeface="Calibri" panose="020F0502020204030204" pitchFamily="34" charset="0"/>
              </a:rPr>
              <a:t>)</a:t>
            </a:r>
            <a:r>
              <a:rPr lang="en-US" sz="2800" dirty="0" smtClean="0"/>
              <a:t> associated to the dominant eigenvalues (</a:t>
            </a:r>
            <a:r>
              <a:rPr lang="el-GR" sz="2800" dirty="0"/>
              <a:t>λ</a:t>
            </a:r>
            <a:r>
              <a:rPr lang="en-US" sz="2800" baseline="-25000" dirty="0" err="1"/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) </a:t>
            </a:r>
            <a:r>
              <a:rPr lang="en-US" sz="2800" dirty="0" smtClean="0"/>
              <a:t>of C .</a:t>
            </a:r>
            <a:r>
              <a:rPr lang="en-US" sz="2800" dirty="0" smtClean="0">
                <a:latin typeface="Calibri" panose="020F0502020204030204" pitchFamily="34" charset="0"/>
              </a:rPr>
              <a:t>These eigen</a:t>
            </a:r>
            <a:r>
              <a:rPr lang="en-US" sz="2800" dirty="0">
                <a:latin typeface="Calibri" panose="020F0502020204030204" pitchFamily="34" charset="0"/>
              </a:rPr>
              <a:t>v</a:t>
            </a:r>
            <a:r>
              <a:rPr lang="en-US" sz="2800" dirty="0" smtClean="0">
                <a:latin typeface="Calibri" panose="020F0502020204030204" pitchFamily="34" charset="0"/>
              </a:rPr>
              <a:t>ectors will be our new prototypes, (</a:t>
            </a:r>
            <a:r>
              <a:rPr lang="el-GR" sz="2800" dirty="0" smtClean="0"/>
              <a:t>Φ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Calculate the projection of portions of our signal (denoted ‘s’) unto the components of </a:t>
            </a:r>
            <a:r>
              <a:rPr lang="el-GR" sz="2800" dirty="0"/>
              <a:t>Φ</a:t>
            </a:r>
            <a:endParaRPr lang="en-US" sz="2800" dirty="0" smtClean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179481" y="21123049"/>
            <a:ext cx="1176674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Finally, the projection was compared to a predetermined cutoff to determine whether or not the projection was sufficient for the signal to be a </a:t>
            </a:r>
            <a:r>
              <a:rPr lang="en-US" sz="2800" dirty="0" smtClean="0">
                <a:latin typeface="Calibri" panose="020F0502020204030204" pitchFamily="34" charset="0"/>
              </a:rPr>
              <a:t>suck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This procedure is not yet perfected and requires further research, namely the application of POD Spectrum Analysis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en-US" sz="6000" dirty="0" err="1" smtClean="0"/>
          </a:p>
        </p:txBody>
      </p:sp>
      <p:sp>
        <p:nvSpPr>
          <p:cNvPr id="20" name="Content Placeholder 12"/>
          <p:cNvSpPr>
            <a:spLocks noGrp="1"/>
          </p:cNvSpPr>
          <p:nvPr>
            <p:ph sz="quarter" idx="26"/>
          </p:nvPr>
        </p:nvSpPr>
        <p:spPr>
          <a:xfrm>
            <a:off x="15956241" y="22785543"/>
            <a:ext cx="12801600" cy="6252754"/>
          </a:xfrm>
        </p:spPr>
        <p:txBody>
          <a:bodyPr>
            <a:normAutofit/>
          </a:bodyPr>
          <a:lstStyle/>
          <a:p>
            <a:r>
              <a:rPr lang="en-US" sz="3900" dirty="0" smtClean="0"/>
              <a:t>POD Generation GUI</a:t>
            </a:r>
          </a:p>
          <a:p>
            <a:r>
              <a:rPr lang="en-US" sz="3200" dirty="0" smtClean="0"/>
              <a:t>A second GUI was used to generate the </a:t>
            </a:r>
            <a:r>
              <a:rPr lang="en-US" sz="3200" dirty="0"/>
              <a:t>P</a:t>
            </a:r>
            <a:r>
              <a:rPr lang="en-US" sz="3200" dirty="0" smtClean="0"/>
              <a:t>OD prototypes</a:t>
            </a:r>
          </a:p>
          <a:p>
            <a:pPr lvl="1"/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481" y="24370521"/>
            <a:ext cx="5883370" cy="42487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26915" y="24306764"/>
            <a:ext cx="5849438" cy="42487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16220935" y="28735235"/>
            <a:ext cx="6136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POD GUI allows for manual data selection of sample signals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806737" y="30779479"/>
            <a:ext cx="1847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6000" dirty="0" err="1" smtClean="0"/>
          </a:p>
        </p:txBody>
      </p:sp>
      <p:sp>
        <p:nvSpPr>
          <p:cNvPr id="25" name="TextBox 24"/>
          <p:cNvSpPr txBox="1"/>
          <p:nvPr/>
        </p:nvSpPr>
        <p:spPr>
          <a:xfrm>
            <a:off x="22383581" y="28735234"/>
            <a:ext cx="6136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user can then select and view the individual vectors to be saved, or load a previous file.</a:t>
            </a:r>
            <a:endParaRPr lang="en-US" sz="1800" dirty="0" smtClean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74" y="1421151"/>
            <a:ext cx="4218696" cy="23344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9376" y="1421150"/>
            <a:ext cx="3523361" cy="23744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7" name="TextBox 26"/>
          <p:cNvSpPr txBox="1"/>
          <p:nvPr/>
        </p:nvSpPr>
        <p:spPr>
          <a:xfrm>
            <a:off x="30232350" y="14760062"/>
            <a:ext cx="34660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Infant Info Tab:</a:t>
            </a:r>
            <a:r>
              <a:rPr lang="en-US" sz="2400" dirty="0"/>
              <a:t> </a:t>
            </a:r>
            <a:r>
              <a:rPr lang="en-US" sz="2400" dirty="0" smtClean="0"/>
              <a:t>This allows the user to input data such as infant sex, age, </a:t>
            </a:r>
            <a:r>
              <a:rPr lang="en-US" sz="2400" dirty="0" err="1" smtClean="0"/>
              <a:t>ect</a:t>
            </a:r>
            <a:r>
              <a:rPr lang="en-US" sz="2400" dirty="0" smtClean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 smtClean="0"/>
              <a:t>Params</a:t>
            </a:r>
            <a:r>
              <a:rPr lang="en-US" sz="2400" dirty="0" smtClean="0"/>
              <a:t> Tab: This allows the user to edit the parameters, view the signal, and run the analysis. It also includes general signal information.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Data Tab: This tab displays the data for each suck detected within the signal, which can be saved to an excel file.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cal Poster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1110015-E380-4C53-980C-698226C61C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Poster (blue and brown design)</Template>
  <TotalTime>0</TotalTime>
  <Words>783</Words>
  <Application>Microsoft Office PowerPoint</Application>
  <PresentationFormat>Custom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Medical Poster</vt:lpstr>
      <vt:lpstr>Developing Infant Suck Detection Interface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2016-06-14T16:33:35Z</dcterms:created>
  <dcterms:modified xsi:type="dcterms:W3CDTF">2016-06-29T18:26:49Z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TC040015519991</vt:lpwstr>
  </property>
</Properties>
</file>