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30" d="100"/>
          <a:sy n="30" d="100"/>
        </p:scale>
        <p:origin x="-3468" y="-3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3" name="Picture 32" descr="Logo" title="Sample Pictur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7"/>
          </a:xfrm>
          <a:prstGeom prst="rect">
            <a:avLst/>
          </a:prstGeom>
        </p:spPr>
      </p:pic>
      <p:pic>
        <p:nvPicPr>
          <p:cNvPr id="34" name="Picture 33" descr="Logo" title="Sample Pictur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00800" y="454994"/>
            <a:ext cx="31089600" cy="251454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Infant Suck Detection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6391230" y="2995283"/>
            <a:ext cx="31089600" cy="830997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 Adair,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Abiti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Adili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Zachary Bradshaw, Joshua Brock, Brandon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Dellucky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Heewon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Hah,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Margarite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LaBorde,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Hugo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Miles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Robicheaux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Sobhiyeh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Wang, Jerome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Weston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Louisiana State University , Math Consultation Clinic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Supervised by Dr.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Wolenski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Dr.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Harhad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chemeClr val="accent5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collaborated with Pennington Biomedical Center to improve data analysis on signals obtained </a:t>
            </a:r>
            <a:r>
              <a:rPr lang="en-US" sz="3200" dirty="0" smtClean="0"/>
              <a:t>from </a:t>
            </a:r>
            <a:r>
              <a:rPr lang="en-US" sz="3200" dirty="0"/>
              <a:t>infant feedings for the purpose of </a:t>
            </a:r>
            <a:r>
              <a:rPr lang="en-US" sz="3200" dirty="0" smtClean="0"/>
              <a:t>detecting their </a:t>
            </a:r>
            <a:r>
              <a:rPr lang="en-US" sz="3200" dirty="0"/>
              <a:t>sucks</a:t>
            </a:r>
            <a:r>
              <a:rPr lang="en-US" sz="3200" dirty="0" smtClean="0"/>
              <a:t>. </a:t>
            </a:r>
          </a:p>
          <a:p>
            <a:r>
              <a:rPr lang="en-US" sz="3200" dirty="0"/>
              <a:t>A </a:t>
            </a:r>
            <a:r>
              <a:rPr lang="en-US" sz="3200" dirty="0" smtClean="0"/>
              <a:t>convenient </a:t>
            </a:r>
            <a:r>
              <a:rPr lang="en-US" sz="3200" dirty="0"/>
              <a:t>graphic user interface (GUI) was created </a:t>
            </a:r>
            <a:r>
              <a:rPr lang="en-US" sz="3200" dirty="0" smtClean="0"/>
              <a:t>for </a:t>
            </a:r>
            <a:r>
              <a:rPr lang="en-US" sz="3200" dirty="0"/>
              <a:t>our collaborators.</a:t>
            </a:r>
          </a:p>
          <a:p>
            <a:r>
              <a:rPr lang="en-US" sz="3200" dirty="0" smtClean="0"/>
              <a:t>We improved the efficiency and accuracy of the previous program.</a:t>
            </a:r>
          </a:p>
          <a:p>
            <a:pPr lvl="1"/>
            <a:r>
              <a:rPr lang="en-US" sz="3200" dirty="0" smtClean="0"/>
              <a:t>Implemented the Proper Orthogonal Decomposition method to improve detection accuracy</a:t>
            </a:r>
          </a:p>
          <a:p>
            <a:pPr lvl="1"/>
            <a:r>
              <a:rPr lang="en-US" sz="3200" dirty="0" smtClean="0"/>
              <a:t>Utilized Fourier analysis and convolutions to implement band-pass filtering </a:t>
            </a:r>
          </a:p>
          <a:p>
            <a:pPr lvl="1"/>
            <a:r>
              <a:rPr lang="en-US" sz="3200" dirty="0" smtClean="0"/>
              <a:t>Streamlined detection process to improve computation time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solidFill>
            <a:schemeClr val="accent5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n-US" sz="3600" dirty="0" smtClean="0"/>
              <a:t>Software Used:</a:t>
            </a:r>
          </a:p>
          <a:p>
            <a:pPr lvl="1"/>
            <a:r>
              <a:rPr lang="en-US" sz="3200" dirty="0" smtClean="0"/>
              <a:t>Matrix Laboratory (</a:t>
            </a:r>
            <a:r>
              <a:rPr lang="en-US" sz="3200" dirty="0" err="1" smtClean="0"/>
              <a:t>MatLab</a:t>
            </a:r>
            <a:r>
              <a:rPr lang="en-US" sz="3200" dirty="0" smtClean="0"/>
              <a:t>) programming software</a:t>
            </a:r>
          </a:p>
          <a:p>
            <a:r>
              <a:rPr lang="en-US" sz="3600" dirty="0" smtClean="0"/>
              <a:t>Mathematics Employed:</a:t>
            </a:r>
          </a:p>
          <a:p>
            <a:pPr lvl="1"/>
            <a:r>
              <a:rPr lang="en-US" sz="3200" dirty="0" smtClean="0"/>
              <a:t>Fast Fourier Transform (Low-Pass Filtering)</a:t>
            </a:r>
          </a:p>
          <a:p>
            <a:pPr lvl="1"/>
            <a:r>
              <a:rPr lang="en-US" sz="3200" dirty="0" smtClean="0"/>
              <a:t>Convolutions (High-Pass Filtering)</a:t>
            </a:r>
          </a:p>
          <a:p>
            <a:pPr lvl="1"/>
            <a:r>
              <a:rPr lang="en-US" sz="3200" dirty="0"/>
              <a:t>Proper Orthogonal Decomposition</a:t>
            </a:r>
          </a:p>
          <a:p>
            <a:pPr lvl="1"/>
            <a:endParaRPr lang="en-US" sz="3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97280" y="22390504"/>
            <a:ext cx="12801600" cy="1219200"/>
          </a:xfrm>
          <a:solidFill>
            <a:schemeClr val="accent5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Filtering &amp; Preprocessing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241714" y="23814012"/>
            <a:ext cx="12801600" cy="6252754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Preprocessing measures were used for Band-Pass Signal Processing</a:t>
            </a:r>
          </a:p>
          <a:p>
            <a:r>
              <a:rPr lang="en-US" sz="3500" dirty="0" smtClean="0"/>
              <a:t>Fast Fourier Transform and Analysis</a:t>
            </a:r>
          </a:p>
          <a:p>
            <a:pPr lvl="1"/>
            <a:r>
              <a:rPr lang="en-US" sz="3500" dirty="0" smtClean="0"/>
              <a:t>Rendered original signal into a frequency space</a:t>
            </a:r>
          </a:p>
          <a:p>
            <a:pPr lvl="1"/>
            <a:r>
              <a:rPr lang="en-US" sz="3500" dirty="0" smtClean="0"/>
              <a:t>Cut-off frequency defined as eighty percent of the transformed signal at zero</a:t>
            </a:r>
          </a:p>
          <a:p>
            <a:pPr lvl="1"/>
            <a:r>
              <a:rPr lang="en-US" sz="3500" dirty="0" smtClean="0"/>
              <a:t>All components above this cutoff are set to zero</a:t>
            </a:r>
          </a:p>
          <a:p>
            <a:pPr lvl="1"/>
            <a:r>
              <a:rPr lang="en-US" sz="3500" dirty="0" smtClean="0"/>
              <a:t>Return to original space</a:t>
            </a:r>
          </a:p>
          <a:p>
            <a:r>
              <a:rPr lang="en-US" sz="3500" dirty="0" smtClean="0"/>
              <a:t>Smoothing  Filter</a:t>
            </a:r>
          </a:p>
          <a:p>
            <a:pPr lvl="1"/>
            <a:r>
              <a:rPr lang="en-US" sz="3500" dirty="0" smtClean="0"/>
              <a:t>Applied a moving average filter to the original signal via convolution</a:t>
            </a:r>
          </a:p>
          <a:p>
            <a:pPr lvl="1"/>
            <a:r>
              <a:rPr lang="en-US" sz="3500" dirty="0" smtClean="0"/>
              <a:t>Reduces noise due to high frequency signal  and preserves lower frequenc</a:t>
            </a:r>
            <a:r>
              <a:rPr lang="en-US" sz="3500" dirty="0"/>
              <a:t>y</a:t>
            </a:r>
            <a:endParaRPr lang="en-US" sz="3500" dirty="0" smtClean="0"/>
          </a:p>
          <a:p>
            <a:pPr lvl="1"/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Orthogonal Decomposition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5544800" y="7071360"/>
            <a:ext cx="12801600" cy="6858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Alternate Names for the POD Method:</a:t>
            </a:r>
          </a:p>
          <a:p>
            <a:pPr lvl="1"/>
            <a:r>
              <a:rPr lang="en-US" sz="2800" dirty="0" smtClean="0"/>
              <a:t>Principal Component Analysis (PCA)</a:t>
            </a:r>
          </a:p>
          <a:p>
            <a:pPr lvl="1"/>
            <a:r>
              <a:rPr lang="en-US" sz="2800" dirty="0" err="1" smtClean="0"/>
              <a:t>Karhunen-Loeve</a:t>
            </a:r>
            <a:r>
              <a:rPr lang="en-US" sz="2800" dirty="0" smtClean="0"/>
              <a:t> Decomposition (KLD)</a:t>
            </a:r>
          </a:p>
          <a:p>
            <a:pPr lvl="1"/>
            <a:r>
              <a:rPr lang="en-US" sz="2800" dirty="0" smtClean="0"/>
              <a:t>Singular Value Decomposition (SVD)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Purpose for Choosing POD</a:t>
            </a:r>
          </a:p>
          <a:p>
            <a:pPr lvl="1"/>
            <a:r>
              <a:rPr lang="en-US" sz="2800" dirty="0" smtClean="0"/>
              <a:t>Originally, sucks were found by comparing the input signal with a single prototype (initially a parabola) and determining if the correlation coefficient exceeded the specified cutoff</a:t>
            </a:r>
          </a:p>
          <a:p>
            <a:pPr lvl="1"/>
            <a:r>
              <a:rPr lang="en-US" sz="2800" dirty="0" smtClean="0"/>
              <a:t>This process led to missed sucks and inefficient detection.</a:t>
            </a:r>
          </a:p>
          <a:p>
            <a:pPr lvl="1"/>
            <a:r>
              <a:rPr lang="en-US" sz="2800" dirty="0" smtClean="0"/>
              <a:t>By using POD analysis, we replaced the previous  single parabolic prototype with multiple ‘Phi’ prototypes generated from previously detected sucks</a:t>
            </a:r>
          </a:p>
          <a:p>
            <a:r>
              <a:rPr lang="en-US" sz="3600" dirty="0" smtClean="0"/>
              <a:t>Procedure of POD Analysis: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solidFill>
            <a:schemeClr val="accent5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 Implementation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0151137" y="22194233"/>
            <a:ext cx="12801600" cy="1219200"/>
          </a:xfrm>
          <a:solidFill>
            <a:schemeClr val="accent5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900880" y="23609704"/>
            <a:ext cx="12801600" cy="69654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new GUI features a user-friendly interface with saving capabilities and an organized presentation, as well as improved data analysis methods and preprocessing to allow for cleaner, more accurate detection.</a:t>
            </a:r>
          </a:p>
          <a:p>
            <a:r>
              <a:rPr lang="en-US" sz="3200" dirty="0" smtClean="0"/>
              <a:t>The current program </a:t>
            </a:r>
            <a:r>
              <a:rPr lang="en-US" sz="3200" smtClean="0"/>
              <a:t>boasts </a:t>
            </a:r>
            <a:r>
              <a:rPr lang="en-US" sz="3200" smtClean="0"/>
              <a:t>a 22x speed </a:t>
            </a:r>
            <a:r>
              <a:rPr lang="en-US" sz="3200" dirty="0" smtClean="0"/>
              <a:t>up over its predecessor.</a:t>
            </a:r>
          </a:p>
          <a:p>
            <a:r>
              <a:rPr lang="en-US" sz="3200" dirty="0" smtClean="0"/>
              <a:t>The POD analysis preforms an in-depth analysis of the signal, allowing for unambiguous detection, while also offering the user the ability to create specific prototypes based on factors such as infant age or gender.</a:t>
            </a:r>
          </a:p>
          <a:p>
            <a:r>
              <a:rPr lang="en-US" sz="3200" dirty="0" smtClean="0"/>
              <a:t>We would like to thank:</a:t>
            </a:r>
          </a:p>
          <a:p>
            <a:pPr lvl="1"/>
            <a:r>
              <a:rPr lang="en-US" sz="2600" dirty="0" smtClean="0"/>
              <a:t>Dr. </a:t>
            </a:r>
            <a:r>
              <a:rPr lang="en-US" sz="2600" dirty="0" err="1" smtClean="0"/>
              <a:t>Wolenski</a:t>
            </a:r>
            <a:r>
              <a:rPr lang="en-US" sz="2600" dirty="0" smtClean="0"/>
              <a:t> and Dr. </a:t>
            </a:r>
            <a:r>
              <a:rPr lang="en-US" sz="2600" dirty="0" err="1" smtClean="0"/>
              <a:t>Harhad</a:t>
            </a:r>
            <a:endParaRPr lang="en-US" sz="2600" dirty="0" smtClean="0"/>
          </a:p>
          <a:p>
            <a:pPr lvl="1"/>
            <a:r>
              <a:rPr lang="en-US" sz="2600" dirty="0" smtClean="0"/>
              <a:t>Pennington Biomedical Center</a:t>
            </a:r>
          </a:p>
          <a:p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3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9446" y="15004010"/>
            <a:ext cx="8463033" cy="5792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ontent Placeholder 5"/>
          <p:cNvSpPr>
            <a:spLocks noGrp="1"/>
          </p:cNvSpPr>
          <p:nvPr>
            <p:ph sz="quarter" idx="3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>
                <a:solidFill>
                  <a:srgbClr val="000000"/>
                </a:solidFill>
              </a:rPr>
              <a:t>A GUI is employed for the ease of the end-user of the program</a:t>
            </a:r>
            <a:r>
              <a:rPr lang="en-US" sz="35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3500" dirty="0" smtClean="0"/>
              <a:t>Aesthetic Improvements</a:t>
            </a:r>
          </a:p>
          <a:p>
            <a:pPr lvl="1"/>
            <a:r>
              <a:rPr lang="en-US" sz="3000" dirty="0" smtClean="0"/>
              <a:t>The GUI is contained within a single window vs the previous version with multiple dialogue boxes</a:t>
            </a:r>
          </a:p>
          <a:p>
            <a:pPr lvl="1"/>
            <a:r>
              <a:rPr lang="en-US" sz="3000" dirty="0" smtClean="0"/>
              <a:t>The data is organized into three tabs—the first with inputs for infant information, the second containing the input signal and parameters, and the third containing individualized suck data</a:t>
            </a:r>
          </a:p>
          <a:p>
            <a:pPr lvl="1"/>
            <a:r>
              <a:rPr lang="en-US" sz="3000" dirty="0" smtClean="0"/>
              <a:t>Users can now save the graphic images as well as the suck data into an excel document</a:t>
            </a:r>
          </a:p>
          <a:p>
            <a:r>
              <a:rPr lang="en-US" sz="3500" dirty="0" smtClean="0"/>
              <a:t>Computational Improvements</a:t>
            </a:r>
          </a:p>
          <a:p>
            <a:pPr lvl="1"/>
            <a:r>
              <a:rPr lang="en-US" sz="3000" dirty="0" smtClean="0"/>
              <a:t>Achieved </a:t>
            </a:r>
            <a:r>
              <a:rPr lang="en-US" sz="3000" dirty="0" smtClean="0"/>
              <a:t>a 22x </a:t>
            </a:r>
            <a:r>
              <a:rPr lang="en-US" sz="3000" dirty="0" smtClean="0"/>
              <a:t>speed-up over previous version</a:t>
            </a:r>
          </a:p>
          <a:p>
            <a:pPr lvl="1"/>
            <a:r>
              <a:rPr lang="en-US" sz="3000" dirty="0" smtClean="0"/>
              <a:t>Eliminated the need for extraneous toolboxes (i.e., The </a:t>
            </a:r>
            <a:r>
              <a:rPr lang="en-US" sz="3000" dirty="0" err="1" smtClean="0"/>
              <a:t>MatLab</a:t>
            </a:r>
            <a:r>
              <a:rPr lang="en-US" sz="3000" dirty="0" smtClean="0"/>
              <a:t> Curve Fitting Toolbox is no longer necessary)</a:t>
            </a:r>
          </a:p>
          <a:p>
            <a:pPr lvl="1"/>
            <a:r>
              <a:rPr lang="en-US" sz="3000" dirty="0" smtClean="0"/>
              <a:t>Generated a programmatic code in place of a </a:t>
            </a:r>
            <a:r>
              <a:rPr lang="en-US" sz="3000" dirty="0" err="1" smtClean="0"/>
              <a:t>MatLab</a:t>
            </a:r>
            <a:r>
              <a:rPr lang="en-US" sz="3000" dirty="0" smtClean="0"/>
              <a:t> GUIDE template</a:t>
            </a:r>
          </a:p>
          <a:p>
            <a:pPr lvl="1"/>
            <a:r>
              <a:rPr lang="en-US" sz="3000" dirty="0" smtClean="0"/>
              <a:t>Improved the prototype used for suck detection</a:t>
            </a:r>
          </a:p>
          <a:p>
            <a:pPr lvl="1"/>
            <a:r>
              <a:rPr lang="en-US" sz="3000" dirty="0" smtClean="0"/>
              <a:t>The GUI is organized into three tabs as follows:</a:t>
            </a:r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7750" y="14358801"/>
            <a:ext cx="5966832" cy="7869886"/>
          </a:xfrm>
        </p:spPr>
      </p:pic>
      <p:sp>
        <p:nvSpPr>
          <p:cNvPr id="16" name="TextBox 15"/>
          <p:cNvSpPr txBox="1"/>
          <p:nvPr/>
        </p:nvSpPr>
        <p:spPr>
          <a:xfrm>
            <a:off x="21945600" y="13734285"/>
            <a:ext cx="58456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Generate a matrix, U, from data samples of manually selected snapshots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Generate a symmetric </a:t>
            </a:r>
            <a:r>
              <a:rPr lang="en-US" sz="2800" dirty="0" smtClean="0">
                <a:solidFill>
                  <a:srgbClr val="000000"/>
                </a:solidFill>
              </a:rPr>
              <a:t>correlation </a:t>
            </a:r>
            <a:r>
              <a:rPr lang="en-US" sz="2800" dirty="0" smtClean="0"/>
              <a:t>matrix, C,  from U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Choose the  eigenvectors (v</a:t>
            </a:r>
            <a:r>
              <a:rPr lang="en-US" sz="2800" b="1" baseline="-25000" dirty="0" smtClean="0"/>
              <a:t>i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r>
              <a:rPr lang="en-US" sz="2800" dirty="0" smtClean="0"/>
              <a:t> associated to the dominant eigenvalues (</a:t>
            </a:r>
            <a:r>
              <a:rPr lang="el-GR" sz="2800" dirty="0"/>
              <a:t>λ</a:t>
            </a:r>
            <a:r>
              <a:rPr lang="en-US" sz="2800" baseline="-25000" dirty="0" err="1"/>
              <a:t>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) </a:t>
            </a:r>
            <a:r>
              <a:rPr lang="en-US" sz="2800" dirty="0" smtClean="0"/>
              <a:t>of C .</a:t>
            </a:r>
            <a:r>
              <a:rPr lang="en-US" sz="2800" dirty="0" smtClean="0">
                <a:latin typeface="Calibri" panose="020F0502020204030204" pitchFamily="34" charset="0"/>
              </a:rPr>
              <a:t>These eigen</a:t>
            </a:r>
            <a:r>
              <a:rPr lang="en-US" sz="2800" dirty="0">
                <a:latin typeface="Calibri" panose="020F0502020204030204" pitchFamily="34" charset="0"/>
              </a:rPr>
              <a:t>v</a:t>
            </a:r>
            <a:r>
              <a:rPr lang="en-US" sz="2800" dirty="0" smtClean="0">
                <a:latin typeface="Calibri" panose="020F0502020204030204" pitchFamily="34" charset="0"/>
              </a:rPr>
              <a:t>ectors will be our new prototypes, (</a:t>
            </a:r>
            <a:r>
              <a:rPr lang="el-GR" sz="2800" dirty="0" smtClean="0"/>
              <a:t>Φ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Calculate the projection of portions of our signal (denoted ‘s’) unto the components of </a:t>
            </a:r>
            <a:r>
              <a:rPr lang="el-GR" sz="2800" dirty="0"/>
              <a:t>Φ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79481" y="21123049"/>
            <a:ext cx="1176674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Finally, the projection was compared to a predetermined cutoff to determine whether or not the projection was sufficient for the signal to be a </a:t>
            </a:r>
            <a:r>
              <a:rPr lang="en-US" sz="2800" dirty="0" smtClean="0">
                <a:latin typeface="Calibri" panose="020F0502020204030204" pitchFamily="34" charset="0"/>
              </a:rPr>
              <a:t>suck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This procedure is not yet perfected and requires further research, namely the application of POD Spectrum Analysis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en-US" sz="6000" dirty="0" err="1" smtClean="0"/>
          </a:p>
        </p:txBody>
      </p:sp>
      <p:sp>
        <p:nvSpPr>
          <p:cNvPr id="20" name="Content Placeholder 12"/>
          <p:cNvSpPr>
            <a:spLocks noGrp="1"/>
          </p:cNvSpPr>
          <p:nvPr>
            <p:ph sz="quarter" idx="26"/>
          </p:nvPr>
        </p:nvSpPr>
        <p:spPr>
          <a:xfrm>
            <a:off x="15956241" y="22785543"/>
            <a:ext cx="12801600" cy="6252754"/>
          </a:xfrm>
        </p:spPr>
        <p:txBody>
          <a:bodyPr>
            <a:normAutofit/>
          </a:bodyPr>
          <a:lstStyle/>
          <a:p>
            <a:r>
              <a:rPr lang="en-US" sz="3900" dirty="0" smtClean="0"/>
              <a:t>POD Generation GUI</a:t>
            </a:r>
          </a:p>
          <a:p>
            <a:r>
              <a:rPr lang="en-US" sz="3200" dirty="0" smtClean="0"/>
              <a:t>A second GUI was used to generate the </a:t>
            </a:r>
            <a:r>
              <a:rPr lang="en-US" sz="3200" dirty="0"/>
              <a:t>P</a:t>
            </a:r>
            <a:r>
              <a:rPr lang="en-US" sz="3200" dirty="0" smtClean="0"/>
              <a:t>OD prototypes</a:t>
            </a:r>
          </a:p>
          <a:p>
            <a:pPr lvl="1"/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481" y="24370521"/>
            <a:ext cx="5883370" cy="4248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915" y="24306764"/>
            <a:ext cx="5849438" cy="42487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6220935" y="28735235"/>
            <a:ext cx="613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POD GUI allows for manual data selection of sample signals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06737" y="30779479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 err="1" smtClean="0"/>
          </a:p>
        </p:txBody>
      </p:sp>
      <p:sp>
        <p:nvSpPr>
          <p:cNvPr id="25" name="TextBox 24"/>
          <p:cNvSpPr txBox="1"/>
          <p:nvPr/>
        </p:nvSpPr>
        <p:spPr>
          <a:xfrm>
            <a:off x="22383581" y="28735234"/>
            <a:ext cx="613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user can then select and view the individual vectors to be saved, or load a previous file.</a:t>
            </a:r>
            <a:endParaRPr lang="en-US" sz="1800" dirty="0" smtClean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74" y="1421151"/>
            <a:ext cx="4218696" cy="23344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9376" y="1421150"/>
            <a:ext cx="3523361" cy="23744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7" name="TextBox 26"/>
          <p:cNvSpPr txBox="1"/>
          <p:nvPr/>
        </p:nvSpPr>
        <p:spPr>
          <a:xfrm>
            <a:off x="30232350" y="14760062"/>
            <a:ext cx="34660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Infant Info Tab:</a:t>
            </a:r>
            <a:r>
              <a:rPr lang="en-US" sz="2400" dirty="0"/>
              <a:t> </a:t>
            </a:r>
            <a:r>
              <a:rPr lang="en-US" sz="2400" dirty="0" smtClean="0"/>
              <a:t>This allows the user to input data such as infant sex, age, </a:t>
            </a:r>
            <a:r>
              <a:rPr lang="en-US" sz="2400" dirty="0" err="1" smtClean="0"/>
              <a:t>ect</a:t>
            </a:r>
            <a:r>
              <a:rPr lang="en-US" sz="24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 smtClean="0"/>
              <a:t>Params</a:t>
            </a:r>
            <a:r>
              <a:rPr lang="en-US" sz="2400" dirty="0" smtClean="0"/>
              <a:t> Tab: This allows the user to edit the parameters, view the signal, and run the analysis. It also includes general signal information.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Data Tab: This tab displays the data for each suck detected within the signal, which can be saved to an excel file.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783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Developing Infant Suck Detection Interface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2016-06-14T16:33:35Z</dcterms:created>
  <dcterms:modified xsi:type="dcterms:W3CDTF">2016-06-29T18:26:49Z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