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100838" cy="43073638"/>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a:srgbClr val="BC2D00"/>
    <a:srgbClr val="A50021"/>
    <a:srgbClr val="008000"/>
    <a:srgbClr val="EAEAEA"/>
    <a:srgbClr val="C0C0C0"/>
    <a:srgbClr val="0046D2"/>
    <a:srgbClr val="FF0000"/>
    <a:srgbClr val="698ED9"/>
    <a:srgbClr val="A7C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p:scale>
          <a:sx n="10" d="100"/>
          <a:sy n="10" d="100"/>
        </p:scale>
        <p:origin x="-2352" y="-528"/>
      </p:cViewPr>
      <p:guideLst>
        <p:guide orient="horz" pos="10365"/>
        <p:guide orient="horz" pos="20196"/>
        <p:guide pos="6912"/>
        <p:guide pos="20736"/>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5"/>
            <a:ext cx="13910367" cy="2153682"/>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lvl1pPr algn="l">
              <a:defRPr sz="5600"/>
            </a:lvl1pPr>
          </a:lstStyle>
          <a:p>
            <a:endParaRPr lang="en-US"/>
          </a:p>
        </p:txBody>
      </p:sp>
      <p:sp>
        <p:nvSpPr>
          <p:cNvPr id="3075" name="Rectangle 3"/>
          <p:cNvSpPr>
            <a:spLocks noGrp="1" noChangeArrowheads="1"/>
          </p:cNvSpPr>
          <p:nvPr>
            <p:ph type="dt" idx="1"/>
          </p:nvPr>
        </p:nvSpPr>
        <p:spPr bwMode="auto">
          <a:xfrm>
            <a:off x="18182887" y="5"/>
            <a:ext cx="13910367" cy="2153682"/>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lvl1pPr algn="r">
              <a:defRPr sz="5600"/>
            </a:lvl1pPr>
          </a:lstStyle>
          <a:p>
            <a:endParaRPr lang="en-US"/>
          </a:p>
        </p:txBody>
      </p:sp>
      <p:sp>
        <p:nvSpPr>
          <p:cNvPr id="3076" name="Rectangle 4"/>
          <p:cNvSpPr>
            <a:spLocks noGrp="1" noRot="1" noChangeAspect="1" noChangeArrowheads="1" noTextEdit="1"/>
          </p:cNvSpPr>
          <p:nvPr>
            <p:ph type="sldImg" idx="2"/>
          </p:nvPr>
        </p:nvSpPr>
        <p:spPr bwMode="auto">
          <a:xfrm>
            <a:off x="5284788" y="3225800"/>
            <a:ext cx="21539200" cy="161544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10089" y="20463681"/>
            <a:ext cx="25680669" cy="19383137"/>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40912558"/>
            <a:ext cx="13910367" cy="2153682"/>
          </a:xfrm>
          <a:prstGeom prst="rect">
            <a:avLst/>
          </a:prstGeom>
          <a:noFill/>
          <a:ln w="9525">
            <a:noFill/>
            <a:miter lim="800000"/>
            <a:headEnd/>
            <a:tailEnd/>
          </a:ln>
          <a:effectLst/>
        </p:spPr>
        <p:txBody>
          <a:bodyPr vert="horz" wrap="square" lIns="430838" tIns="215417" rIns="430838" bIns="215417" numCol="1" anchor="b" anchorCtr="0" compatLnSpc="1">
            <a:prstTxWarp prst="textNoShape">
              <a:avLst/>
            </a:prstTxWarp>
          </a:bodyPr>
          <a:lstStyle>
            <a:lvl1pPr algn="l">
              <a:defRPr sz="5600"/>
            </a:lvl1pPr>
          </a:lstStyle>
          <a:p>
            <a:endParaRPr lang="en-US"/>
          </a:p>
        </p:txBody>
      </p:sp>
      <p:sp>
        <p:nvSpPr>
          <p:cNvPr id="3079" name="Rectangle 7"/>
          <p:cNvSpPr>
            <a:spLocks noGrp="1" noChangeArrowheads="1"/>
          </p:cNvSpPr>
          <p:nvPr>
            <p:ph type="sldNum" sz="quarter" idx="5"/>
          </p:nvPr>
        </p:nvSpPr>
        <p:spPr bwMode="auto">
          <a:xfrm>
            <a:off x="18182887" y="40912558"/>
            <a:ext cx="13910367" cy="2153682"/>
          </a:xfrm>
          <a:prstGeom prst="rect">
            <a:avLst/>
          </a:prstGeom>
          <a:noFill/>
          <a:ln w="9525">
            <a:noFill/>
            <a:miter lim="800000"/>
            <a:headEnd/>
            <a:tailEnd/>
          </a:ln>
          <a:effectLst/>
        </p:spPr>
        <p:txBody>
          <a:bodyPr vert="horz" wrap="square" lIns="430838" tIns="215417" rIns="430838" bIns="215417" numCol="1" anchor="b" anchorCtr="0" compatLnSpc="1">
            <a:prstTxWarp prst="textNoShape">
              <a:avLst/>
            </a:prstTxWarp>
          </a:bodyPr>
          <a:lstStyle>
            <a:lvl1pPr algn="r">
              <a:defRPr sz="5600"/>
            </a:lvl1pPr>
          </a:lstStyle>
          <a:p>
            <a:fld id="{1CF43D00-9215-4D61-8FB8-4C30B5785DCF}" type="slidenum">
              <a:rPr lang="en-US"/>
              <a:pPr/>
              <a:t>‹#›</a:t>
            </a:fld>
            <a:endParaRPr lang="en-US"/>
          </a:p>
        </p:txBody>
      </p:sp>
    </p:spTree>
    <p:extLst>
      <p:ext uri="{BB962C8B-B14F-4D97-AF65-F5344CB8AC3E}">
        <p14:creationId xmlns:p14="http://schemas.microsoft.com/office/powerpoint/2010/main" val="20474850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569DF1-7A70-4E5D-8A7C-6436346665B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4" name="Picture 3">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11743" y="32383849"/>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p:cNvSpPr txBox="1"/>
          <p:nvPr userDrawn="1"/>
        </p:nvSpPr>
        <p:spPr>
          <a:xfrm>
            <a:off x="39953530" y="32299394"/>
            <a:ext cx="2383858" cy="338554"/>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600" dirty="0" smtClean="0">
                <a:solidFill>
                  <a:schemeClr val="bg1"/>
                </a:solidFill>
              </a:rPr>
              <a:t>www.postersession.com</a:t>
            </a:r>
            <a:endParaRPr lang="en-US" sz="16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9.gif"/><Relationship Id="rId3" Type="http://schemas.openxmlformats.org/officeDocument/2006/relationships/notesSlide" Target="../notesSlides/notesSlide1.xml"/><Relationship Id="rId7" Type="http://schemas.openxmlformats.org/officeDocument/2006/relationships/image" Target="../media/image5.png"/><Relationship Id="rId12" Type="http://schemas.openxmlformats.org/officeDocument/2006/relationships/image" Target="../media/image8.png"/><Relationship Id="rId17" Type="http://schemas.openxmlformats.org/officeDocument/2006/relationships/image" Target="../media/image12.png"/><Relationship Id="rId2" Type="http://schemas.openxmlformats.org/officeDocument/2006/relationships/slideLayout" Target="../slideLayouts/slideLayout1.xml"/><Relationship Id="rId16" Type="http://schemas.openxmlformats.org/officeDocument/2006/relationships/image" Target="../media/image11.png"/><Relationship Id="rId1" Type="http://schemas.openxmlformats.org/officeDocument/2006/relationships/vmlDrawing" Target="../drawings/vmlDrawing1.vml"/><Relationship Id="rId6" Type="http://schemas.openxmlformats.org/officeDocument/2006/relationships/hyperlink" Target="https://www.postersession.com/order/" TargetMode="External"/><Relationship Id="rId11" Type="http://schemas.openxmlformats.org/officeDocument/2006/relationships/image" Target="../media/image7.png"/><Relationship Id="rId5" Type="http://schemas.openxmlformats.org/officeDocument/2006/relationships/image" Target="../media/image4.png"/><Relationship Id="rId15" Type="http://schemas.openxmlformats.org/officeDocument/2006/relationships/image" Target="../media/image10.png"/><Relationship Id="rId10" Type="http://schemas.openxmlformats.org/officeDocument/2006/relationships/image" Target="../media/image2.emf"/><Relationship Id="rId4" Type="http://schemas.openxmlformats.org/officeDocument/2006/relationships/image" Target="../media/image3.png"/><Relationship Id="rId9" Type="http://schemas.openxmlformats.org/officeDocument/2006/relationships/package" Target="../embeddings/Microsoft_Excel_Worksheet1.xlsx"/><Relationship Id="rId14" Type="http://schemas.openxmlformats.org/officeDocument/2006/relationships/hyperlink" Target="https://www.google.com/url?sa=i&amp;rct=j&amp;q=&amp;esrc=s&amp;source=images&amp;cd=&amp;cad=rja&amp;uact=8&amp;ved=&amp;url=http://openi.nlm.nih.gov/detailedresult.php?img%3D2675497_CIN-02-133-g003%26req%3D4&amp;psig=AFQjCNHGp4lxHWNecPml0vLphV1rQQrjWQ&amp;ust=144884012777434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0">
          <a:gsLst>
            <a:gs pos="0">
              <a:srgbClr val="7030A0"/>
            </a:gs>
            <a:gs pos="50000">
              <a:schemeClr val="accent6">
                <a:lumMod val="20000"/>
                <a:lumOff val="80000"/>
              </a:schemeClr>
            </a:gs>
            <a:gs pos="100000">
              <a:srgbClr val="7030A0"/>
            </a:gs>
          </a:gsLst>
          <a:lin ang="5400000" scaled="1"/>
          <a:tileRect/>
        </a:gradFill>
        <a:effectLst/>
      </p:bgPr>
    </p:bg>
    <p:spTree>
      <p:nvGrpSpPr>
        <p:cNvPr id="1" name=""/>
        <p:cNvGrpSpPr/>
        <p:nvPr/>
      </p:nvGrpSpPr>
      <p:grpSpPr>
        <a:xfrm>
          <a:off x="0" y="0"/>
          <a:ext cx="0" cy="0"/>
          <a:chOff x="0" y="0"/>
          <a:chExt cx="0" cy="0"/>
        </a:xfrm>
      </p:grpSpPr>
      <p:sp>
        <p:nvSpPr>
          <p:cNvPr id="20" name="AutoShape 30"/>
          <p:cNvSpPr>
            <a:spLocks noChangeArrowheads="1"/>
          </p:cNvSpPr>
          <p:nvPr/>
        </p:nvSpPr>
        <p:spPr bwMode="auto">
          <a:xfrm>
            <a:off x="33208420" y="6096000"/>
            <a:ext cx="9882188"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latin typeface="+mn-lt"/>
            </a:endParaRPr>
          </a:p>
        </p:txBody>
      </p:sp>
      <p:sp>
        <p:nvSpPr>
          <p:cNvPr id="21" name="AutoShape 29"/>
          <p:cNvSpPr>
            <a:spLocks noChangeArrowheads="1"/>
          </p:cNvSpPr>
          <p:nvPr/>
        </p:nvSpPr>
        <p:spPr bwMode="auto">
          <a:xfrm>
            <a:off x="681775" y="20331470"/>
            <a:ext cx="20693762" cy="11748727"/>
          </a:xfrm>
          <a:prstGeom prst="roundRect">
            <a:avLst>
              <a:gd name="adj" fmla="val 7000"/>
            </a:avLst>
          </a:prstGeom>
          <a:solidFill>
            <a:schemeClr val="bg1"/>
          </a:solidFill>
          <a:ln w="9525">
            <a:solidFill>
              <a:schemeClr val="tx1"/>
            </a:solidFill>
            <a:round/>
            <a:headEnd/>
            <a:tailEnd/>
          </a:ln>
          <a:effectLst/>
        </p:spPr>
        <p:txBody>
          <a:bodyPr wrap="none" anchor="ctr"/>
          <a:lstStyle/>
          <a:p>
            <a:pPr algn="l"/>
            <a:endParaRPr lang="en-US" dirty="0">
              <a:latin typeface="+mn-lt"/>
            </a:endParaRPr>
          </a:p>
        </p:txBody>
      </p:sp>
      <p:sp>
        <p:nvSpPr>
          <p:cNvPr id="22" name="AutoShape 31"/>
          <p:cNvSpPr>
            <a:spLocks noChangeArrowheads="1"/>
          </p:cNvSpPr>
          <p:nvPr/>
        </p:nvSpPr>
        <p:spPr bwMode="auto">
          <a:xfrm>
            <a:off x="22180878" y="6096000"/>
            <a:ext cx="10363200"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latin typeface="+mn-lt"/>
            </a:endParaRPr>
          </a:p>
        </p:txBody>
      </p:sp>
      <p:sp>
        <p:nvSpPr>
          <p:cNvPr id="23" name="AutoShape 4"/>
          <p:cNvSpPr>
            <a:spLocks noChangeArrowheads="1"/>
          </p:cNvSpPr>
          <p:nvPr/>
        </p:nvSpPr>
        <p:spPr bwMode="auto">
          <a:xfrm>
            <a:off x="713305" y="9245592"/>
            <a:ext cx="20662232" cy="10492835"/>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sz="2400" dirty="0">
              <a:latin typeface="+mn-lt"/>
            </a:endParaRPr>
          </a:p>
        </p:txBody>
      </p:sp>
      <p:sp>
        <p:nvSpPr>
          <p:cNvPr id="2057" name="Text Box 9"/>
          <p:cNvSpPr txBox="1">
            <a:spLocks noChangeArrowheads="1"/>
          </p:cNvSpPr>
          <p:nvPr/>
        </p:nvSpPr>
        <p:spPr bwMode="auto">
          <a:xfrm>
            <a:off x="1059355" y="9601094"/>
            <a:ext cx="9344025" cy="10735247"/>
          </a:xfrm>
          <a:prstGeom prst="rect">
            <a:avLst/>
          </a:prstGeom>
          <a:noFill/>
          <a:ln w="9525">
            <a:noFill/>
            <a:miter lim="800000"/>
            <a:headEnd/>
            <a:tailEnd/>
          </a:ln>
          <a:effectLst/>
        </p:spPr>
        <p:txBody>
          <a:bodyPr>
            <a:spAutoFit/>
          </a:bodyPr>
          <a:lstStyle/>
          <a:p>
            <a:pPr algn="l" defTabSz="2508250" eaLnBrk="0" hangingPunct="0">
              <a:lnSpc>
                <a:spcPct val="95000"/>
              </a:lnSpc>
            </a:pPr>
            <a:endParaRPr lang="en-US" sz="2800" b="1" i="1" dirty="0">
              <a:latin typeface="+mn-lt"/>
            </a:endParaRPr>
          </a:p>
          <a:p>
            <a:pPr algn="l" defTabSz="2508250" eaLnBrk="0" hangingPunct="0">
              <a:lnSpc>
                <a:spcPct val="95000"/>
              </a:lnSpc>
            </a:pPr>
            <a:r>
              <a:rPr lang="en-US" sz="2800" dirty="0">
                <a:latin typeface="+mn-lt"/>
              </a:rPr>
              <a:t>     </a:t>
            </a:r>
            <a:r>
              <a:rPr lang="en-US" sz="2800" dirty="0" smtClean="0">
                <a:latin typeface="+mn-lt"/>
              </a:rPr>
              <a:t>The goal of the project is to predict the survival of passengers based off a set of data.  To do this we train a prediction system and evaluate its ability to predict survival accurately.  The training data had 891 passenger observations.  Each observation </a:t>
            </a:r>
            <a:r>
              <a:rPr lang="en-US" sz="2800" dirty="0">
                <a:latin typeface="+mn-lt"/>
              </a:rPr>
              <a:t>contained information </a:t>
            </a:r>
            <a:r>
              <a:rPr lang="en-US" sz="2800" dirty="0" smtClean="0">
                <a:latin typeface="+mn-lt"/>
              </a:rPr>
              <a:t>regarding passenger’s identification number, survival status, the class level in which the passenger stayed, the passenger’s name, the passenger’s sex, the passenger’s age, the number of siblings the passenger had present, the number of parents and siblings the passenger had present, ticket number, fare amount, passenger’s cabin, and from where the passenger boarded.  The data was given in a “.csv” file.</a:t>
            </a:r>
          </a:p>
          <a:p>
            <a:pPr algn="l" defTabSz="2508250" eaLnBrk="0" hangingPunct="0">
              <a:lnSpc>
                <a:spcPct val="95000"/>
              </a:lnSpc>
            </a:pPr>
            <a:endParaRPr lang="en-US" sz="2800" dirty="0" smtClean="0">
              <a:latin typeface="+mn-lt"/>
            </a:endParaRPr>
          </a:p>
          <a:p>
            <a:pPr algn="l" defTabSz="2508250" eaLnBrk="0" hangingPunct="0">
              <a:lnSpc>
                <a:spcPct val="95000"/>
              </a:lnSpc>
            </a:pPr>
            <a:endParaRPr lang="en-US" sz="2800" dirty="0">
              <a:latin typeface="+mn-lt"/>
            </a:endParaRPr>
          </a:p>
          <a:p>
            <a:pPr algn="l" defTabSz="2508250" eaLnBrk="0" hangingPunct="0">
              <a:lnSpc>
                <a:spcPct val="95000"/>
              </a:lnSpc>
            </a:pPr>
            <a:endParaRPr lang="en-US" sz="2800" dirty="0" smtClean="0">
              <a:latin typeface="+mn-lt"/>
            </a:endParaRPr>
          </a:p>
          <a:p>
            <a:pPr algn="l" defTabSz="2508250" eaLnBrk="0" hangingPunct="0">
              <a:lnSpc>
                <a:spcPct val="95000"/>
              </a:lnSpc>
            </a:pPr>
            <a:endParaRPr lang="en-US" sz="2800" dirty="0">
              <a:latin typeface="+mn-lt"/>
            </a:endParaRPr>
          </a:p>
          <a:p>
            <a:pPr algn="l" defTabSz="2508250" eaLnBrk="0" hangingPunct="0">
              <a:lnSpc>
                <a:spcPct val="95000"/>
              </a:lnSpc>
            </a:pPr>
            <a:endParaRPr lang="en-US" sz="2800" dirty="0" smtClean="0">
              <a:latin typeface="+mn-lt"/>
            </a:endParaRPr>
          </a:p>
          <a:p>
            <a:pPr algn="l" defTabSz="2508250" eaLnBrk="0" hangingPunct="0">
              <a:lnSpc>
                <a:spcPct val="95000"/>
              </a:lnSpc>
            </a:pPr>
            <a:endParaRPr lang="en-US" sz="2800" dirty="0">
              <a:latin typeface="+mn-lt"/>
            </a:endParaRPr>
          </a:p>
          <a:p>
            <a:pPr algn="l" defTabSz="2508250" eaLnBrk="0" hangingPunct="0">
              <a:lnSpc>
                <a:spcPct val="95000"/>
              </a:lnSpc>
            </a:pPr>
            <a:endParaRPr lang="en-US" sz="2800" dirty="0" smtClean="0">
              <a:latin typeface="+mn-lt"/>
            </a:endParaRPr>
          </a:p>
          <a:p>
            <a:pPr algn="l" defTabSz="2508250" eaLnBrk="0" hangingPunct="0">
              <a:lnSpc>
                <a:spcPct val="95000"/>
              </a:lnSpc>
            </a:pPr>
            <a:endParaRPr lang="en-US" sz="2800" dirty="0">
              <a:latin typeface="+mn-lt"/>
            </a:endParaRPr>
          </a:p>
          <a:p>
            <a:pPr algn="l" defTabSz="2508250" eaLnBrk="0" hangingPunct="0">
              <a:lnSpc>
                <a:spcPct val="95000"/>
              </a:lnSpc>
            </a:pPr>
            <a:endParaRPr lang="en-US" sz="2800" dirty="0" smtClean="0">
              <a:latin typeface="+mn-lt"/>
            </a:endParaRPr>
          </a:p>
          <a:p>
            <a:pPr algn="l" defTabSz="2508250" eaLnBrk="0" hangingPunct="0">
              <a:lnSpc>
                <a:spcPct val="95000"/>
              </a:lnSpc>
            </a:pPr>
            <a:endParaRPr lang="en-US" sz="2800" dirty="0" smtClean="0">
              <a:latin typeface="+mn-lt"/>
            </a:endParaRPr>
          </a:p>
          <a:p>
            <a:pPr algn="l" defTabSz="2508250" eaLnBrk="0" hangingPunct="0">
              <a:lnSpc>
                <a:spcPct val="95000"/>
              </a:lnSpc>
            </a:pPr>
            <a:endParaRPr lang="en-US" sz="2800" dirty="0">
              <a:latin typeface="+mn-lt"/>
            </a:endParaRPr>
          </a:p>
          <a:p>
            <a:pPr algn="l" defTabSz="2508250" eaLnBrk="0" hangingPunct="0">
              <a:lnSpc>
                <a:spcPct val="95000"/>
              </a:lnSpc>
            </a:pPr>
            <a:r>
              <a:rPr lang="en-US" sz="2800" dirty="0" smtClean="0">
                <a:latin typeface="+mn-lt"/>
              </a:rPr>
              <a:t>   </a:t>
            </a:r>
            <a:endParaRPr lang="en-US" sz="2800" dirty="0">
              <a:latin typeface="+mn-lt"/>
            </a:endParaRPr>
          </a:p>
        </p:txBody>
      </p:sp>
      <p:sp>
        <p:nvSpPr>
          <p:cNvPr id="2058" name="Text Box 10"/>
          <p:cNvSpPr txBox="1">
            <a:spLocks noChangeArrowheads="1"/>
          </p:cNvSpPr>
          <p:nvPr/>
        </p:nvSpPr>
        <p:spPr bwMode="auto">
          <a:xfrm>
            <a:off x="4065608" y="20331470"/>
            <a:ext cx="14135050" cy="1415772"/>
          </a:xfrm>
          <a:prstGeom prst="rect">
            <a:avLst/>
          </a:prstGeom>
          <a:noFill/>
          <a:ln w="9525">
            <a:noFill/>
            <a:miter lim="800000"/>
            <a:headEnd/>
            <a:tailEnd/>
          </a:ln>
          <a:effectLst/>
        </p:spPr>
        <p:txBody>
          <a:bodyPr wrap="square">
            <a:spAutoFit/>
          </a:bodyPr>
          <a:lstStyle/>
          <a:p>
            <a:pPr defTabSz="4389438">
              <a:spcBef>
                <a:spcPct val="50000"/>
              </a:spcBef>
            </a:pPr>
            <a:r>
              <a:rPr lang="en-US" b="1" dirty="0" smtClean="0">
                <a:latin typeface="+mn-lt"/>
              </a:rPr>
              <a:t>Prediction Algorithms</a:t>
            </a:r>
            <a:endParaRPr lang="en-US" b="1" dirty="0">
              <a:latin typeface="+mn-lt"/>
            </a:endParaRPr>
          </a:p>
        </p:txBody>
      </p:sp>
      <p:sp>
        <p:nvSpPr>
          <p:cNvPr id="2059" name="Text Box 11"/>
          <p:cNvSpPr txBox="1">
            <a:spLocks noChangeArrowheads="1"/>
          </p:cNvSpPr>
          <p:nvPr/>
        </p:nvSpPr>
        <p:spPr bwMode="auto">
          <a:xfrm>
            <a:off x="33351788" y="6559550"/>
            <a:ext cx="9829800" cy="1415772"/>
          </a:xfrm>
          <a:prstGeom prst="rect">
            <a:avLst/>
          </a:prstGeom>
          <a:noFill/>
          <a:ln w="9525">
            <a:noFill/>
            <a:miter lim="800000"/>
            <a:headEnd/>
            <a:tailEnd/>
          </a:ln>
          <a:effectLst/>
        </p:spPr>
        <p:txBody>
          <a:bodyPr>
            <a:spAutoFit/>
          </a:bodyPr>
          <a:lstStyle/>
          <a:p>
            <a:pPr defTabSz="4389438">
              <a:spcBef>
                <a:spcPct val="50000"/>
              </a:spcBef>
            </a:pPr>
            <a:r>
              <a:rPr lang="en-US" b="1" dirty="0" smtClean="0">
                <a:latin typeface="+mn-lt"/>
              </a:rPr>
              <a:t>Conclusions</a:t>
            </a:r>
          </a:p>
        </p:txBody>
      </p:sp>
      <p:sp>
        <p:nvSpPr>
          <p:cNvPr id="2061" name="AutoShape 13"/>
          <p:cNvSpPr>
            <a:spLocks noChangeArrowheads="1"/>
          </p:cNvSpPr>
          <p:nvPr/>
        </p:nvSpPr>
        <p:spPr bwMode="auto">
          <a:xfrm>
            <a:off x="622738" y="381000"/>
            <a:ext cx="42519600" cy="52578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a:solidFill>
                <a:schemeClr val="bg1"/>
              </a:solidFill>
              <a:latin typeface="+mn-lt"/>
            </a:endParaRPr>
          </a:p>
        </p:txBody>
      </p:sp>
      <p:sp>
        <p:nvSpPr>
          <p:cNvPr id="2062" name="Text Box 14"/>
          <p:cNvSpPr txBox="1">
            <a:spLocks noChangeArrowheads="1"/>
          </p:cNvSpPr>
          <p:nvPr/>
        </p:nvSpPr>
        <p:spPr bwMode="auto">
          <a:xfrm>
            <a:off x="1304925" y="690563"/>
            <a:ext cx="40919400" cy="3662541"/>
          </a:xfrm>
          <a:prstGeom prst="rect">
            <a:avLst/>
          </a:prstGeom>
          <a:noFill/>
          <a:ln w="9525">
            <a:noFill/>
            <a:miter lim="800000"/>
            <a:headEnd/>
            <a:tailEnd/>
          </a:ln>
          <a:effectLst/>
        </p:spPr>
        <p:txBody>
          <a:bodyPr>
            <a:spAutoFit/>
          </a:bodyPr>
          <a:lstStyle/>
          <a:p>
            <a:pPr defTabSz="2508250">
              <a:spcBef>
                <a:spcPct val="50000"/>
              </a:spcBef>
            </a:pPr>
            <a:r>
              <a:rPr lang="en-US" sz="9600" b="1" dirty="0">
                <a:latin typeface="+mn-lt"/>
              </a:rPr>
              <a:t>Titanic: Machine Learning from Disaster</a:t>
            </a:r>
          </a:p>
          <a:p>
            <a:pPr defTabSz="2508250"/>
            <a:r>
              <a:rPr lang="en-US" sz="8800" b="1" dirty="0" err="1">
                <a:latin typeface="+mn-lt"/>
              </a:rPr>
              <a:t>Aleksandr</a:t>
            </a:r>
            <a:r>
              <a:rPr lang="en-US" sz="8800" b="1" dirty="0">
                <a:latin typeface="+mn-lt"/>
              </a:rPr>
              <a:t> Smirnov, Dylan Kenny, Matthew Kiggans</a:t>
            </a:r>
          </a:p>
          <a:p>
            <a:pPr defTabSz="2508250"/>
            <a:r>
              <a:rPr lang="en-US" sz="4800" b="1" i="1" dirty="0">
                <a:latin typeface="+mn-lt"/>
              </a:rPr>
              <a:t>Louisiana State University, MATH 4020, Professor Peter </a:t>
            </a:r>
            <a:r>
              <a:rPr lang="en-US" sz="4800" b="1" i="1" dirty="0" err="1">
                <a:latin typeface="+mn-lt"/>
              </a:rPr>
              <a:t>Wolenski</a:t>
            </a:r>
            <a:endParaRPr lang="en-US" sz="8800" dirty="0">
              <a:latin typeface="+mn-lt"/>
            </a:endParaRPr>
          </a:p>
        </p:txBody>
      </p:sp>
      <p:sp>
        <p:nvSpPr>
          <p:cNvPr id="2075" name="Text Box 27"/>
          <p:cNvSpPr txBox="1">
            <a:spLocks noChangeArrowheads="1"/>
          </p:cNvSpPr>
          <p:nvPr/>
        </p:nvSpPr>
        <p:spPr bwMode="auto">
          <a:xfrm>
            <a:off x="34099499" y="22292447"/>
            <a:ext cx="8305800" cy="1415772"/>
          </a:xfrm>
          <a:prstGeom prst="rect">
            <a:avLst/>
          </a:prstGeom>
          <a:noFill/>
          <a:ln w="9525">
            <a:noFill/>
            <a:miter lim="800000"/>
            <a:headEnd/>
            <a:tailEnd/>
          </a:ln>
          <a:effectLst/>
        </p:spPr>
        <p:txBody>
          <a:bodyPr>
            <a:spAutoFit/>
          </a:bodyPr>
          <a:lstStyle/>
          <a:p>
            <a:pPr defTabSz="4389438">
              <a:spcBef>
                <a:spcPct val="50000"/>
              </a:spcBef>
            </a:pPr>
            <a:r>
              <a:rPr lang="en-US" dirty="0"/>
              <a:t>Final Results</a:t>
            </a:r>
          </a:p>
        </p:txBody>
      </p:sp>
      <p:sp>
        <p:nvSpPr>
          <p:cNvPr id="2086" name="Text Box 38"/>
          <p:cNvSpPr txBox="1">
            <a:spLocks noChangeArrowheads="1"/>
          </p:cNvSpPr>
          <p:nvPr/>
        </p:nvSpPr>
        <p:spPr bwMode="auto">
          <a:xfrm>
            <a:off x="33708975" y="26231850"/>
            <a:ext cx="9186863" cy="471108"/>
          </a:xfrm>
          <a:prstGeom prst="rect">
            <a:avLst/>
          </a:prstGeom>
          <a:noFill/>
          <a:ln w="57150" cmpd="thinThick">
            <a:noFill/>
            <a:miter lim="800000"/>
            <a:headEnd/>
            <a:tailEnd/>
          </a:ln>
          <a:effectLst/>
        </p:spPr>
        <p:txBody>
          <a:bodyPr lIns="61170" tIns="30584" rIns="61170" bIns="30584">
            <a:spAutoFit/>
          </a:bodyPr>
          <a:lstStyle/>
          <a:p>
            <a:pPr marL="342900" indent="-342900" algn="l" defTabSz="612775" eaLnBrk="0" hangingPunct="0">
              <a:lnSpc>
                <a:spcPct val="95000"/>
              </a:lnSpc>
              <a:buFont typeface="Symbol" pitchFamily="18" charset="2"/>
              <a:buAutoNum type="arabicPeriod"/>
            </a:pPr>
            <a:endParaRPr lang="en-US" sz="2800" b="1" dirty="0">
              <a:latin typeface="+mn-lt"/>
            </a:endParaRPr>
          </a:p>
        </p:txBody>
      </p:sp>
      <mc:AlternateContent xmlns:mc="http://schemas.openxmlformats.org/markup-compatibility/2006">
        <mc:Choice xmlns:a14="http://schemas.microsoft.com/office/drawing/2010/main" Requires="a14">
          <p:sp>
            <p:nvSpPr>
              <p:cNvPr id="2087" name="Text Box 39"/>
              <p:cNvSpPr txBox="1">
                <a:spLocks noChangeArrowheads="1"/>
              </p:cNvSpPr>
              <p:nvPr/>
            </p:nvSpPr>
            <p:spPr bwMode="auto">
              <a:xfrm>
                <a:off x="22598171" y="12997650"/>
                <a:ext cx="9766300" cy="11230144"/>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4800" b="1" dirty="0" smtClean="0">
                    <a:latin typeface="+mn-lt"/>
                  </a:rPr>
                  <a:t>Shannon Entropy</a:t>
                </a:r>
              </a:p>
              <a:p>
                <a:pPr algn="l" defTabSz="612775" eaLnBrk="0" hangingPunct="0">
                  <a:lnSpc>
                    <a:spcPct val="95000"/>
                  </a:lnSpc>
                </a:pPr>
                <a:endParaRPr lang="en-US" sz="2000" dirty="0" smtClean="0">
                  <a:latin typeface="+mn-lt"/>
                </a:endParaRPr>
              </a:p>
              <a:p>
                <a:pPr algn="l" defTabSz="612775" eaLnBrk="0" hangingPunct="0">
                  <a:lnSpc>
                    <a:spcPct val="95000"/>
                  </a:lnSpc>
                </a:pPr>
                <a:r>
                  <a:rPr lang="en-US" sz="2800" dirty="0" smtClean="0">
                    <a:latin typeface="+mn-lt"/>
                  </a:rPr>
                  <a:t>     Shannon Entropy is used to measure </a:t>
                </a:r>
                <a:r>
                  <a:rPr lang="en-US" sz="2800" dirty="0" smtClean="0">
                    <a:latin typeface="+mn-lt"/>
                  </a:rPr>
                  <a:t>uncertainty associated </a:t>
                </a:r>
                <a:r>
                  <a:rPr lang="en-US" sz="2800" dirty="0" smtClean="0">
                    <a:latin typeface="+mn-lt"/>
                  </a:rPr>
                  <a:t>with a random variable.  The greater the uncertainty the more difficult the random variable is to predict.  </a:t>
                </a:r>
                <a:r>
                  <a:rPr lang="en-US" sz="2800" dirty="0" smtClean="0">
                    <a:latin typeface="+mn-lt"/>
                  </a:rPr>
                  <a:t>Entropy Uncertainty Measure </a:t>
                </a:r>
                <a:r>
                  <a:rPr lang="en-US" sz="2800" dirty="0" smtClean="0">
                    <a:latin typeface="+mn-lt"/>
                  </a:rPr>
                  <a:t>is given in the form:</a:t>
                </a:r>
              </a:p>
              <a:p>
                <a:pPr algn="l" defTabSz="612775" eaLnBrk="0" hangingPunct="0">
                  <a:lnSpc>
                    <a:spcPct val="95000"/>
                  </a:lnSpc>
                </a:pPr>
                <a:endParaRPr lang="en-US" sz="2800" dirty="0">
                  <a:latin typeface="+mn-lt"/>
                </a:endParaRPr>
              </a:p>
              <a:p>
                <a:pPr defTabSz="612775" eaLnBrk="0" hangingPunct="0">
                  <a:lnSpc>
                    <a:spcPct val="95000"/>
                  </a:lnSpc>
                </a:pPr>
                <a14:m>
                  <m:oMath xmlns:m="http://schemas.openxmlformats.org/officeDocument/2006/math">
                    <m:r>
                      <a:rPr lang="en-US" sz="3600" b="1" i="1" smtClean="0">
                        <a:latin typeface="Cambria Math"/>
                      </a:rPr>
                      <m:t>𝑰</m:t>
                    </m:r>
                    <m:d>
                      <m:dPr>
                        <m:ctrlPr>
                          <a:rPr lang="en-US" sz="3600" b="1" i="1" smtClean="0">
                            <a:latin typeface="Cambria Math"/>
                          </a:rPr>
                        </m:ctrlPr>
                      </m:dPr>
                      <m:e>
                        <m:sSub>
                          <m:sSubPr>
                            <m:ctrlPr>
                              <a:rPr lang="en-US" sz="3600" b="1" i="1" smtClean="0">
                                <a:latin typeface="Cambria Math"/>
                              </a:rPr>
                            </m:ctrlPr>
                          </m:sSubPr>
                          <m:e>
                            <m:r>
                              <a:rPr lang="en-US" sz="3600" b="1" i="1" smtClean="0">
                                <a:latin typeface="Cambria Math"/>
                              </a:rPr>
                              <m:t>𝒑</m:t>
                            </m:r>
                          </m:e>
                          <m:sub>
                            <m:r>
                              <a:rPr lang="en-US" sz="3600" b="1" i="1" smtClean="0">
                                <a:latin typeface="Cambria Math"/>
                              </a:rPr>
                              <m:t>𝟏</m:t>
                            </m:r>
                          </m:sub>
                        </m:sSub>
                        <m:r>
                          <a:rPr lang="en-US" sz="3600" b="1" i="1" smtClean="0">
                            <a:latin typeface="Cambria Math"/>
                          </a:rPr>
                          <m:t>, </m:t>
                        </m:r>
                        <m:sSub>
                          <m:sSubPr>
                            <m:ctrlPr>
                              <a:rPr lang="en-US" sz="3600" b="1" i="1" smtClean="0">
                                <a:latin typeface="Cambria Math"/>
                              </a:rPr>
                            </m:ctrlPr>
                          </m:sSubPr>
                          <m:e>
                            <m:r>
                              <a:rPr lang="en-US" sz="3600" b="1" i="1" smtClean="0">
                                <a:latin typeface="Cambria Math"/>
                              </a:rPr>
                              <m:t>𝒑</m:t>
                            </m:r>
                          </m:e>
                          <m:sub>
                            <m:r>
                              <a:rPr lang="en-US" sz="3600" b="1" i="1" smtClean="0">
                                <a:latin typeface="Cambria Math"/>
                              </a:rPr>
                              <m:t>𝟐</m:t>
                            </m:r>
                          </m:sub>
                        </m:sSub>
                      </m:e>
                    </m:d>
                    <m:r>
                      <a:rPr lang="en-US" sz="3600" b="1" i="1" smtClean="0">
                        <a:latin typeface="Cambria Math"/>
                      </a:rPr>
                      <m:t>=</m:t>
                    </m:r>
                    <m:r>
                      <a:rPr lang="en-US" sz="3600" b="1" i="1">
                        <a:latin typeface="Cambria Math"/>
                      </a:rPr>
                      <m:t>−</m:t>
                    </m:r>
                    <m:sSub>
                      <m:sSubPr>
                        <m:ctrlPr>
                          <a:rPr lang="en-US" sz="3600" b="1" i="1">
                            <a:latin typeface="Cambria Math"/>
                          </a:rPr>
                        </m:ctrlPr>
                      </m:sSubPr>
                      <m:e>
                        <m:r>
                          <a:rPr lang="en-US" sz="3600" b="1" i="1">
                            <a:latin typeface="Cambria Math"/>
                          </a:rPr>
                          <m:t>𝒑</m:t>
                        </m:r>
                      </m:e>
                      <m:sub>
                        <m:r>
                          <a:rPr lang="en-US" sz="3600" b="1" i="1">
                            <a:latin typeface="Cambria Math"/>
                          </a:rPr>
                          <m:t>𝟏</m:t>
                        </m:r>
                      </m:sub>
                    </m:sSub>
                    <m:func>
                      <m:funcPr>
                        <m:ctrlPr>
                          <a:rPr lang="en-US" sz="3600" b="1" i="1">
                            <a:latin typeface="Cambria Math"/>
                          </a:rPr>
                        </m:ctrlPr>
                      </m:funcPr>
                      <m:fName>
                        <m:sSub>
                          <m:sSubPr>
                            <m:ctrlPr>
                              <a:rPr lang="en-US" sz="3600" b="1" i="1">
                                <a:latin typeface="Cambria Math"/>
                              </a:rPr>
                            </m:ctrlPr>
                          </m:sSubPr>
                          <m:e>
                            <m:r>
                              <a:rPr lang="en-US" sz="3600" b="1" i="1">
                                <a:latin typeface="Cambria Math"/>
                              </a:rPr>
                              <m:t>𝒍𝒐𝒈</m:t>
                            </m:r>
                          </m:e>
                          <m:sub>
                            <m:r>
                              <a:rPr lang="en-US" sz="3600" b="1" i="1">
                                <a:latin typeface="Cambria Math"/>
                              </a:rPr>
                              <m:t>𝟐</m:t>
                            </m:r>
                          </m:sub>
                        </m:sSub>
                      </m:fName>
                      <m:e>
                        <m:sSub>
                          <m:sSubPr>
                            <m:ctrlPr>
                              <a:rPr lang="en-US" sz="3600" b="1" i="1">
                                <a:latin typeface="Cambria Math"/>
                              </a:rPr>
                            </m:ctrlPr>
                          </m:sSubPr>
                          <m:e>
                            <m:r>
                              <a:rPr lang="en-US" sz="3600" b="1" i="1">
                                <a:latin typeface="Cambria Math"/>
                              </a:rPr>
                              <m:t>𝒑</m:t>
                            </m:r>
                          </m:e>
                          <m:sub>
                            <m:r>
                              <a:rPr lang="en-US" sz="3600" b="1" i="1">
                                <a:latin typeface="Cambria Math"/>
                              </a:rPr>
                              <m:t>𝟏</m:t>
                            </m:r>
                          </m:sub>
                        </m:sSub>
                      </m:e>
                    </m:func>
                  </m:oMath>
                </a14:m>
                <a:r>
                  <a:rPr lang="en-US" sz="3600" b="1" dirty="0">
                    <a:latin typeface="+mn-lt"/>
                  </a:rPr>
                  <a:t> </a:t>
                </a:r>
                <a14:m>
                  <m:oMath xmlns:m="http://schemas.openxmlformats.org/officeDocument/2006/math">
                    <m:r>
                      <a:rPr lang="en-US" sz="3600" b="1" i="1">
                        <a:latin typeface="Cambria Math"/>
                      </a:rPr>
                      <m:t>−</m:t>
                    </m:r>
                    <m:sSub>
                      <m:sSubPr>
                        <m:ctrlPr>
                          <a:rPr lang="en-US" sz="3600" b="1" i="1">
                            <a:latin typeface="Cambria Math"/>
                          </a:rPr>
                        </m:ctrlPr>
                      </m:sSubPr>
                      <m:e>
                        <m:r>
                          <a:rPr lang="en-US" sz="3600" b="1" i="1">
                            <a:latin typeface="Cambria Math"/>
                          </a:rPr>
                          <m:t>𝒑</m:t>
                        </m:r>
                      </m:e>
                      <m:sub>
                        <m:r>
                          <a:rPr lang="en-US" sz="3600" b="1" i="1">
                            <a:latin typeface="Cambria Math"/>
                          </a:rPr>
                          <m:t>𝟐</m:t>
                        </m:r>
                      </m:sub>
                    </m:sSub>
                    <m:func>
                      <m:funcPr>
                        <m:ctrlPr>
                          <a:rPr lang="en-US" sz="3600" b="1" i="1" smtClean="0">
                            <a:latin typeface="Cambria Math"/>
                          </a:rPr>
                        </m:ctrlPr>
                      </m:funcPr>
                      <m:fName>
                        <m:sSub>
                          <m:sSubPr>
                            <m:ctrlPr>
                              <a:rPr lang="en-US" sz="3600" b="1" i="1">
                                <a:latin typeface="Cambria Math"/>
                              </a:rPr>
                            </m:ctrlPr>
                          </m:sSubPr>
                          <m:e>
                            <m:r>
                              <a:rPr lang="en-US" sz="3600" b="1" i="1">
                                <a:latin typeface="Cambria Math"/>
                              </a:rPr>
                              <m:t>𝒍𝒐𝒈</m:t>
                            </m:r>
                          </m:e>
                          <m:sub>
                            <m:r>
                              <a:rPr lang="en-US" sz="3600" b="1" i="1">
                                <a:latin typeface="Cambria Math"/>
                              </a:rPr>
                              <m:t>𝟐</m:t>
                            </m:r>
                          </m:sub>
                        </m:sSub>
                      </m:fName>
                      <m:e>
                        <m:sSub>
                          <m:sSubPr>
                            <m:ctrlPr>
                              <a:rPr lang="en-US" sz="3600" b="1" i="1">
                                <a:latin typeface="Cambria Math"/>
                              </a:rPr>
                            </m:ctrlPr>
                          </m:sSubPr>
                          <m:e>
                            <m:r>
                              <a:rPr lang="en-US" sz="3600" b="1" i="1">
                                <a:latin typeface="Cambria Math"/>
                              </a:rPr>
                              <m:t>𝒑</m:t>
                            </m:r>
                          </m:e>
                          <m:sub>
                            <m:r>
                              <a:rPr lang="en-US" sz="3600" b="1" i="1" smtClean="0">
                                <a:latin typeface="Cambria Math"/>
                              </a:rPr>
                              <m:t>𝟐</m:t>
                            </m:r>
                          </m:sub>
                        </m:sSub>
                      </m:e>
                    </m:func>
                  </m:oMath>
                </a14:m>
                <a:endParaRPr lang="en-US" sz="3600" b="1" dirty="0" smtClean="0">
                  <a:latin typeface="+mn-lt"/>
                </a:endParaRPr>
              </a:p>
              <a:p>
                <a:pPr defTabSz="612775" eaLnBrk="0" hangingPunct="0">
                  <a:lnSpc>
                    <a:spcPct val="95000"/>
                  </a:lnSpc>
                </a:pPr>
                <a:endParaRPr lang="en-US" sz="3600" b="1" dirty="0" smtClean="0">
                  <a:latin typeface="+mn-lt"/>
                </a:endParaRPr>
              </a:p>
              <a:p>
                <a:pPr algn="l" defTabSz="612775" eaLnBrk="0" hangingPunct="0">
                  <a:lnSpc>
                    <a:spcPct val="95000"/>
                  </a:lnSpc>
                </a:pPr>
                <a:r>
                  <a:rPr lang="en-US" sz="2800" dirty="0" smtClean="0">
                    <a:latin typeface="+mn-lt"/>
                  </a:rPr>
                  <a:t>     This calculation can be applied to each field of a given observations to find which element is the best predictor for survival. </a:t>
                </a:r>
              </a:p>
              <a:p>
                <a:pPr algn="l" defTabSz="612775" eaLnBrk="0" hangingPunct="0">
                  <a:lnSpc>
                    <a:spcPct val="95000"/>
                  </a:lnSpc>
                </a:pPr>
                <a:endParaRPr lang="en-US" sz="2800" dirty="0">
                  <a:latin typeface="+mn-lt"/>
                </a:endParaRPr>
              </a:p>
              <a:p>
                <a:pPr algn="l" defTabSz="612775" eaLnBrk="0" hangingPunct="0">
                  <a:lnSpc>
                    <a:spcPct val="95000"/>
                  </a:lnSpc>
                </a:pPr>
                <a:r>
                  <a:rPr lang="en-US" sz="2800" dirty="0" smtClean="0">
                    <a:latin typeface="+mn-lt"/>
                  </a:rPr>
                  <a:t> </a:t>
                </a:r>
                <a:r>
                  <a:rPr lang="en-US" sz="4800" b="1" dirty="0" smtClean="0">
                    <a:latin typeface="+mn-lt"/>
                  </a:rPr>
                  <a:t>Gini</a:t>
                </a:r>
              </a:p>
              <a:p>
                <a:pPr algn="l" defTabSz="612775" eaLnBrk="0" hangingPunct="0">
                  <a:lnSpc>
                    <a:spcPct val="95000"/>
                  </a:lnSpc>
                </a:pPr>
                <a:endParaRPr lang="en-US" sz="4800" b="1" dirty="0">
                  <a:latin typeface="+mn-lt"/>
                </a:endParaRPr>
              </a:p>
              <a:p>
                <a:pPr algn="l" defTabSz="612775" eaLnBrk="0" hangingPunct="0">
                  <a:lnSpc>
                    <a:spcPct val="95000"/>
                  </a:lnSpc>
                </a:pPr>
                <a:r>
                  <a:rPr lang="en-US" sz="2800" dirty="0" smtClean="0">
                    <a:latin typeface="+mn-lt"/>
                  </a:rPr>
                  <a:t>     Gini also measures uncertainty, however it is typically used for continuous data.  The Gini function finds the largest class and minimizes misclassification.  It is given in the form:</a:t>
                </a:r>
              </a:p>
              <a:p>
                <a:pPr algn="l" defTabSz="612775" eaLnBrk="0" hangingPunct="0">
                  <a:lnSpc>
                    <a:spcPct val="95000"/>
                  </a:lnSpc>
                </a:pPr>
                <a:endParaRPr lang="en-US" sz="2800" dirty="0">
                  <a:latin typeface="+mn-lt"/>
                </a:endParaRPr>
              </a:p>
              <a:p>
                <a:pPr algn="l" defTabSz="612775" eaLnBrk="0" hangingPunct="0">
                  <a:lnSpc>
                    <a:spcPct val="95000"/>
                  </a:lnSpc>
                </a:pPr>
                <a14:m>
                  <m:oMathPara xmlns:m="http://schemas.openxmlformats.org/officeDocument/2006/math">
                    <m:oMathParaPr>
                      <m:jc m:val="centerGroup"/>
                    </m:oMathParaPr>
                    <m:oMath xmlns:m="http://schemas.openxmlformats.org/officeDocument/2006/math">
                      <m:r>
                        <a:rPr lang="en-US" sz="3600" b="1" i="1" smtClean="0">
                          <a:latin typeface="Cambria Math"/>
                        </a:rPr>
                        <m:t>𝑰</m:t>
                      </m:r>
                      <m:d>
                        <m:dPr>
                          <m:ctrlPr>
                            <a:rPr lang="en-US" sz="3600" b="1" i="1" smtClean="0">
                              <a:latin typeface="Cambria Math"/>
                            </a:rPr>
                          </m:ctrlPr>
                        </m:dPr>
                        <m:e>
                          <m:sSub>
                            <m:sSubPr>
                              <m:ctrlPr>
                                <a:rPr lang="en-US" sz="3600" b="1" i="1" smtClean="0">
                                  <a:latin typeface="Cambria Math"/>
                                </a:rPr>
                              </m:ctrlPr>
                            </m:sSubPr>
                            <m:e>
                              <m:r>
                                <a:rPr lang="en-US" sz="3600" b="1" i="1" smtClean="0">
                                  <a:latin typeface="Cambria Math"/>
                                </a:rPr>
                                <m:t>𝒑</m:t>
                              </m:r>
                            </m:e>
                            <m:sub>
                              <m:r>
                                <a:rPr lang="en-US" sz="3600" b="1" i="1" smtClean="0">
                                  <a:latin typeface="Cambria Math"/>
                                </a:rPr>
                                <m:t>𝟏</m:t>
                              </m:r>
                            </m:sub>
                          </m:sSub>
                          <m:r>
                            <a:rPr lang="en-US" sz="3600" b="1" i="1" smtClean="0">
                              <a:latin typeface="Cambria Math"/>
                            </a:rPr>
                            <m:t>, …,</m:t>
                          </m:r>
                          <m:sSub>
                            <m:sSubPr>
                              <m:ctrlPr>
                                <a:rPr lang="en-US" sz="3600" b="1" i="1" smtClean="0">
                                  <a:latin typeface="Cambria Math"/>
                                </a:rPr>
                              </m:ctrlPr>
                            </m:sSubPr>
                            <m:e>
                              <m:r>
                                <a:rPr lang="en-US" sz="3600" b="1" i="1" smtClean="0">
                                  <a:latin typeface="Cambria Math"/>
                                </a:rPr>
                                <m:t>𝒑</m:t>
                              </m:r>
                            </m:e>
                            <m:sub>
                              <m:r>
                                <a:rPr lang="en-US" sz="3600" b="1" i="1" smtClean="0">
                                  <a:latin typeface="Cambria Math"/>
                                </a:rPr>
                                <m:t>𝒏</m:t>
                              </m:r>
                            </m:sub>
                          </m:sSub>
                        </m:e>
                      </m:d>
                      <m:r>
                        <a:rPr lang="en-US" sz="3600" b="1" i="1" smtClean="0">
                          <a:latin typeface="Cambria Math"/>
                        </a:rPr>
                        <m:t>=</m:t>
                      </m:r>
                      <m:nary>
                        <m:naryPr>
                          <m:chr m:val="∑"/>
                          <m:supHide m:val="on"/>
                          <m:ctrlPr>
                            <a:rPr lang="en-US" sz="3600" b="1" i="1">
                              <a:latin typeface="Cambria Math"/>
                            </a:rPr>
                          </m:ctrlPr>
                        </m:naryPr>
                        <m:sub>
                          <m:r>
                            <m:rPr>
                              <m:brk m:alnAt="7"/>
                            </m:rPr>
                            <a:rPr lang="en-US" sz="3600" b="1" i="1">
                              <a:latin typeface="Cambria Math"/>
                            </a:rPr>
                            <m:t>𝒊</m:t>
                          </m:r>
                        </m:sub>
                        <m:sup/>
                        <m:e>
                          <m:nary>
                            <m:naryPr>
                              <m:chr m:val="∑"/>
                              <m:supHide m:val="on"/>
                              <m:ctrlPr>
                                <a:rPr lang="en-US" sz="3600" b="1" i="1">
                                  <a:latin typeface="Cambria Math"/>
                                </a:rPr>
                              </m:ctrlPr>
                            </m:naryPr>
                            <m:sub>
                              <m:r>
                                <m:rPr>
                                  <m:brk m:alnAt="7"/>
                                </m:rPr>
                                <a:rPr lang="en-US" sz="3600" b="1" i="1">
                                  <a:latin typeface="Cambria Math"/>
                                </a:rPr>
                                <m:t>𝒋</m:t>
                              </m:r>
                            </m:sub>
                            <m:sup/>
                            <m:e>
                              <m:sSub>
                                <m:sSubPr>
                                  <m:ctrlPr>
                                    <a:rPr lang="en-US" sz="3600" b="1" i="1">
                                      <a:latin typeface="Cambria Math"/>
                                    </a:rPr>
                                  </m:ctrlPr>
                                </m:sSubPr>
                                <m:e>
                                  <m:r>
                                    <a:rPr lang="en-US" sz="3600" b="1" i="1" smtClean="0">
                                      <a:latin typeface="Cambria Math"/>
                                    </a:rPr>
                                    <m:t>𝒑</m:t>
                                  </m:r>
                                </m:e>
                                <m:sub>
                                  <m:r>
                                    <a:rPr lang="en-US" sz="3600" b="1" i="1">
                                      <a:latin typeface="Cambria Math"/>
                                    </a:rPr>
                                    <m:t>𝒊</m:t>
                                  </m:r>
                                </m:sub>
                              </m:sSub>
                              <m:sSub>
                                <m:sSubPr>
                                  <m:ctrlPr>
                                    <a:rPr lang="en-US" sz="3600" b="1" i="1">
                                      <a:latin typeface="Cambria Math"/>
                                    </a:rPr>
                                  </m:ctrlPr>
                                </m:sSubPr>
                                <m:e>
                                  <m:r>
                                    <a:rPr lang="en-US" sz="3600" b="1" i="1" smtClean="0">
                                      <a:latin typeface="Cambria Math"/>
                                    </a:rPr>
                                    <m:t>𝒑</m:t>
                                  </m:r>
                                </m:e>
                                <m:sub>
                                  <m:r>
                                    <a:rPr lang="en-US" sz="3600" b="1" i="1">
                                      <a:latin typeface="Cambria Math"/>
                                    </a:rPr>
                                    <m:t>𝒋</m:t>
                                  </m:r>
                                </m:sub>
                              </m:sSub>
                            </m:e>
                          </m:nary>
                        </m:e>
                      </m:nary>
                    </m:oMath>
                  </m:oMathPara>
                </a14:m>
                <a:endParaRPr lang="en-US" sz="3600" b="1" dirty="0" smtClean="0">
                  <a:latin typeface="+mn-lt"/>
                </a:endParaRPr>
              </a:p>
              <a:p>
                <a:pPr algn="l" defTabSz="612775" eaLnBrk="0" hangingPunct="0">
                  <a:lnSpc>
                    <a:spcPct val="95000"/>
                  </a:lnSpc>
                </a:pPr>
                <a:endParaRPr lang="en-US" sz="2400" b="1" dirty="0" smtClean="0">
                  <a:latin typeface="+mn-lt"/>
                </a:endParaRPr>
              </a:p>
              <a:p>
                <a:pPr algn="l" defTabSz="612775" eaLnBrk="0" hangingPunct="0">
                  <a:lnSpc>
                    <a:spcPct val="95000"/>
                  </a:lnSpc>
                </a:pPr>
                <a:r>
                  <a:rPr lang="en-US" sz="2800" dirty="0" smtClean="0">
                    <a:latin typeface="+mn-lt"/>
                  </a:rPr>
                  <a:t>     </a:t>
                </a:r>
                <a:endParaRPr lang="en-US" sz="4800" dirty="0">
                  <a:latin typeface="+mn-lt"/>
                </a:endParaRPr>
              </a:p>
            </p:txBody>
          </p:sp>
        </mc:Choice>
        <mc:Fallback>
          <p:sp>
            <p:nvSpPr>
              <p:cNvPr id="2087" name="Text Box 39"/>
              <p:cNvSpPr txBox="1">
                <a:spLocks noRot="1" noChangeAspect="1" noMove="1" noResize="1" noEditPoints="1" noAdjustHandles="1" noChangeArrowheads="1" noChangeShapeType="1" noTextEdit="1"/>
              </p:cNvSpPr>
              <p:nvPr/>
            </p:nvSpPr>
            <p:spPr bwMode="auto">
              <a:xfrm>
                <a:off x="22598171" y="12997650"/>
                <a:ext cx="9766300" cy="11230144"/>
              </a:xfrm>
              <a:prstGeom prst="rect">
                <a:avLst/>
              </a:prstGeom>
              <a:blipFill rotWithShape="1">
                <a:blip r:embed="rId4"/>
                <a:stretch>
                  <a:fillRect l="-3121" t="-1737" r="-1124"/>
                </a:stretch>
              </a:blipFill>
              <a:ln w="57150" cmpd="thinThick">
                <a:noFill/>
                <a:miter lim="800000"/>
                <a:headEnd/>
                <a:tailEnd/>
              </a:ln>
              <a:effectLst/>
            </p:spPr>
            <p:txBody>
              <a:bodyPr/>
              <a:lstStyle/>
              <a:p>
                <a:r>
                  <a:rPr lang="en-US">
                    <a:noFill/>
                  </a:rPr>
                  <a:t> </a:t>
                </a:r>
              </a:p>
            </p:txBody>
          </p:sp>
        </mc:Fallback>
      </mc:AlternateContent>
      <p:sp>
        <p:nvSpPr>
          <p:cNvPr id="2088" name="Text Box 40"/>
          <p:cNvSpPr txBox="1">
            <a:spLocks noChangeArrowheads="1"/>
          </p:cNvSpPr>
          <p:nvPr/>
        </p:nvSpPr>
        <p:spPr bwMode="auto">
          <a:xfrm>
            <a:off x="33558163" y="8872538"/>
            <a:ext cx="9690100" cy="6903638"/>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dirty="0">
                <a:latin typeface="+mn-lt"/>
              </a:rPr>
              <a:t> </a:t>
            </a:r>
            <a:r>
              <a:rPr lang="en-US" sz="2800" dirty="0" smtClean="0">
                <a:latin typeface="+mn-lt"/>
              </a:rPr>
              <a:t>    </a:t>
            </a:r>
            <a:r>
              <a:rPr lang="en-US" sz="2800" b="1" dirty="0" smtClean="0">
                <a:latin typeface="+mn-lt"/>
              </a:rPr>
              <a:t>Decision trees </a:t>
            </a:r>
            <a:r>
              <a:rPr lang="en-US" sz="2800" dirty="0" smtClean="0">
                <a:latin typeface="+mn-lt"/>
              </a:rPr>
              <a:t> are the basis of the prediction method used.  The accuracy of this prediction method can be increased by  growing more trees and averaging their result.  There are two effective ways of increasing the number of trees.  </a:t>
            </a:r>
            <a:r>
              <a:rPr lang="en-US" sz="2800" b="1" dirty="0" smtClean="0">
                <a:latin typeface="+mn-lt"/>
              </a:rPr>
              <a:t>Random Forests</a:t>
            </a:r>
            <a:r>
              <a:rPr lang="en-US" sz="2800" dirty="0" smtClean="0">
                <a:latin typeface="+mn-lt"/>
              </a:rPr>
              <a:t> grow trees based on randomly selected subsets of training data from within the overall set, while </a:t>
            </a:r>
            <a:r>
              <a:rPr lang="en-US" sz="2800" b="1" dirty="0" smtClean="0">
                <a:latin typeface="+mn-lt"/>
              </a:rPr>
              <a:t>Extra Trees</a:t>
            </a:r>
            <a:r>
              <a:rPr lang="en-US" sz="2800" dirty="0" smtClean="0">
                <a:latin typeface="+mn-lt"/>
              </a:rPr>
              <a:t> randomly selects subsets of the data and use random splits for each node in its decision trees.</a:t>
            </a:r>
            <a:r>
              <a:rPr lang="en-US" sz="2800" b="1" dirty="0" smtClean="0">
                <a:latin typeface="+mn-lt"/>
              </a:rPr>
              <a:t>     </a:t>
            </a:r>
          </a:p>
          <a:p>
            <a:pPr algn="l" defTabSz="612775" eaLnBrk="0" hangingPunct="0">
              <a:lnSpc>
                <a:spcPct val="95000"/>
              </a:lnSpc>
            </a:pPr>
            <a:r>
              <a:rPr lang="en-US" sz="2800" b="1" dirty="0" smtClean="0">
                <a:latin typeface="+mn-lt"/>
              </a:rPr>
              <a:t>     </a:t>
            </a:r>
          </a:p>
          <a:p>
            <a:pPr algn="l" defTabSz="612775" eaLnBrk="0" hangingPunct="0">
              <a:lnSpc>
                <a:spcPct val="95000"/>
              </a:lnSpc>
            </a:pPr>
            <a:r>
              <a:rPr lang="en-US" sz="2800" b="1" dirty="0">
                <a:latin typeface="+mn-lt"/>
              </a:rPr>
              <a:t> </a:t>
            </a:r>
            <a:r>
              <a:rPr lang="en-US" sz="2800" b="1" dirty="0" smtClean="0">
                <a:latin typeface="+mn-lt"/>
              </a:rPr>
              <a:t>     </a:t>
            </a:r>
            <a:r>
              <a:rPr lang="en-US" sz="2800" dirty="0" smtClean="0">
                <a:latin typeface="+mn-lt"/>
              </a:rPr>
              <a:t>Averaging results from several decision trees helps to deal with </a:t>
            </a:r>
            <a:r>
              <a:rPr lang="en-US" sz="2800" b="1" dirty="0" smtClean="0">
                <a:latin typeface="+mn-lt"/>
              </a:rPr>
              <a:t>overfitting</a:t>
            </a:r>
            <a:r>
              <a:rPr lang="en-US" sz="2800" dirty="0" smtClean="0">
                <a:latin typeface="+mn-lt"/>
              </a:rPr>
              <a:t>. Below is a graphical example of overfitting in </a:t>
            </a:r>
            <a:r>
              <a:rPr lang="en-US" sz="2800" b="1" dirty="0" smtClean="0">
                <a:latin typeface="+mn-lt"/>
              </a:rPr>
              <a:t>linear regression</a:t>
            </a:r>
            <a:r>
              <a:rPr lang="en-US" sz="2800" dirty="0" smtClean="0">
                <a:latin typeface="+mn-lt"/>
              </a:rPr>
              <a:t>. </a:t>
            </a:r>
            <a:r>
              <a:rPr lang="en-US" sz="2800" dirty="0" smtClean="0"/>
              <a:t>While the curve perfectly fits the </a:t>
            </a:r>
            <a:r>
              <a:rPr lang="en-US" sz="2800" dirty="0"/>
              <a:t>training data, it </a:t>
            </a:r>
            <a:r>
              <a:rPr lang="en-US" sz="2800" dirty="0" smtClean="0"/>
              <a:t>will have poor performance on the test data. </a:t>
            </a:r>
            <a:endParaRPr lang="en-US" sz="2800" dirty="0" smtClean="0">
              <a:latin typeface="+mn-lt"/>
            </a:endParaRPr>
          </a:p>
          <a:p>
            <a:pPr algn="l" defTabSz="612775" eaLnBrk="0" hangingPunct="0">
              <a:lnSpc>
                <a:spcPct val="95000"/>
              </a:lnSpc>
            </a:pPr>
            <a:endParaRPr lang="en-US" sz="2800" b="1" dirty="0">
              <a:latin typeface="+mn-lt"/>
            </a:endParaRPr>
          </a:p>
          <a:p>
            <a:pPr algn="l" defTabSz="612775" eaLnBrk="0" hangingPunct="0">
              <a:lnSpc>
                <a:spcPct val="95000"/>
              </a:lnSpc>
            </a:pPr>
            <a:endParaRPr lang="en-US" sz="2800" b="1" dirty="0">
              <a:latin typeface="+mn-lt"/>
            </a:endParaRPr>
          </a:p>
          <a:p>
            <a:pPr algn="l" defTabSz="612775" eaLnBrk="0" hangingPunct="0">
              <a:lnSpc>
                <a:spcPct val="95000"/>
              </a:lnSpc>
            </a:pPr>
            <a:endParaRPr lang="en-US" sz="2000" dirty="0">
              <a:latin typeface="+mn-lt"/>
            </a:endParaRPr>
          </a:p>
        </p:txBody>
      </p:sp>
      <p:sp>
        <p:nvSpPr>
          <p:cNvPr id="2091" name="Text Box 43"/>
          <p:cNvSpPr txBox="1">
            <a:spLocks noChangeArrowheads="1"/>
          </p:cNvSpPr>
          <p:nvPr/>
        </p:nvSpPr>
        <p:spPr bwMode="auto">
          <a:xfrm>
            <a:off x="22295068" y="6564313"/>
            <a:ext cx="10277475" cy="1415772"/>
          </a:xfrm>
          <a:prstGeom prst="rect">
            <a:avLst/>
          </a:prstGeom>
          <a:noFill/>
          <a:ln w="9525">
            <a:noFill/>
            <a:miter lim="800000"/>
            <a:headEnd/>
            <a:tailEnd/>
          </a:ln>
          <a:effectLst/>
        </p:spPr>
        <p:txBody>
          <a:bodyPr wrap="square">
            <a:spAutoFit/>
          </a:bodyPr>
          <a:lstStyle/>
          <a:p>
            <a:pPr defTabSz="4389438">
              <a:spcBef>
                <a:spcPct val="50000"/>
              </a:spcBef>
            </a:pPr>
            <a:r>
              <a:rPr lang="en-US" b="1" dirty="0" smtClean="0">
                <a:latin typeface="+mn-lt"/>
              </a:rPr>
              <a:t>Information Theory</a:t>
            </a:r>
            <a:endParaRPr lang="en-US" b="1" dirty="0">
              <a:latin typeface="+mn-lt"/>
            </a:endParaRPr>
          </a:p>
        </p:txBody>
      </p:sp>
      <p:sp>
        <p:nvSpPr>
          <p:cNvPr id="24" name="Text Box 19"/>
          <p:cNvSpPr txBox="1">
            <a:spLocks noChangeArrowheads="1"/>
          </p:cNvSpPr>
          <p:nvPr/>
        </p:nvSpPr>
        <p:spPr bwMode="auto">
          <a:xfrm>
            <a:off x="1641506" y="21747242"/>
            <a:ext cx="9575800" cy="1015663"/>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spcBef>
                <a:spcPct val="50000"/>
              </a:spcBef>
            </a:pPr>
            <a:r>
              <a:rPr lang="en-US" sz="6000" b="1" i="1" dirty="0" smtClean="0">
                <a:latin typeface="+mn-lt"/>
              </a:rPr>
              <a:t>Linear Regression</a:t>
            </a:r>
            <a:endParaRPr lang="en-US" sz="6000" b="1" i="1" dirty="0">
              <a:latin typeface="+mn-lt"/>
            </a:endParaRPr>
          </a:p>
        </p:txBody>
      </p:sp>
      <mc:AlternateContent xmlns:mc="http://schemas.openxmlformats.org/markup-compatibility/2006">
        <mc:Choice xmlns:a14="http://schemas.microsoft.com/office/drawing/2010/main" Requires="a14">
          <p:sp>
            <p:nvSpPr>
              <p:cNvPr id="25" name="Text Box 19"/>
              <p:cNvSpPr txBox="1">
                <a:spLocks noChangeArrowheads="1"/>
              </p:cNvSpPr>
              <p:nvPr/>
            </p:nvSpPr>
            <p:spPr bwMode="auto">
              <a:xfrm>
                <a:off x="1085006" y="28398678"/>
                <a:ext cx="9728200" cy="3323987"/>
              </a:xfrm>
              <a:prstGeom prst="rect">
                <a:avLst/>
              </a:prstGeom>
              <a:noFill/>
              <a:ln w="9525">
                <a:noFill/>
                <a:miter lim="800000"/>
                <a:headEnd/>
                <a:tailEnd/>
              </a:ln>
              <a:effectLst/>
            </p:spPr>
            <p:txBody>
              <a:bodyPr wrap="square">
                <a:spAutoFit/>
              </a:bodyPr>
              <a:lstStyle/>
              <a:p>
                <a:pPr marL="457200" indent="-457200" algn="l" defTabSz="4389438">
                  <a:spcBef>
                    <a:spcPct val="50000"/>
                  </a:spcBef>
                  <a:buFont typeface="Arial" panose="020B0604020202020204" pitchFamily="34" charset="0"/>
                  <a:buChar char="•"/>
                </a:pPr>
                <a14:m>
                  <m:oMath xmlns:m="http://schemas.openxmlformats.org/officeDocument/2006/math">
                    <m:r>
                      <a:rPr lang="en-US" sz="2800" b="1" i="1">
                        <a:latin typeface="Cambria Math"/>
                      </a:rPr>
                      <m:t>𝒚</m:t>
                    </m:r>
                    <m:r>
                      <a:rPr lang="en-US" sz="2800" b="1" i="1">
                        <a:latin typeface="Cambria Math"/>
                      </a:rPr>
                      <m:t>=</m:t>
                    </m:r>
                    <m:r>
                      <a:rPr lang="en-US" sz="2800" b="1" i="1">
                        <a:latin typeface="Cambria Math"/>
                      </a:rPr>
                      <m:t>𝒂</m:t>
                    </m:r>
                    <m:r>
                      <a:rPr lang="en-US" sz="2800" b="1" i="1">
                        <a:latin typeface="Cambria Math"/>
                      </a:rPr>
                      <m:t>+</m:t>
                    </m:r>
                    <m:r>
                      <a:rPr lang="en-US" sz="2800" b="1" i="1">
                        <a:latin typeface="Cambria Math"/>
                      </a:rPr>
                      <m:t>𝒙𝒃</m:t>
                    </m:r>
                  </m:oMath>
                </a14:m>
                <a:endParaRPr lang="en-US" sz="2800" dirty="0" smtClean="0">
                  <a:latin typeface="+mn-lt"/>
                </a:endParaRPr>
              </a:p>
              <a:p>
                <a:pPr marL="457200" indent="-457200" algn="l" defTabSz="4389438">
                  <a:spcBef>
                    <a:spcPct val="50000"/>
                  </a:spcBef>
                  <a:buFont typeface="Arial" panose="020B0604020202020204" pitchFamily="34" charset="0"/>
                  <a:buChar char="•"/>
                </a:pPr>
                <a:r>
                  <a:rPr lang="en-US" sz="2800" dirty="0" smtClean="0">
                    <a:latin typeface="+mn-lt"/>
                  </a:rPr>
                  <a:t>One of the most basic and intuitive modeling methods</a:t>
                </a:r>
              </a:p>
              <a:p>
                <a:pPr marL="457200" indent="-457200" algn="l" defTabSz="4389438">
                  <a:spcBef>
                    <a:spcPct val="50000"/>
                  </a:spcBef>
                  <a:buFont typeface="Arial" panose="020B0604020202020204" pitchFamily="34" charset="0"/>
                  <a:buChar char="•"/>
                </a:pPr>
                <a:r>
                  <a:rPr lang="en-US" sz="2800" dirty="0">
                    <a:latin typeface="+mn-lt"/>
                  </a:rPr>
                  <a:t>Where the sum of the distances between the points and the model line are as small as possible </a:t>
                </a:r>
              </a:p>
              <a:p>
                <a:pPr marL="457200" indent="-457200" algn="l" defTabSz="4389438">
                  <a:spcBef>
                    <a:spcPct val="50000"/>
                  </a:spcBef>
                  <a:buFont typeface="Arial" panose="020B0604020202020204" pitchFamily="34" charset="0"/>
                  <a:buChar char="•"/>
                </a:pPr>
                <a:r>
                  <a:rPr lang="en-US" sz="2800" dirty="0" smtClean="0">
                    <a:latin typeface="+mn-lt"/>
                  </a:rPr>
                  <a:t>Used to find accurate means to replace missing ages and fares based on class and gender </a:t>
                </a:r>
                <a:endParaRPr lang="en-US" sz="2800" dirty="0">
                  <a:latin typeface="+mn-lt"/>
                </a:endParaRPr>
              </a:p>
            </p:txBody>
          </p:sp>
        </mc:Choice>
        <mc:Fallback>
          <p:sp>
            <p:nvSpPr>
              <p:cNvPr id="25" name="Text Box 19"/>
              <p:cNvSpPr txBox="1">
                <a:spLocks noRot="1" noChangeAspect="1" noMove="1" noResize="1" noEditPoints="1" noAdjustHandles="1" noChangeArrowheads="1" noChangeShapeType="1" noTextEdit="1"/>
              </p:cNvSpPr>
              <p:nvPr/>
            </p:nvSpPr>
            <p:spPr bwMode="auto">
              <a:xfrm>
                <a:off x="1085006" y="28398678"/>
                <a:ext cx="9728200" cy="3323987"/>
              </a:xfrm>
              <a:prstGeom prst="rect">
                <a:avLst/>
              </a:prstGeom>
              <a:blipFill rotWithShape="1">
                <a:blip r:embed="rId5"/>
                <a:stretch>
                  <a:fillRect l="-1128" r="-2068" b="-4220"/>
                </a:stretch>
              </a:blipFill>
              <a:ln w="9525">
                <a:noFill/>
                <a:miter lim="800000"/>
                <a:headEnd/>
                <a:tailEnd/>
              </a:ln>
              <a:effectLst/>
            </p:spPr>
            <p:txBody>
              <a:bodyPr/>
              <a:lstStyle/>
              <a:p>
                <a:r>
                  <a:rPr lang="en-US">
                    <a:noFill/>
                  </a:rPr>
                  <a:t> </a:t>
                </a:r>
              </a:p>
            </p:txBody>
          </p:sp>
        </mc:Fallback>
      </mc:AlternateContent>
      <p:sp>
        <p:nvSpPr>
          <p:cNvPr id="26" name="Text Box 19">
            <a:hlinkClick r:id="rId6"/>
          </p:cNvPr>
          <p:cNvSpPr txBox="1">
            <a:spLocks noChangeArrowheads="1"/>
          </p:cNvSpPr>
          <p:nvPr/>
        </p:nvSpPr>
        <p:spPr bwMode="auto">
          <a:xfrm>
            <a:off x="5753101" y="33200975"/>
            <a:ext cx="33640712" cy="1015663"/>
          </a:xfrm>
          <a:prstGeom prst="rect">
            <a:avLst/>
          </a:prstGeom>
          <a:noFill/>
          <a:ln w="9525">
            <a:noFill/>
            <a:miter lim="800000"/>
            <a:headEnd/>
            <a:tailEnd/>
          </a:ln>
          <a:effectLst/>
        </p:spPr>
        <p:txBody>
          <a:bodyPr wrap="square">
            <a:spAutoFit/>
          </a:bodyPr>
          <a:lstStyle/>
          <a:p>
            <a:pPr defTabSz="4389438">
              <a:spcBef>
                <a:spcPct val="50000"/>
              </a:spcBef>
            </a:pPr>
            <a:r>
              <a:rPr lang="en-US" sz="6000" b="1" i="1" dirty="0" smtClean="0">
                <a:solidFill>
                  <a:srgbClr val="0046D2"/>
                </a:solidFill>
                <a:latin typeface="+mn-lt"/>
              </a:rPr>
              <a:t>Order online at    https</a:t>
            </a:r>
            <a:r>
              <a:rPr lang="en-US" sz="6000" b="1" i="1" dirty="0">
                <a:solidFill>
                  <a:srgbClr val="0046D2"/>
                </a:solidFill>
                <a:latin typeface="+mn-lt"/>
              </a:rPr>
              <a:t>://www.postersession.com/order/</a:t>
            </a:r>
          </a:p>
        </p:txBody>
      </p:sp>
      <p:pic>
        <p:nvPicPr>
          <p:cNvPr id="41"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04924" y="1384398"/>
            <a:ext cx="6323344" cy="2968706"/>
          </a:xfrm>
          <a:prstGeom prst="rect">
            <a:avLst/>
          </a:prstGeom>
          <a:noFill/>
          <a:ln>
            <a:noFill/>
          </a:ln>
          <a:effectLst>
            <a:outerShdw blurRad="50800" dist="38100" dir="10800000" algn="r"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2"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975594" y="1384398"/>
            <a:ext cx="6323344" cy="2968706"/>
          </a:xfrm>
          <a:prstGeom prst="rect">
            <a:avLst/>
          </a:prstGeom>
          <a:noFill/>
          <a:ln>
            <a:noFill/>
          </a:ln>
          <a:effectLst>
            <a:outerShdw blurRad="50800" dist="38100" algn="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descr="C:\Users\mattk_000\Desktop\LSU Fall 2015\MATH 4020\train 72-82.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22417" y="16002000"/>
            <a:ext cx="8896351" cy="3361215"/>
          </a:xfrm>
          <a:prstGeom prst="rect">
            <a:avLst/>
          </a:prstGeom>
          <a:noFill/>
          <a:ln cmpd="tri">
            <a:solidFill>
              <a:schemeClr val="tx1"/>
            </a:solidFill>
          </a:ln>
          <a:extLst>
            <a:ext uri="{909E8E84-426E-40DD-AFC4-6F175D3DCCD1}">
              <a14:hiddenFill xmlns:a14="http://schemas.microsoft.com/office/drawing/2010/main">
                <a:solidFill>
                  <a:srgbClr val="FFFFFF"/>
                </a:solidFill>
              </a14:hiddenFill>
            </a:ext>
          </a:extLst>
        </p:spPr>
      </p:pic>
      <p:graphicFrame>
        <p:nvGraphicFramePr>
          <p:cNvPr id="2" name="Object 1"/>
          <p:cNvGraphicFramePr>
            <a:graphicFrameLocks noChangeAspect="1"/>
          </p:cNvGraphicFramePr>
          <p:nvPr>
            <p:extLst>
              <p:ext uri="{D42A27DB-BD31-4B8C-83A1-F6EECF244321}">
                <p14:modId xmlns:p14="http://schemas.microsoft.com/office/powerpoint/2010/main" val="1006400636"/>
              </p:ext>
            </p:extLst>
          </p:nvPr>
        </p:nvGraphicFramePr>
        <p:xfrm>
          <a:off x="12019430" y="14243900"/>
          <a:ext cx="8236890" cy="5064917"/>
        </p:xfrm>
        <a:graphic>
          <a:graphicData uri="http://schemas.openxmlformats.org/presentationml/2006/ole">
            <mc:AlternateContent xmlns:mc="http://schemas.openxmlformats.org/markup-compatibility/2006">
              <mc:Choice xmlns:v="urn:schemas-microsoft-com:vml" Requires="v">
                <p:oleObj spid="_x0000_s1082" name="Worksheet" r:id="rId9" imgW="4886508" imgH="3362332" progId="Excel.Sheet.12">
                  <p:embed/>
                </p:oleObj>
              </mc:Choice>
              <mc:Fallback>
                <p:oleObj name="Worksheet" r:id="rId9" imgW="4886508" imgH="3362332" progId="Excel.Sheet.12">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019430" y="14243900"/>
                        <a:ext cx="8236890" cy="5064917"/>
                      </a:xfrm>
                      <a:prstGeom prst="rect">
                        <a:avLst/>
                      </a:prstGeom>
                      <a:noFill/>
                      <a:ln w="9525">
                        <a:solidFill>
                          <a:schemeClr val="tx1"/>
                        </a:solidFill>
                        <a:miter lim="800000"/>
                        <a:headEnd/>
                        <a:tailEnd/>
                      </a:ln>
                    </p:spPr>
                  </p:pic>
                </p:oleObj>
              </mc:Fallback>
            </mc:AlternateContent>
          </a:graphicData>
        </a:graphic>
      </p:graphicFrame>
      <p:pic>
        <p:nvPicPr>
          <p:cNvPr id="43"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761529" y="23229170"/>
            <a:ext cx="4302558" cy="466324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grpSp>
        <p:nvGrpSpPr>
          <p:cNvPr id="28" name="Group 27"/>
          <p:cNvGrpSpPr/>
          <p:nvPr/>
        </p:nvGrpSpPr>
        <p:grpSpPr>
          <a:xfrm>
            <a:off x="22797636" y="23708219"/>
            <a:ext cx="9272337" cy="7457821"/>
            <a:chOff x="23373364" y="24770645"/>
            <a:chExt cx="8120882" cy="6358022"/>
          </a:xfrm>
        </p:grpSpPr>
        <p:pic>
          <p:nvPicPr>
            <p:cNvPr id="27" name="Picture 6"/>
            <p:cNvPicPr>
              <a:picLocks noChangeAspect="1" noChangeArrowheads="1"/>
            </p:cNvPicPr>
            <p:nvPr/>
          </p:nvPicPr>
          <p:blipFill rotWithShape="1">
            <a:blip r:embed="rId12">
              <a:extLst>
                <a:ext uri="{28A0092B-C50C-407E-A947-70E740481C1C}">
                  <a14:useLocalDpi xmlns:a14="http://schemas.microsoft.com/office/drawing/2010/main" val="0"/>
                </a:ext>
              </a:extLst>
            </a:blip>
            <a:srcRect l="4407" b="4233"/>
            <a:stretch/>
          </p:blipFill>
          <p:spPr bwMode="auto">
            <a:xfrm>
              <a:off x="23373364" y="24770645"/>
              <a:ext cx="8120882" cy="63580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28530856" y="25411902"/>
              <a:ext cx="2639191" cy="523220"/>
            </a:xfrm>
            <a:prstGeom prst="rect">
              <a:avLst/>
            </a:prstGeom>
            <a:noFill/>
          </p:spPr>
          <p:txBody>
            <a:bodyPr wrap="square" rtlCol="0">
              <a:spAutoFit/>
            </a:bodyPr>
            <a:lstStyle/>
            <a:p>
              <a:r>
                <a:rPr lang="en-US" sz="2800" b="1" dirty="0" smtClean="0">
                  <a:latin typeface="+mn-lt"/>
                </a:rPr>
                <a:t>Entropy</a:t>
              </a:r>
              <a:endParaRPr lang="en-US" sz="2800" b="1" dirty="0">
                <a:latin typeface="+mn-lt"/>
              </a:endParaRPr>
            </a:p>
          </p:txBody>
        </p:sp>
        <p:sp>
          <p:nvSpPr>
            <p:cNvPr id="4" name="TextBox 3"/>
            <p:cNvSpPr txBox="1"/>
            <p:nvPr/>
          </p:nvSpPr>
          <p:spPr>
            <a:xfrm>
              <a:off x="28583422" y="28072028"/>
              <a:ext cx="1923393" cy="523220"/>
            </a:xfrm>
            <a:prstGeom prst="rect">
              <a:avLst/>
            </a:prstGeom>
            <a:noFill/>
          </p:spPr>
          <p:txBody>
            <a:bodyPr wrap="square" rtlCol="0">
              <a:spAutoFit/>
            </a:bodyPr>
            <a:lstStyle/>
            <a:p>
              <a:r>
                <a:rPr lang="en-US" sz="2800" b="1" dirty="0" smtClean="0">
                  <a:latin typeface="+mn-lt"/>
                </a:rPr>
                <a:t>Gini</a:t>
              </a:r>
              <a:endParaRPr lang="en-US" sz="2800" b="1" dirty="0">
                <a:latin typeface="+mn-lt"/>
              </a:endParaRPr>
            </a:p>
          </p:txBody>
        </p:sp>
      </p:grpSp>
      <p:sp>
        <p:nvSpPr>
          <p:cNvPr id="5" name="TextBox 4"/>
          <p:cNvSpPr txBox="1"/>
          <p:nvPr/>
        </p:nvSpPr>
        <p:spPr>
          <a:xfrm>
            <a:off x="12183541" y="21747242"/>
            <a:ext cx="9772650" cy="1015663"/>
          </a:xfrm>
          <a:prstGeom prst="rect">
            <a:avLst/>
          </a:prstGeom>
          <a:noFill/>
        </p:spPr>
        <p:txBody>
          <a:bodyPr wrap="square" rtlCol="0">
            <a:spAutoFit/>
          </a:bodyPr>
          <a:lstStyle/>
          <a:p>
            <a:pPr algn="l"/>
            <a:r>
              <a:rPr lang="en-US" sz="6000" b="1" i="1" dirty="0" smtClean="0">
                <a:latin typeface="+mn-lt"/>
              </a:rPr>
              <a:t>Decision trees</a:t>
            </a:r>
            <a:endParaRPr lang="en-US" sz="6000" b="1" i="1" dirty="0">
              <a:latin typeface="+mn-lt"/>
            </a:endParaRPr>
          </a:p>
        </p:txBody>
      </p:sp>
      <p:sp>
        <p:nvSpPr>
          <p:cNvPr id="6" name="TextBox 5"/>
          <p:cNvSpPr txBox="1"/>
          <p:nvPr/>
        </p:nvSpPr>
        <p:spPr>
          <a:xfrm>
            <a:off x="11008980" y="22991742"/>
            <a:ext cx="9575800" cy="1815882"/>
          </a:xfrm>
          <a:prstGeom prst="rect">
            <a:avLst/>
          </a:prstGeom>
          <a:noFill/>
        </p:spPr>
        <p:txBody>
          <a:bodyPr wrap="square" rtlCol="0">
            <a:spAutoFit/>
          </a:bodyPr>
          <a:lstStyle/>
          <a:p>
            <a:pPr algn="l"/>
            <a:r>
              <a:rPr lang="en-US" sz="2800" dirty="0" smtClean="0">
                <a:latin typeface="+mn-lt"/>
              </a:rPr>
              <a:t>     Decision trees show possible outcomes by examining different methods of evaluation.  The branches of the tree can be found by using Shannon entropy or the </a:t>
            </a:r>
            <a:r>
              <a:rPr lang="en-US" sz="2800" dirty="0">
                <a:latin typeface="+mn-lt"/>
              </a:rPr>
              <a:t>G</a:t>
            </a:r>
            <a:r>
              <a:rPr lang="en-US" sz="2800" dirty="0" smtClean="0">
                <a:latin typeface="+mn-lt"/>
              </a:rPr>
              <a:t>ini function. </a:t>
            </a:r>
            <a:endParaRPr lang="en-US" sz="2800" dirty="0">
              <a:latin typeface="+mn-lt"/>
            </a:endParaRPr>
          </a:p>
        </p:txBody>
      </p:sp>
      <p:pic>
        <p:nvPicPr>
          <p:cNvPr id="52" name="Picture 2" descr="C:\Users\mattk_000\Downloads\tree.gif"/>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881422" y="24306235"/>
            <a:ext cx="9905887" cy="554946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2943518" y="26239332"/>
            <a:ext cx="1040670" cy="400110"/>
          </a:xfrm>
          <a:prstGeom prst="rect">
            <a:avLst/>
          </a:prstGeom>
          <a:noFill/>
        </p:spPr>
        <p:txBody>
          <a:bodyPr wrap="none" rtlCol="0">
            <a:spAutoFit/>
          </a:bodyPr>
          <a:lstStyle/>
          <a:p>
            <a:r>
              <a:rPr lang="en-US" sz="2000" dirty="0" smtClean="0">
                <a:latin typeface="+mn-lt"/>
              </a:rPr>
              <a:t>Female</a:t>
            </a:r>
            <a:endParaRPr lang="en-US" sz="2000" dirty="0">
              <a:latin typeface="+mn-lt"/>
            </a:endParaRPr>
          </a:p>
        </p:txBody>
      </p:sp>
      <p:sp>
        <p:nvSpPr>
          <p:cNvPr id="8" name="TextBox 7"/>
          <p:cNvSpPr txBox="1"/>
          <p:nvPr/>
        </p:nvSpPr>
        <p:spPr>
          <a:xfrm>
            <a:off x="17491228" y="26239332"/>
            <a:ext cx="740908" cy="400110"/>
          </a:xfrm>
          <a:prstGeom prst="rect">
            <a:avLst/>
          </a:prstGeom>
          <a:noFill/>
        </p:spPr>
        <p:txBody>
          <a:bodyPr wrap="none" rtlCol="0">
            <a:spAutoFit/>
          </a:bodyPr>
          <a:lstStyle/>
          <a:p>
            <a:r>
              <a:rPr lang="en-US" sz="2000" dirty="0" smtClean="0">
                <a:latin typeface="+mn-lt"/>
              </a:rPr>
              <a:t>Male</a:t>
            </a:r>
            <a:endParaRPr lang="en-US" sz="2000" dirty="0">
              <a:latin typeface="+mn-lt"/>
            </a:endParaRPr>
          </a:p>
        </p:txBody>
      </p:sp>
      <p:sp>
        <p:nvSpPr>
          <p:cNvPr id="9" name="TextBox 8"/>
          <p:cNvSpPr txBox="1"/>
          <p:nvPr/>
        </p:nvSpPr>
        <p:spPr>
          <a:xfrm>
            <a:off x="11254931" y="27778383"/>
            <a:ext cx="1552028" cy="400110"/>
          </a:xfrm>
          <a:prstGeom prst="rect">
            <a:avLst/>
          </a:prstGeom>
          <a:noFill/>
        </p:spPr>
        <p:txBody>
          <a:bodyPr wrap="none" rtlCol="0">
            <a:spAutoFit/>
          </a:bodyPr>
          <a:lstStyle/>
          <a:p>
            <a:r>
              <a:rPr lang="en-US" sz="2000" dirty="0" smtClean="0">
                <a:latin typeface="+mn-lt"/>
              </a:rPr>
              <a:t>Class 1 or 2</a:t>
            </a:r>
            <a:endParaRPr lang="en-US" sz="2000" dirty="0">
              <a:latin typeface="+mn-lt"/>
            </a:endParaRPr>
          </a:p>
        </p:txBody>
      </p:sp>
      <p:sp>
        <p:nvSpPr>
          <p:cNvPr id="10" name="TextBox 9"/>
          <p:cNvSpPr txBox="1"/>
          <p:nvPr/>
        </p:nvSpPr>
        <p:spPr>
          <a:xfrm>
            <a:off x="14540592" y="27778383"/>
            <a:ext cx="1040670" cy="400110"/>
          </a:xfrm>
          <a:prstGeom prst="rect">
            <a:avLst/>
          </a:prstGeom>
          <a:noFill/>
        </p:spPr>
        <p:txBody>
          <a:bodyPr wrap="none" rtlCol="0">
            <a:spAutoFit/>
          </a:bodyPr>
          <a:lstStyle/>
          <a:p>
            <a:r>
              <a:rPr lang="en-US" sz="2000" dirty="0" smtClean="0">
                <a:latin typeface="+mn-lt"/>
              </a:rPr>
              <a:t>Class 3</a:t>
            </a:r>
            <a:endParaRPr lang="en-US" sz="2000" dirty="0">
              <a:latin typeface="+mn-lt"/>
            </a:endParaRPr>
          </a:p>
        </p:txBody>
      </p:sp>
      <p:sp>
        <p:nvSpPr>
          <p:cNvPr id="11" name="TextBox 10"/>
          <p:cNvSpPr txBox="1"/>
          <p:nvPr/>
        </p:nvSpPr>
        <p:spPr>
          <a:xfrm>
            <a:off x="15960490" y="27809914"/>
            <a:ext cx="1040670" cy="400110"/>
          </a:xfrm>
          <a:prstGeom prst="rect">
            <a:avLst/>
          </a:prstGeom>
          <a:noFill/>
        </p:spPr>
        <p:txBody>
          <a:bodyPr wrap="none" rtlCol="0">
            <a:spAutoFit/>
          </a:bodyPr>
          <a:lstStyle/>
          <a:p>
            <a:r>
              <a:rPr lang="en-US" sz="2000" dirty="0" smtClean="0">
                <a:latin typeface="+mn-lt"/>
              </a:rPr>
              <a:t>Class 1</a:t>
            </a:r>
            <a:endParaRPr lang="en-US" sz="2000" dirty="0">
              <a:latin typeface="+mn-lt"/>
            </a:endParaRPr>
          </a:p>
        </p:txBody>
      </p:sp>
      <p:sp>
        <p:nvSpPr>
          <p:cNvPr id="12" name="TextBox 11"/>
          <p:cNvSpPr txBox="1"/>
          <p:nvPr/>
        </p:nvSpPr>
        <p:spPr>
          <a:xfrm>
            <a:off x="18731638" y="27778383"/>
            <a:ext cx="1552028" cy="400110"/>
          </a:xfrm>
          <a:prstGeom prst="rect">
            <a:avLst/>
          </a:prstGeom>
          <a:noFill/>
        </p:spPr>
        <p:txBody>
          <a:bodyPr wrap="none" rtlCol="0">
            <a:spAutoFit/>
          </a:bodyPr>
          <a:lstStyle/>
          <a:p>
            <a:r>
              <a:rPr lang="en-US" sz="2000" dirty="0" smtClean="0">
                <a:latin typeface="+mn-lt"/>
              </a:rPr>
              <a:t>Class 2 or 3</a:t>
            </a:r>
            <a:endParaRPr lang="en-US" sz="2000" dirty="0">
              <a:latin typeface="+mn-lt"/>
            </a:endParaRPr>
          </a:p>
        </p:txBody>
      </p:sp>
      <p:sp>
        <p:nvSpPr>
          <p:cNvPr id="13" name="TextBox 12"/>
          <p:cNvSpPr txBox="1"/>
          <p:nvPr/>
        </p:nvSpPr>
        <p:spPr>
          <a:xfrm>
            <a:off x="11383344" y="29693709"/>
            <a:ext cx="9721850" cy="1815882"/>
          </a:xfrm>
          <a:prstGeom prst="rect">
            <a:avLst/>
          </a:prstGeom>
          <a:noFill/>
        </p:spPr>
        <p:txBody>
          <a:bodyPr wrap="square" rtlCol="0">
            <a:spAutoFit/>
          </a:bodyPr>
          <a:lstStyle/>
          <a:p>
            <a:pPr algn="l"/>
            <a:r>
              <a:rPr lang="en-US" sz="2800" dirty="0">
                <a:latin typeface="+mn-lt"/>
              </a:rPr>
              <a:t> </a:t>
            </a:r>
            <a:r>
              <a:rPr lang="en-US" sz="2800" dirty="0" smtClean="0">
                <a:latin typeface="+mn-lt"/>
              </a:rPr>
              <a:t>    The goal is to progress till the lowest entropies are achieved for the best prediction.  Here it is seen, an accurate prediction can be made about the survival of females in class 1 or 2.</a:t>
            </a:r>
            <a:endParaRPr lang="en-US" sz="2800" dirty="0">
              <a:latin typeface="+mn-lt"/>
            </a:endParaRPr>
          </a:p>
        </p:txBody>
      </p:sp>
      <p:pic>
        <p:nvPicPr>
          <p:cNvPr id="57" name="Picture 4" descr="http://openi.nlm.nih.gov/imgs/512/25/2675497/2675497_CIN-02-133-g003.png">
            <a:hlinkClick r:id="rId14"/>
          </p:cNvPr>
          <p:cNvPicPr>
            <a:picLocks noChangeAspect="1" noChangeArrowheads="1"/>
          </p:cNvPicPr>
          <p:nvPr/>
        </p:nvPicPr>
        <p:blipFill rotWithShape="1">
          <a:blip r:embed="rId15">
            <a:extLst>
              <a:ext uri="{28A0092B-C50C-407E-A947-70E740481C1C}">
                <a14:useLocalDpi xmlns:a14="http://schemas.microsoft.com/office/drawing/2010/main" val="0"/>
              </a:ext>
            </a:extLst>
          </a:blip>
          <a:srcRect l="21178"/>
          <a:stretch/>
        </p:blipFill>
        <p:spPr bwMode="auto">
          <a:xfrm>
            <a:off x="34787516" y="14968717"/>
            <a:ext cx="6929765" cy="7333142"/>
          </a:xfrm>
          <a:prstGeom prst="rect">
            <a:avLst/>
          </a:prstGeom>
          <a:noFill/>
          <a:extLst>
            <a:ext uri="{909E8E84-426E-40DD-AFC4-6F175D3DCCD1}">
              <a14:hiddenFill xmlns:a14="http://schemas.microsoft.com/office/drawing/2010/main">
                <a:solidFill>
                  <a:srgbClr val="FFFFFF"/>
                </a:solidFill>
              </a14:hiddenFill>
            </a:ext>
          </a:extLst>
        </p:spPr>
      </p:pic>
      <p:sp>
        <p:nvSpPr>
          <p:cNvPr id="17" name="Rounded Rectangle 16"/>
          <p:cNvSpPr/>
          <p:nvPr/>
        </p:nvSpPr>
        <p:spPr bwMode="auto">
          <a:xfrm>
            <a:off x="622738" y="6095999"/>
            <a:ext cx="20649094" cy="2617985"/>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l" defTabSz="4389438">
              <a:spcBef>
                <a:spcPct val="50000"/>
              </a:spcBef>
            </a:pPr>
            <a:r>
              <a:rPr lang="en-US" b="1" dirty="0" smtClean="0"/>
              <a:t>    Introduction </a:t>
            </a:r>
            <a:endParaRPr lang="en-US" b="1" dirty="0"/>
          </a:p>
        </p:txBody>
      </p:sp>
      <p:pic>
        <p:nvPicPr>
          <p:cNvPr id="58" name="Picture 2" descr="E:\LSU Fall 2015\MATH 4020\sub 3.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3917142" y="29737191"/>
            <a:ext cx="8699092" cy="1484517"/>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33917142" y="23988879"/>
            <a:ext cx="8978696" cy="6124754"/>
          </a:xfrm>
          <a:prstGeom prst="rect">
            <a:avLst/>
          </a:prstGeom>
          <a:noFill/>
        </p:spPr>
        <p:txBody>
          <a:bodyPr wrap="square" rtlCol="0">
            <a:spAutoFit/>
          </a:bodyPr>
          <a:lstStyle/>
          <a:p>
            <a:pPr marL="457200" indent="-457200" algn="l">
              <a:buFont typeface="Arial" panose="020B0604020202020204" pitchFamily="34" charset="0"/>
              <a:buChar char="•"/>
            </a:pPr>
            <a:r>
              <a:rPr lang="en-US" sz="2800" dirty="0" smtClean="0"/>
              <a:t>Performed featured engineering techniques </a:t>
            </a:r>
          </a:p>
          <a:p>
            <a:pPr marL="914400" lvl="1" indent="-457200" algn="l">
              <a:buFont typeface="Arial" panose="020B0604020202020204" pitchFamily="34" charset="0"/>
              <a:buChar char="•"/>
            </a:pPr>
            <a:r>
              <a:rPr lang="en-US" sz="2800" dirty="0" smtClean="0"/>
              <a:t>Changed alphabetic values to numeric</a:t>
            </a:r>
          </a:p>
          <a:p>
            <a:pPr marL="914400" lvl="1" indent="-457200" algn="l">
              <a:buFont typeface="Arial" panose="020B0604020202020204" pitchFamily="34" charset="0"/>
              <a:buChar char="•"/>
            </a:pPr>
            <a:r>
              <a:rPr lang="en-US" sz="2800" dirty="0" smtClean="0"/>
              <a:t> </a:t>
            </a:r>
            <a:r>
              <a:rPr lang="en-US" sz="2800" dirty="0"/>
              <a:t>C</a:t>
            </a:r>
            <a:r>
              <a:rPr lang="en-US" sz="2800" dirty="0" smtClean="0"/>
              <a:t>alculated family size</a:t>
            </a:r>
          </a:p>
          <a:p>
            <a:pPr marL="914400" lvl="1" indent="-457200" algn="l">
              <a:buFont typeface="Arial" panose="020B0604020202020204" pitchFamily="34" charset="0"/>
              <a:buChar char="•"/>
            </a:pPr>
            <a:r>
              <a:rPr lang="en-US" sz="2800" dirty="0" smtClean="0"/>
              <a:t>Extracted title from name and deck label from ticket number</a:t>
            </a:r>
          </a:p>
          <a:p>
            <a:pPr marL="914400" lvl="1" indent="-457200" algn="l">
              <a:buFont typeface="Arial" panose="020B0604020202020204" pitchFamily="34" charset="0"/>
              <a:buChar char="•"/>
            </a:pPr>
            <a:r>
              <a:rPr lang="en-US" sz="2800" dirty="0"/>
              <a:t>Used linear regression algorithm to fill in missing </a:t>
            </a:r>
            <a:r>
              <a:rPr lang="en-US" sz="2800" dirty="0" smtClean="0"/>
              <a:t>ages</a:t>
            </a:r>
            <a:endParaRPr lang="en-US" sz="2800" dirty="0" smtClean="0"/>
          </a:p>
          <a:p>
            <a:pPr marL="457200" indent="-457200" algn="l">
              <a:buFont typeface="Arial" panose="020B0604020202020204" pitchFamily="34" charset="0"/>
              <a:buChar char="•"/>
            </a:pPr>
            <a:r>
              <a:rPr lang="en-US" sz="2800" dirty="0" smtClean="0"/>
              <a:t>Used several prediction algorithms in python</a:t>
            </a:r>
          </a:p>
          <a:p>
            <a:pPr marL="914400" lvl="1" indent="-457200" algn="l">
              <a:buFont typeface="Arial" panose="020B0604020202020204" pitchFamily="34" charset="0"/>
              <a:buChar char="•"/>
            </a:pPr>
            <a:r>
              <a:rPr lang="en-US" sz="2800" dirty="0" smtClean="0"/>
              <a:t>Decision tree</a:t>
            </a:r>
          </a:p>
          <a:p>
            <a:pPr marL="914400" lvl="1" indent="-457200" algn="l">
              <a:buFont typeface="Arial" panose="020B0604020202020204" pitchFamily="34" charset="0"/>
              <a:buChar char="•"/>
            </a:pPr>
            <a:r>
              <a:rPr lang="en-US" sz="2800" dirty="0" smtClean="0"/>
              <a:t>Random forests</a:t>
            </a:r>
          </a:p>
          <a:p>
            <a:pPr marL="914400" lvl="1" indent="-457200" algn="l">
              <a:buFont typeface="Arial" panose="020B0604020202020204" pitchFamily="34" charset="0"/>
              <a:buChar char="•"/>
            </a:pPr>
            <a:r>
              <a:rPr lang="en-US" sz="2800" dirty="0" smtClean="0"/>
              <a:t>Extra trees</a:t>
            </a:r>
          </a:p>
          <a:p>
            <a:pPr marL="457200" indent="-457200" algn="l">
              <a:buFont typeface="Arial" panose="020B0604020202020204" pitchFamily="34" charset="0"/>
              <a:buChar char="•"/>
            </a:pPr>
            <a:r>
              <a:rPr lang="en-US" sz="2800" dirty="0" smtClean="0"/>
              <a:t>Achieved our best score 80.383% correct predictions</a:t>
            </a:r>
          </a:p>
          <a:p>
            <a:pPr algn="l"/>
            <a:endParaRPr lang="en-US" sz="2800" dirty="0"/>
          </a:p>
          <a:p>
            <a:pPr marL="457200" indent="-457200" algn="l">
              <a:buFont typeface="Arial" panose="020B0604020202020204" pitchFamily="34" charset="0"/>
              <a:buChar char="•"/>
            </a:pPr>
            <a:endParaRPr lang="en-US" sz="2800" dirty="0"/>
          </a:p>
        </p:txBody>
      </p:sp>
      <p:sp>
        <p:nvSpPr>
          <p:cNvPr id="15" name="TextBox 14"/>
          <p:cNvSpPr txBox="1"/>
          <p:nvPr/>
        </p:nvSpPr>
        <p:spPr>
          <a:xfrm>
            <a:off x="11502188" y="9601091"/>
            <a:ext cx="9755995" cy="4642809"/>
          </a:xfrm>
          <a:prstGeom prst="rect">
            <a:avLst/>
          </a:prstGeom>
          <a:noFill/>
        </p:spPr>
        <p:txBody>
          <a:bodyPr wrap="square" rtlCol="0">
            <a:spAutoFit/>
          </a:bodyPr>
          <a:lstStyle/>
          <a:p>
            <a:pPr algn="l" defTabSz="2508250" eaLnBrk="0" hangingPunct="0">
              <a:lnSpc>
                <a:spcPct val="95000"/>
              </a:lnSpc>
            </a:pPr>
            <a:r>
              <a:rPr lang="en-US" sz="6600" b="1" i="1" dirty="0"/>
              <a:t>Feature </a:t>
            </a:r>
            <a:r>
              <a:rPr lang="en-US" sz="6600" b="1" i="1" dirty="0" smtClean="0"/>
              <a:t>Engineering</a:t>
            </a:r>
          </a:p>
          <a:p>
            <a:pPr algn="l" defTabSz="2508250" eaLnBrk="0" hangingPunct="0">
              <a:lnSpc>
                <a:spcPct val="95000"/>
              </a:lnSpc>
            </a:pPr>
            <a:endParaRPr lang="en-US" sz="2400" dirty="0"/>
          </a:p>
          <a:p>
            <a:pPr algn="l" defTabSz="2508250" eaLnBrk="0" hangingPunct="0">
              <a:lnSpc>
                <a:spcPct val="95000"/>
              </a:lnSpc>
            </a:pPr>
            <a:r>
              <a:rPr lang="en-US" sz="2800" dirty="0"/>
              <a:t>     To achieve the best results, data should be manipulated into a format that works effectively and efficiently with the programing language Python.  Feature engineering encapsulates altering alphabetic into numeric data, pulling a title out of a passenger’s name, calculating family size, and filling in missing values for age and fare.   The final data was machine friendly.</a:t>
            </a:r>
          </a:p>
          <a:p>
            <a:pPr algn="l"/>
            <a:endParaRPr lang="en-US" sz="2400" dirty="0"/>
          </a:p>
        </p:txBody>
      </p:sp>
      <p:sp>
        <p:nvSpPr>
          <p:cNvPr id="18" name="TextBox 17"/>
          <p:cNvSpPr txBox="1"/>
          <p:nvPr/>
        </p:nvSpPr>
        <p:spPr>
          <a:xfrm>
            <a:off x="9522372" y="6297940"/>
            <a:ext cx="11412575" cy="2246769"/>
          </a:xfrm>
          <a:prstGeom prst="rect">
            <a:avLst/>
          </a:prstGeom>
          <a:noFill/>
        </p:spPr>
        <p:txBody>
          <a:bodyPr wrap="square" rtlCol="0">
            <a:spAutoFit/>
          </a:bodyPr>
          <a:lstStyle/>
          <a:p>
            <a:pPr algn="l"/>
            <a:r>
              <a:rPr lang="en-US" sz="2800" i="1" dirty="0"/>
              <a:t> </a:t>
            </a:r>
            <a:r>
              <a:rPr lang="en-US" sz="2800" i="1" dirty="0" smtClean="0"/>
              <a:t>     The </a:t>
            </a:r>
            <a:r>
              <a:rPr lang="en-US" sz="2800" i="1" dirty="0"/>
              <a:t>sinking of the RMS Titanic is one of the most infamous shipwrecks in history.  On April 15, 1912, during her maiden voyage, the Titanic sank after colliding with an iceberg, killing 1502 out of 2224 passengers and crew. This sensational tragedy shocked the international community and led to better safety regulations for ships.</a:t>
            </a:r>
            <a:endParaRPr lang="en-US" sz="2800" dirty="0"/>
          </a:p>
        </p:txBody>
      </p:sp>
      <p:sp>
        <p:nvSpPr>
          <p:cNvPr id="19" name="TextBox 18"/>
          <p:cNvSpPr txBox="1"/>
          <p:nvPr/>
        </p:nvSpPr>
        <p:spPr>
          <a:xfrm>
            <a:off x="22390100" y="8236932"/>
            <a:ext cx="9766300" cy="954107"/>
          </a:xfrm>
          <a:prstGeom prst="rect">
            <a:avLst/>
          </a:prstGeom>
          <a:noFill/>
        </p:spPr>
        <p:txBody>
          <a:bodyPr wrap="square" rtlCol="0">
            <a:spAutoFit/>
          </a:bodyPr>
          <a:lstStyle/>
          <a:p>
            <a:pPr algn="l"/>
            <a:r>
              <a:rPr lang="en-US" sz="2800" dirty="0"/>
              <a:t> </a:t>
            </a:r>
            <a:r>
              <a:rPr lang="en-US" sz="2800" dirty="0" smtClean="0"/>
              <a:t>   Nodes in the </a:t>
            </a:r>
            <a:r>
              <a:rPr lang="en-US" sz="2800" b="1" dirty="0" smtClean="0"/>
              <a:t>decision tree</a:t>
            </a:r>
            <a:r>
              <a:rPr lang="en-US" sz="2800" dirty="0" smtClean="0"/>
              <a:t> are chosen </a:t>
            </a:r>
            <a:r>
              <a:rPr lang="en-US" sz="2800" dirty="0" smtClean="0"/>
              <a:t>to maximize information </a:t>
            </a:r>
            <a:r>
              <a:rPr lang="en-US" sz="2800" dirty="0" smtClean="0"/>
              <a:t>gain criteria</a:t>
            </a:r>
            <a:r>
              <a:rPr lang="en-US" sz="2800" dirty="0" smtClean="0"/>
              <a:t>.    </a:t>
            </a:r>
            <a:endParaRPr lang="en-US" sz="2800" dirty="0"/>
          </a:p>
        </p:txBody>
      </p:sp>
      <mc:AlternateContent xmlns:mc="http://schemas.openxmlformats.org/markup-compatibility/2006">
        <mc:Choice xmlns:a14="http://schemas.microsoft.com/office/drawing/2010/main" Requires="a14">
          <p:sp>
            <p:nvSpPr>
              <p:cNvPr id="16" name="TextBox 15"/>
              <p:cNvSpPr txBox="1"/>
              <p:nvPr/>
            </p:nvSpPr>
            <p:spPr>
              <a:xfrm>
                <a:off x="22390100" y="9196379"/>
                <a:ext cx="10182443" cy="3274807"/>
              </a:xfrm>
              <a:prstGeom prst="rect">
                <a:avLst/>
              </a:prstGeom>
              <a:noFill/>
            </p:spPr>
            <p:txBody>
              <a:bodyPr wrap="square" rtlCol="0">
                <a:spAutoFit/>
              </a:bodyPr>
              <a:lstStyle/>
              <a:p>
                <a14:m>
                  <m:oMath xmlns:m="http://schemas.openxmlformats.org/officeDocument/2006/math">
                    <m:r>
                      <a:rPr lang="en-US" sz="3600" b="1" i="1" smtClean="0">
                        <a:latin typeface="Cambria Math"/>
                      </a:rPr>
                      <m:t>𝑰𝑮</m:t>
                    </m:r>
                    <m:d>
                      <m:dPr>
                        <m:ctrlPr>
                          <a:rPr lang="en-US" sz="3600" b="1" i="1" smtClean="0">
                            <a:latin typeface="Cambria Math"/>
                          </a:rPr>
                        </m:ctrlPr>
                      </m:dPr>
                      <m:e>
                        <m:sSub>
                          <m:sSubPr>
                            <m:ctrlPr>
                              <a:rPr lang="en-US" sz="3600" b="1" i="1" smtClean="0">
                                <a:latin typeface="Cambria Math"/>
                              </a:rPr>
                            </m:ctrlPr>
                          </m:sSubPr>
                          <m:e>
                            <m:r>
                              <a:rPr lang="en-US" sz="3600" b="1" i="1" smtClean="0">
                                <a:latin typeface="Cambria Math"/>
                              </a:rPr>
                              <m:t>𝑫</m:t>
                            </m:r>
                          </m:e>
                          <m:sub>
                            <m:r>
                              <a:rPr lang="en-US" sz="3600" b="1" i="1" smtClean="0">
                                <a:latin typeface="Cambria Math"/>
                              </a:rPr>
                              <m:t>𝒑</m:t>
                            </m:r>
                          </m:sub>
                        </m:sSub>
                      </m:e>
                    </m:d>
                    <m:r>
                      <a:rPr lang="en-US" sz="3600" b="1" i="1" smtClean="0">
                        <a:latin typeface="Cambria Math"/>
                      </a:rPr>
                      <m:t>=</m:t>
                    </m:r>
                    <m:r>
                      <a:rPr lang="en-US" sz="3600" b="1" i="1" smtClean="0">
                        <a:latin typeface="Cambria Math"/>
                      </a:rPr>
                      <m:t>𝑰</m:t>
                    </m:r>
                    <m:d>
                      <m:dPr>
                        <m:ctrlPr>
                          <a:rPr lang="en-US" sz="3600" b="1" i="1" smtClean="0">
                            <a:latin typeface="Cambria Math"/>
                          </a:rPr>
                        </m:ctrlPr>
                      </m:dPr>
                      <m:e>
                        <m:sSub>
                          <m:sSubPr>
                            <m:ctrlPr>
                              <a:rPr lang="en-US" sz="3600" b="1" i="1" smtClean="0">
                                <a:latin typeface="Cambria Math"/>
                              </a:rPr>
                            </m:ctrlPr>
                          </m:sSubPr>
                          <m:e>
                            <m:r>
                              <a:rPr lang="en-US" sz="3600" b="1" i="1" smtClean="0">
                                <a:latin typeface="Cambria Math"/>
                              </a:rPr>
                              <m:t>𝑫</m:t>
                            </m:r>
                          </m:e>
                          <m:sub>
                            <m:r>
                              <a:rPr lang="en-US" sz="3600" b="1" i="1" smtClean="0">
                                <a:latin typeface="Cambria Math"/>
                              </a:rPr>
                              <m:t>𝒑</m:t>
                            </m:r>
                          </m:sub>
                        </m:sSub>
                      </m:e>
                    </m:d>
                    <m:r>
                      <a:rPr lang="en-US" sz="3600" b="1" i="1" smtClean="0">
                        <a:latin typeface="Cambria Math"/>
                      </a:rPr>
                      <m:t>−</m:t>
                    </m:r>
                    <m:f>
                      <m:fPr>
                        <m:ctrlPr>
                          <a:rPr lang="en-US" sz="3600" b="1" i="1" smtClean="0">
                            <a:latin typeface="Cambria Math"/>
                          </a:rPr>
                        </m:ctrlPr>
                      </m:fPr>
                      <m:num>
                        <m:sSub>
                          <m:sSubPr>
                            <m:ctrlPr>
                              <a:rPr lang="en-US" sz="3600" b="1" i="1" smtClean="0">
                                <a:latin typeface="Cambria Math"/>
                              </a:rPr>
                            </m:ctrlPr>
                          </m:sSubPr>
                          <m:e>
                            <m:r>
                              <a:rPr lang="en-US" sz="3600" b="1" i="1" smtClean="0">
                                <a:latin typeface="Cambria Math"/>
                              </a:rPr>
                              <m:t>𝑵</m:t>
                            </m:r>
                          </m:e>
                          <m:sub>
                            <m:r>
                              <a:rPr lang="en-US" sz="3600" b="1" i="1" smtClean="0">
                                <a:latin typeface="Cambria Math"/>
                              </a:rPr>
                              <m:t>𝒍𝒆𝒇𝒕</m:t>
                            </m:r>
                          </m:sub>
                        </m:sSub>
                      </m:num>
                      <m:den>
                        <m:sSub>
                          <m:sSubPr>
                            <m:ctrlPr>
                              <a:rPr lang="en-US" sz="3600" b="1" i="1" smtClean="0">
                                <a:latin typeface="Cambria Math"/>
                              </a:rPr>
                            </m:ctrlPr>
                          </m:sSubPr>
                          <m:e>
                            <m:r>
                              <a:rPr lang="en-US" sz="3600" b="1" i="1" smtClean="0">
                                <a:latin typeface="Cambria Math"/>
                              </a:rPr>
                              <m:t>𝑵</m:t>
                            </m:r>
                          </m:e>
                          <m:sub>
                            <m:r>
                              <a:rPr lang="en-US" sz="3600" b="1" i="1" smtClean="0">
                                <a:latin typeface="Cambria Math"/>
                              </a:rPr>
                              <m:t>𝒑</m:t>
                            </m:r>
                          </m:sub>
                        </m:sSub>
                      </m:den>
                    </m:f>
                    <m:r>
                      <a:rPr lang="en-US" sz="3600" b="1" i="1" smtClean="0">
                        <a:latin typeface="Cambria Math"/>
                      </a:rPr>
                      <m:t>𝑰</m:t>
                    </m:r>
                    <m:d>
                      <m:dPr>
                        <m:ctrlPr>
                          <a:rPr lang="en-US" sz="3600" b="1" i="1" smtClean="0">
                            <a:latin typeface="Cambria Math"/>
                          </a:rPr>
                        </m:ctrlPr>
                      </m:dPr>
                      <m:e>
                        <m:sSub>
                          <m:sSubPr>
                            <m:ctrlPr>
                              <a:rPr lang="en-US" sz="3600" b="1" i="1" smtClean="0">
                                <a:latin typeface="Cambria Math"/>
                              </a:rPr>
                            </m:ctrlPr>
                          </m:sSubPr>
                          <m:e>
                            <m:r>
                              <a:rPr lang="en-US" sz="3600" b="1" i="1" smtClean="0">
                                <a:latin typeface="Cambria Math"/>
                              </a:rPr>
                              <m:t>𝑫</m:t>
                            </m:r>
                          </m:e>
                          <m:sub>
                            <m:r>
                              <a:rPr lang="en-US" sz="3600" b="1" i="1" smtClean="0">
                                <a:latin typeface="Cambria Math"/>
                              </a:rPr>
                              <m:t>𝒍𝒆𝒇𝒕</m:t>
                            </m:r>
                          </m:sub>
                        </m:sSub>
                      </m:e>
                    </m:d>
                    <m:r>
                      <a:rPr lang="en-US" sz="3600" b="1" i="1" smtClean="0">
                        <a:latin typeface="Cambria Math"/>
                      </a:rPr>
                      <m:t>−</m:t>
                    </m:r>
                  </m:oMath>
                </a14:m>
                <a:r>
                  <a:rPr lang="en-US" sz="3600" b="1" dirty="0"/>
                  <a:t> </a:t>
                </a:r>
                <a14:m>
                  <m:oMath xmlns:m="http://schemas.openxmlformats.org/officeDocument/2006/math">
                    <m:f>
                      <m:fPr>
                        <m:ctrlPr>
                          <a:rPr lang="en-US" sz="3600" b="1" i="1">
                            <a:latin typeface="Cambria Math"/>
                          </a:rPr>
                        </m:ctrlPr>
                      </m:fPr>
                      <m:num>
                        <m:sSub>
                          <m:sSubPr>
                            <m:ctrlPr>
                              <a:rPr lang="en-US" sz="3600" b="1" i="1">
                                <a:latin typeface="Cambria Math"/>
                              </a:rPr>
                            </m:ctrlPr>
                          </m:sSubPr>
                          <m:e>
                            <m:r>
                              <a:rPr lang="en-US" sz="3600" b="1" i="1">
                                <a:latin typeface="Cambria Math"/>
                              </a:rPr>
                              <m:t>𝑵</m:t>
                            </m:r>
                          </m:e>
                          <m:sub>
                            <m:r>
                              <a:rPr lang="en-US" sz="3600" b="1" i="1" smtClean="0">
                                <a:latin typeface="Cambria Math"/>
                              </a:rPr>
                              <m:t>𝒓𝒊𝒈𝒉𝒕</m:t>
                            </m:r>
                          </m:sub>
                        </m:sSub>
                      </m:num>
                      <m:den>
                        <m:sSub>
                          <m:sSubPr>
                            <m:ctrlPr>
                              <a:rPr lang="en-US" sz="3600" b="1" i="1">
                                <a:latin typeface="Cambria Math"/>
                              </a:rPr>
                            </m:ctrlPr>
                          </m:sSubPr>
                          <m:e>
                            <m:r>
                              <a:rPr lang="en-US" sz="3600" b="1" i="1">
                                <a:latin typeface="Cambria Math"/>
                              </a:rPr>
                              <m:t>𝑵</m:t>
                            </m:r>
                          </m:e>
                          <m:sub>
                            <m:r>
                              <a:rPr lang="en-US" sz="3600" b="1" i="1">
                                <a:latin typeface="Cambria Math"/>
                              </a:rPr>
                              <m:t>𝒑</m:t>
                            </m:r>
                          </m:sub>
                        </m:sSub>
                      </m:den>
                    </m:f>
                    <m:r>
                      <a:rPr lang="en-US" sz="3600" b="1" i="1">
                        <a:latin typeface="Cambria Math"/>
                      </a:rPr>
                      <m:t>𝑰</m:t>
                    </m:r>
                    <m:d>
                      <m:dPr>
                        <m:ctrlPr>
                          <a:rPr lang="en-US" sz="3600" b="1" i="1">
                            <a:latin typeface="Cambria Math"/>
                          </a:rPr>
                        </m:ctrlPr>
                      </m:dPr>
                      <m:e>
                        <m:sSub>
                          <m:sSubPr>
                            <m:ctrlPr>
                              <a:rPr lang="en-US" sz="3600" b="1" i="1">
                                <a:latin typeface="Cambria Math"/>
                              </a:rPr>
                            </m:ctrlPr>
                          </m:sSubPr>
                          <m:e>
                            <m:r>
                              <a:rPr lang="en-US" sz="3600" b="1" i="1">
                                <a:latin typeface="Cambria Math"/>
                              </a:rPr>
                              <m:t>𝑫</m:t>
                            </m:r>
                          </m:e>
                          <m:sub>
                            <m:r>
                              <a:rPr lang="en-US" sz="3600" b="1" i="1" smtClean="0">
                                <a:latin typeface="Cambria Math"/>
                              </a:rPr>
                              <m:t>𝒓𝒊𝒈𝒉𝒕</m:t>
                            </m:r>
                          </m:sub>
                        </m:sSub>
                      </m:e>
                    </m:d>
                  </m:oMath>
                </a14:m>
                <a:endParaRPr lang="en-US" sz="3600" b="1" dirty="0" smtClean="0"/>
              </a:p>
              <a:p>
                <a:pPr marL="457200" indent="-457200" algn="l">
                  <a:buFont typeface="Arial" panose="020B0604020202020204" pitchFamily="34" charset="0"/>
                  <a:buChar char="•"/>
                </a:pPr>
                <a14:m>
                  <m:oMath xmlns:m="http://schemas.openxmlformats.org/officeDocument/2006/math">
                    <m:sSub>
                      <m:sSubPr>
                        <m:ctrlPr>
                          <a:rPr lang="en-US" sz="2800" i="1" smtClean="0">
                            <a:latin typeface="Cambria Math"/>
                          </a:rPr>
                        </m:ctrlPr>
                      </m:sSubPr>
                      <m:e>
                        <m:r>
                          <a:rPr lang="en-US" sz="2800" b="0" i="1" smtClean="0">
                            <a:latin typeface="Cambria Math"/>
                          </a:rPr>
                          <m:t>𝑁</m:t>
                        </m:r>
                      </m:e>
                      <m:sub>
                        <m:r>
                          <a:rPr lang="en-US" sz="2800" b="0" i="1" smtClean="0">
                            <a:latin typeface="Cambria Math"/>
                          </a:rPr>
                          <m:t>𝑝</m:t>
                        </m:r>
                      </m:sub>
                    </m:sSub>
                    <m:r>
                      <a:rPr lang="en-US" sz="2800" b="0" i="1" smtClean="0">
                        <a:latin typeface="Cambria Math"/>
                      </a:rPr>
                      <m:t>,   </m:t>
                    </m:r>
                    <m:sSub>
                      <m:sSubPr>
                        <m:ctrlPr>
                          <a:rPr lang="en-US" sz="2800" b="0" i="1" smtClean="0">
                            <a:latin typeface="Cambria Math"/>
                          </a:rPr>
                        </m:ctrlPr>
                      </m:sSubPr>
                      <m:e>
                        <m:r>
                          <a:rPr lang="en-US" sz="2800" b="0" i="1" smtClean="0">
                            <a:latin typeface="Cambria Math"/>
                          </a:rPr>
                          <m:t>𝑁</m:t>
                        </m:r>
                      </m:e>
                      <m:sub>
                        <m:r>
                          <a:rPr lang="en-US" sz="2800" b="0" i="1" smtClean="0">
                            <a:latin typeface="Cambria Math"/>
                          </a:rPr>
                          <m:t>𝑙𝑒𝑓𝑡</m:t>
                        </m:r>
                      </m:sub>
                    </m:sSub>
                    <m:r>
                      <a:rPr lang="en-US" sz="2800" b="0" i="1" smtClean="0">
                        <a:latin typeface="Cambria Math"/>
                      </a:rPr>
                      <m:t>,  </m:t>
                    </m:r>
                    <m:sSub>
                      <m:sSubPr>
                        <m:ctrlPr>
                          <a:rPr lang="en-US" sz="2800" b="0" i="1" smtClean="0">
                            <a:latin typeface="Cambria Math"/>
                          </a:rPr>
                        </m:ctrlPr>
                      </m:sSubPr>
                      <m:e>
                        <m:r>
                          <a:rPr lang="en-US" sz="2800" b="0" i="1" smtClean="0">
                            <a:latin typeface="Cambria Math"/>
                          </a:rPr>
                          <m:t>𝑁</m:t>
                        </m:r>
                      </m:e>
                      <m:sub>
                        <m:r>
                          <a:rPr lang="en-US" sz="2800" b="0" i="1" smtClean="0">
                            <a:latin typeface="Cambria Math"/>
                          </a:rPr>
                          <m:t>𝑟𝑖𝑔h𝑡</m:t>
                        </m:r>
                      </m:sub>
                    </m:sSub>
                    <m:r>
                      <a:rPr lang="en-US" sz="2800" b="0" i="1" smtClean="0">
                        <a:latin typeface="Cambria Math"/>
                      </a:rPr>
                      <m:t>:</m:t>
                    </m:r>
                  </m:oMath>
                </a14:m>
                <a:r>
                  <a:rPr lang="en-US" sz="2800" dirty="0" smtClean="0"/>
                  <a:t> number of samples in the parent, left child, or right child node</a:t>
                </a:r>
              </a:p>
              <a:p>
                <a:pPr marL="457200" indent="-457200" algn="l">
                  <a:buFont typeface="Arial" panose="020B0604020202020204" pitchFamily="34" charset="0"/>
                  <a:buChar char="•"/>
                </a:pPr>
                <a14:m>
                  <m:oMath xmlns:m="http://schemas.openxmlformats.org/officeDocument/2006/math">
                    <m:sSub>
                      <m:sSubPr>
                        <m:ctrlPr>
                          <a:rPr lang="en-US" sz="2800" i="1" smtClean="0">
                            <a:latin typeface="Cambria Math"/>
                          </a:rPr>
                        </m:ctrlPr>
                      </m:sSubPr>
                      <m:e>
                        <m:r>
                          <a:rPr lang="en-US" sz="2800" b="0" i="1" smtClean="0">
                            <a:latin typeface="Cambria Math"/>
                          </a:rPr>
                          <m:t>𝐷</m:t>
                        </m:r>
                      </m:e>
                      <m:sub>
                        <m:r>
                          <a:rPr lang="en-US" sz="2800" b="0" i="1" smtClean="0">
                            <a:latin typeface="Cambria Math"/>
                          </a:rPr>
                          <m:t>𝑝</m:t>
                        </m:r>
                      </m:sub>
                    </m:sSub>
                    <m:r>
                      <a:rPr lang="en-US" sz="2800" b="0" i="1" smtClean="0">
                        <a:latin typeface="Cambria Math"/>
                      </a:rPr>
                      <m:t>, </m:t>
                    </m:r>
                    <m:sSub>
                      <m:sSubPr>
                        <m:ctrlPr>
                          <a:rPr lang="en-US" sz="2800" b="0" i="1" smtClean="0">
                            <a:latin typeface="Cambria Math"/>
                          </a:rPr>
                        </m:ctrlPr>
                      </m:sSubPr>
                      <m:e>
                        <m:r>
                          <a:rPr lang="en-US" sz="2800" b="0" i="1" smtClean="0">
                            <a:latin typeface="Cambria Math"/>
                          </a:rPr>
                          <m:t>𝐷</m:t>
                        </m:r>
                      </m:e>
                      <m:sub>
                        <m:r>
                          <a:rPr lang="en-US" sz="2800" b="0" i="1" smtClean="0">
                            <a:latin typeface="Cambria Math"/>
                          </a:rPr>
                          <m:t>𝑙𝑒𝑓𝑡</m:t>
                        </m:r>
                      </m:sub>
                    </m:sSub>
                    <m:r>
                      <a:rPr lang="en-US" sz="2800" b="0" i="1" smtClean="0">
                        <a:latin typeface="Cambria Math"/>
                      </a:rPr>
                      <m:t>, </m:t>
                    </m:r>
                    <m:sSub>
                      <m:sSubPr>
                        <m:ctrlPr>
                          <a:rPr lang="en-US" sz="2800" b="0" i="1" smtClean="0">
                            <a:latin typeface="Cambria Math"/>
                          </a:rPr>
                        </m:ctrlPr>
                      </m:sSubPr>
                      <m:e>
                        <m:r>
                          <a:rPr lang="en-US" sz="2800" b="0" i="1" smtClean="0">
                            <a:latin typeface="Cambria Math"/>
                          </a:rPr>
                          <m:t>𝐷</m:t>
                        </m:r>
                      </m:e>
                      <m:sub>
                        <m:r>
                          <a:rPr lang="en-US" sz="2800" b="0" i="1" smtClean="0">
                            <a:latin typeface="Cambria Math"/>
                          </a:rPr>
                          <m:t>𝑟𝑖𝑔h𝑡</m:t>
                        </m:r>
                      </m:sub>
                    </m:sSub>
                    <m:r>
                      <a:rPr lang="en-US" sz="2800" b="0" i="1" smtClean="0">
                        <a:latin typeface="Cambria Math"/>
                      </a:rPr>
                      <m:t>:</m:t>
                    </m:r>
                  </m:oMath>
                </a14:m>
                <a:r>
                  <a:rPr lang="en-US" sz="2800" dirty="0" smtClean="0"/>
                  <a:t> training subset of the parent, left child, or right child node</a:t>
                </a:r>
              </a:p>
              <a:p>
                <a:pPr marL="457200" indent="-457200" algn="l">
                  <a:buFont typeface="Arial" panose="020B0604020202020204" pitchFamily="34" charset="0"/>
                  <a:buChar char="•"/>
                </a:pPr>
                <a14:m>
                  <m:oMath xmlns:m="http://schemas.openxmlformats.org/officeDocument/2006/math">
                    <m:r>
                      <a:rPr lang="en-US" sz="2800" b="0" i="1" smtClean="0">
                        <a:latin typeface="Cambria Math"/>
                      </a:rPr>
                      <m:t>𝐼</m:t>
                    </m:r>
                    <m:r>
                      <a:rPr lang="en-US" sz="2800" b="0" i="1" smtClean="0">
                        <a:latin typeface="Cambria Math"/>
                      </a:rPr>
                      <m:t>:</m:t>
                    </m:r>
                  </m:oMath>
                </a14:m>
                <a:r>
                  <a:rPr lang="en-US" sz="2800" dirty="0" smtClean="0"/>
                  <a:t> uncertainty measure (Shannon Entropy or Gini)</a:t>
                </a:r>
                <a:endParaRPr lang="en-US" sz="2800" dirty="0"/>
              </a:p>
            </p:txBody>
          </p:sp>
        </mc:Choice>
        <mc:Fallback>
          <p:sp>
            <p:nvSpPr>
              <p:cNvPr id="16" name="TextBox 15"/>
              <p:cNvSpPr txBox="1">
                <a:spLocks noRot="1" noChangeAspect="1" noMove="1" noResize="1" noEditPoints="1" noAdjustHandles="1" noChangeArrowheads="1" noChangeShapeType="1" noTextEdit="1"/>
              </p:cNvSpPr>
              <p:nvPr/>
            </p:nvSpPr>
            <p:spPr>
              <a:xfrm>
                <a:off x="22390100" y="9196379"/>
                <a:ext cx="10182443" cy="3274807"/>
              </a:xfrm>
              <a:prstGeom prst="rect">
                <a:avLst/>
              </a:prstGeom>
              <a:blipFill rotWithShape="1">
                <a:blip r:embed="rId17"/>
                <a:stretch>
                  <a:fillRect b="-4283"/>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518</TotalTime>
  <Words>854</Words>
  <Application>Microsoft Office PowerPoint</Application>
  <PresentationFormat>Custom</PresentationFormat>
  <Paragraphs>78</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Worksheet</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Tri-Fold Template</dc:title>
  <dc:creator>Ethan Shulda;www.postersession.com</dc:creator>
  <cp:keywords>www.postersession.com</cp:keywords>
  <dc:description>©MegaPrint Inc. 2009-2015</dc:description>
  <cp:lastModifiedBy>mattkiggs72@gmail.com</cp:lastModifiedBy>
  <cp:revision>85</cp:revision>
  <cp:lastPrinted>2015-03-31T18:23:14Z</cp:lastPrinted>
  <dcterms:created xsi:type="dcterms:W3CDTF">2008-12-04T00:20:37Z</dcterms:created>
  <dcterms:modified xsi:type="dcterms:W3CDTF">2015-12-02T21:27:55Z</dcterms:modified>
  <cp:category>Research Poster</cp:category>
</cp:coreProperties>
</file>