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3" r:id="rId9"/>
    <p:sldId id="266" r:id="rId10"/>
    <p:sldId id="267" r:id="rId11"/>
    <p:sldId id="268" r:id="rId12"/>
    <p:sldId id="269" r:id="rId13"/>
    <p:sldId id="262" r:id="rId14"/>
    <p:sldId id="26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2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8A0CDC-7972-4E7F-B4FF-E117A1E01A8C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4A0C09-EC22-4705-A1A0-A6DB94DE7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41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Males = .7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4A0C09-EC22-4705-A1A0-A6DB94DE7A9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060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3E06-F546-4BA5-A1D4-31B99BEF30F5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C8C59-AFCA-4D00-AEF8-D8C867C826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3E06-F546-4BA5-A1D4-31B99BEF30F5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C8C59-AFCA-4D00-AEF8-D8C867C826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3E06-F546-4BA5-A1D4-31B99BEF30F5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C8C59-AFCA-4D00-AEF8-D8C867C826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3E06-F546-4BA5-A1D4-31B99BEF30F5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C8C59-AFCA-4D00-AEF8-D8C867C826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3E06-F546-4BA5-A1D4-31B99BEF30F5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C8C59-AFCA-4D00-AEF8-D8C867C826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3E06-F546-4BA5-A1D4-31B99BEF30F5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C8C59-AFCA-4D00-AEF8-D8C867C826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3E06-F546-4BA5-A1D4-31B99BEF30F5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C8C59-AFCA-4D00-AEF8-D8C867C826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3E06-F546-4BA5-A1D4-31B99BEF30F5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C8C59-AFCA-4D00-AEF8-D8C867C826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3E06-F546-4BA5-A1D4-31B99BEF30F5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C8C59-AFCA-4D00-AEF8-D8C867C826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3E06-F546-4BA5-A1D4-31B99BEF30F5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C8C59-AFCA-4D00-AEF8-D8C867C8263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3E06-F546-4BA5-A1D4-31B99BEF30F5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9C8C59-AFCA-4D00-AEF8-D8C867C8263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589C8C59-AFCA-4D00-AEF8-D8C867C8263A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EA153E06-F546-4BA5-A1D4-31B99BEF30F5}" type="datetimeFigureOut">
              <a:rPr lang="en-US" smtClean="0"/>
              <a:t>10/13/2015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533400"/>
            <a:ext cx="5269373" cy="58631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871" y="685800"/>
            <a:ext cx="7543800" cy="2593975"/>
          </a:xfrm>
        </p:spPr>
        <p:txBody>
          <a:bodyPr>
            <a:normAutofit/>
          </a:bodyPr>
          <a:lstStyle/>
          <a:p>
            <a:r>
              <a:rPr lang="en-US" sz="7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glow rad="127000">
                    <a:schemeClr val="tx1">
                      <a:lumMod val="75000"/>
                      <a:lumOff val="25000"/>
                    </a:schemeClr>
                  </a:glow>
                  <a:outerShdw blurRad="50800" algn="tl" rotWithShape="0">
                    <a:srgbClr val="000000"/>
                  </a:outerShdw>
                </a:effectLst>
              </a:rPr>
              <a:t>MAD-PYTHON</a:t>
            </a:r>
            <a:endParaRPr lang="en-US" sz="72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glow rad="127000">
                  <a:schemeClr val="tx1">
                    <a:lumMod val="75000"/>
                    <a:lumOff val="25000"/>
                  </a:schemeClr>
                </a:glow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266700"/>
            <a:ext cx="1447800" cy="533400"/>
          </a:xfrm>
        </p:spPr>
        <p:txBody>
          <a:bodyPr/>
          <a:lstStyle/>
          <a:p>
            <a:r>
              <a:rPr lang="en-US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MATH 4020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2934928"/>
            <a:ext cx="2201115" cy="3733800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pPr>
              <a:lnSpc>
                <a:spcPts val="5200"/>
              </a:lnSpc>
            </a:pPr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ATT</a:t>
            </a:r>
          </a:p>
          <a:p>
            <a:pPr>
              <a:lnSpc>
                <a:spcPts val="5200"/>
              </a:lnSpc>
            </a:pPr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LEK</a:t>
            </a:r>
          </a:p>
          <a:p>
            <a:pPr>
              <a:lnSpc>
                <a:spcPts val="5200"/>
              </a:lnSpc>
            </a:pPr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YLAN</a:t>
            </a:r>
          </a:p>
        </p:txBody>
      </p:sp>
    </p:spTree>
    <p:extLst>
      <p:ext uri="{BB962C8B-B14F-4D97-AF65-F5344CB8AC3E}">
        <p14:creationId xmlns:p14="http://schemas.microsoft.com/office/powerpoint/2010/main" val="3078113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Entropy calculation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609600" y="1981200"/>
                <a:ext cx="7696200" cy="43157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We have, from 891 observations:</a:t>
                </a:r>
              </a:p>
              <a:p>
                <a:r>
                  <a:rPr lang="en-US" sz="2400" dirty="0"/>
                  <a:t>	</a:t>
                </a:r>
                <a:r>
                  <a:rPr lang="en-US" sz="2400" dirty="0" smtClean="0"/>
                  <a:t>342  survived and 549 did </a:t>
                </a:r>
                <a:r>
                  <a:rPr lang="en-US" sz="2400" dirty="0" smtClean="0"/>
                  <a:t>not</a:t>
                </a:r>
              </a:p>
              <a:p>
                <a:endParaRPr lang="en-US" sz="2400" dirty="0" smtClean="0"/>
              </a:p>
              <a:p>
                <a:r>
                  <a:rPr lang="en-US" sz="2400" dirty="0"/>
                  <a:t>	</a:t>
                </a:r>
                <a:r>
                  <a:rPr lang="en-US" sz="2400" dirty="0" smtClean="0"/>
                  <a:t>	Thus,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342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891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 = .38</m:t>
                    </m:r>
                  </m:oMath>
                </a14:m>
                <a:r>
                  <a:rPr lang="en-US" sz="2400" dirty="0" smtClean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2 </m:t>
                        </m:r>
                      </m:sub>
                    </m:sSub>
                    <m:r>
                      <a:rPr lang="en-US" sz="2400" b="0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549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891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= .62</m:t>
                    </m:r>
                  </m:oMath>
                </a14:m>
                <a:endParaRPr lang="en-US" sz="2400" dirty="0" smtClean="0"/>
              </a:p>
              <a:p>
                <a:endParaRPr lang="en-US" sz="2400" dirty="0" smtClean="0"/>
              </a:p>
              <a:p>
                <a:r>
                  <a:rPr lang="en-US" sz="2400" dirty="0" smtClean="0"/>
                  <a:t>Hence</a:t>
                </a:r>
                <a:r>
                  <a:rPr lang="en-US" sz="2400" dirty="0" smtClean="0"/>
                  <a:t>,</a:t>
                </a:r>
              </a:p>
              <a:p>
                <a:r>
                  <a:rPr lang="en-US" sz="2400" dirty="0" smtClean="0"/>
                  <a:t> </a:t>
                </a:r>
                <a:endParaRPr lang="en-US" sz="2400" dirty="0" smtClean="0"/>
              </a:p>
              <a:p>
                <a:r>
                  <a:rPr lang="en-US" sz="2400" i="1" dirty="0" smtClean="0"/>
                  <a:t>		Entropy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=−</m:t>
                    </m:r>
                    <m:r>
                      <a:rPr lang="en-US" sz="2400" b="0" i="1" smtClean="0">
                        <a:latin typeface="Cambria Math"/>
                      </a:rPr>
                      <m:t>.38</m:t>
                    </m:r>
                    <m:func>
                      <m:funcPr>
                        <m:ctrlPr>
                          <a:rPr lang="en-US" sz="2400" i="1" smtClean="0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en-US" sz="2400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fName>
                      <m:e>
                        <m:r>
                          <a:rPr lang="en-US" sz="2400" b="0" i="1" smtClean="0">
                            <a:latin typeface="Cambria Math"/>
                          </a:rPr>
                          <m:t>.38</m:t>
                        </m:r>
                      </m:e>
                    </m:func>
                  </m:oMath>
                </a14:m>
                <a:r>
                  <a:rPr lang="en-US" sz="2400" dirty="0" smtClean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−</m:t>
                    </m:r>
                    <m:r>
                      <a:rPr lang="en-US" sz="2400" b="0" i="1" smtClean="0">
                        <a:latin typeface="Cambria Math"/>
                      </a:rPr>
                      <m:t>.62</m:t>
                    </m:r>
                    <m:func>
                      <m:funcPr>
                        <m:ctrlPr>
                          <a:rPr lang="en-US" sz="2400" i="1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en-US" sz="2400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fName>
                      <m:e>
                        <m:r>
                          <a:rPr lang="en-US" sz="2400" b="0" i="1" smtClean="0">
                            <a:latin typeface="Cambria Math"/>
                          </a:rPr>
                          <m:t>.62</m:t>
                        </m:r>
                      </m:e>
                    </m:func>
                  </m:oMath>
                </a14:m>
                <a:r>
                  <a:rPr lang="en-US" sz="2400" dirty="0" smtClean="0"/>
                  <a:t> = .</a:t>
                </a:r>
                <a:r>
                  <a:rPr lang="en-US" sz="2400" dirty="0" smtClean="0"/>
                  <a:t>96</a:t>
                </a:r>
              </a:p>
              <a:p>
                <a:endParaRPr lang="en-US" sz="2400" dirty="0" smtClean="0"/>
              </a:p>
              <a:p>
                <a:r>
                  <a:rPr lang="en-US" sz="2400"/>
                  <a:t>T</a:t>
                </a:r>
                <a:r>
                  <a:rPr lang="en-US" sz="2400" smtClean="0"/>
                  <a:t>hink </a:t>
                </a:r>
                <a:r>
                  <a:rPr lang="en-US" sz="2400" dirty="0" smtClean="0"/>
                  <a:t>about how to decrease our entropy.  We can look at the survival of men and women separately.</a:t>
                </a:r>
                <a:r>
                  <a:rPr lang="en-US" sz="2400" dirty="0" smtClean="0"/>
                  <a:t>	</a:t>
                </a:r>
                <a:endParaRPr lang="en-US" sz="24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1981200"/>
                <a:ext cx="7696200" cy="4315733"/>
              </a:xfrm>
              <a:prstGeom prst="rect">
                <a:avLst/>
              </a:prstGeom>
              <a:blipFill rotWithShape="1">
                <a:blip r:embed="rId3"/>
                <a:stretch>
                  <a:fillRect l="-1188" t="-1130" b="-22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280594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Entropy calculation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400" dirty="0" smtClean="0"/>
                  <a:t>We have, of the 891 passengers, 577 of them are male.  Of which 109 survived.  Ergo,</a:t>
                </a:r>
              </a:p>
              <a:p>
                <a:endParaRPr lang="en-US" sz="2400" b="0" i="1" dirty="0">
                  <a:latin typeface="Cambria Math"/>
                </a:endParaRPr>
              </a:p>
              <a:p>
                <a:pPr marL="1143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𝐸𝑛𝑡𝑟𝑜𝑝𝑦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𝑀𝑎𝑙𝑒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109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577</m:t>
                          </m:r>
                        </m:den>
                      </m:f>
                      <m:func>
                        <m:func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fName>
                        <m:e>
                          <m:f>
                            <m:f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/>
                                </a:rPr>
                                <m:t>109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/>
                                </a:rPr>
                                <m:t>577</m:t>
                              </m:r>
                            </m:den>
                          </m:f>
                          <m:r>
                            <a:rPr lang="en-US" sz="2400" b="0" i="1" smtClean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/>
                                </a:rPr>
                                <m:t>468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/>
                                </a:rPr>
                                <m:t>577</m:t>
                              </m:r>
                            </m:den>
                          </m:f>
                          <m:func>
                            <m:func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400" b="0" i="0" smtClean="0">
                                      <a:latin typeface="Cambria Math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fName>
                            <m:e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468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577</m:t>
                                  </m:r>
                                </m:den>
                              </m:f>
                            </m:e>
                          </m:func>
                        </m:e>
                      </m:func>
                      <m:r>
                        <a:rPr lang="en-US" sz="2400" b="0" i="1" smtClean="0">
                          <a:latin typeface="Cambria Math"/>
                        </a:rPr>
                        <m:t>=.7</m:t>
                      </m:r>
                    </m:oMath>
                  </m:oMathPara>
                </a14:m>
                <a:endParaRPr lang="en-US" sz="2400" b="0" dirty="0" smtClean="0"/>
              </a:p>
              <a:p>
                <a:pPr lvl="1"/>
                <a:endParaRPr lang="en-US" sz="2400" b="0" dirty="0" smtClean="0"/>
              </a:p>
              <a:p>
                <a:r>
                  <a:rPr lang="en-US" sz="2400" dirty="0" smtClean="0"/>
                  <a:t>While 314 of the passengers where female, and 233 of them survived.  Furthermore,</a:t>
                </a:r>
              </a:p>
              <a:p>
                <a:endParaRPr lang="en-US" sz="2400" i="1" dirty="0">
                  <a:latin typeface="Cambria Math"/>
                </a:endParaRPr>
              </a:p>
              <a:p>
                <a:pPr marL="1143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𝐸𝑛𝑡𝑟𝑜𝑝𝑦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𝐹𝑒𝑚𝑎𝑙𝑒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233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314</m:t>
                          </m:r>
                        </m:den>
                      </m:f>
                      <m:func>
                        <m:func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fName>
                        <m:e>
                          <m:f>
                            <m:f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/>
                                </a:rPr>
                                <m:t>233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/>
                                </a:rPr>
                                <m:t>314</m:t>
                              </m:r>
                            </m:den>
                          </m:f>
                          <m:r>
                            <a:rPr lang="en-US" sz="2400" b="0" i="1" smtClean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/>
                                </a:rPr>
                                <m:t>81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/>
                                </a:rPr>
                                <m:t>314</m:t>
                              </m:r>
                            </m:den>
                          </m:f>
                          <m:func>
                            <m:func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400" b="0" i="0" smtClean="0">
                                      <a:latin typeface="Cambria Math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fName>
                            <m:e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81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314</m:t>
                                  </m:r>
                                </m:den>
                              </m:f>
                              <m:r>
                                <a:rPr lang="en-US" sz="2400" b="0" i="1" smtClean="0">
                                  <a:latin typeface="Cambria Math"/>
                                </a:rPr>
                                <m:t>=.82</m:t>
                              </m:r>
                            </m:e>
                          </m:func>
                        </m:e>
                      </m:func>
                    </m:oMath>
                  </m:oMathPara>
                </a14:m>
                <a:endParaRPr lang="en-US" sz="2400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0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535208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Entropy calculation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Therefore,</a:t>
                </a:r>
              </a:p>
              <a:p>
                <a:endParaRPr lang="en-US" i="1" dirty="0">
                  <a:latin typeface="Cambria Math"/>
                </a:endParaRPr>
              </a:p>
              <a:p>
                <a:pPr marL="1143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𝐸𝑛𝑡𝑟𝑜𝑝𝑦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𝑆𝑒𝑥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577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891</m:t>
                          </m:r>
                        </m:den>
                      </m:f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𝐸𝑛𝑡𝑟𝑜𝑝𝑦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𝑀𝑎𝑙𝑒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314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891</m:t>
                          </m:r>
                        </m:den>
                      </m:f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𝐸𝑛𝑡𝑟𝑜𝑝𝑦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𝐹𝑒𝑚𝑎𝑙𝑒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=.74 </m:t>
                      </m:r>
                    </m:oMath>
                  </m:oMathPara>
                </a14:m>
                <a:endParaRPr lang="en-US" b="0" dirty="0" smtClean="0"/>
              </a:p>
              <a:p>
                <a:pPr marL="411480" lvl="1" indent="0">
                  <a:buNone/>
                </a:pPr>
                <a:endParaRPr lang="en-US" dirty="0" smtClean="0"/>
              </a:p>
              <a:p>
                <a:r>
                  <a:rPr lang="en-US" dirty="0" smtClean="0"/>
                  <a:t>Compared to the entropy of class.  (We’ll simplify)</a:t>
                </a:r>
              </a:p>
              <a:p>
                <a:pPr marL="114300" indent="0">
                  <a:buNone/>
                </a:pPr>
                <a:endParaRPr lang="en-US" dirty="0" smtClean="0"/>
              </a:p>
              <a:p>
                <a:pPr marL="1143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𝐸𝑛𝑡𝑟𝑜𝑝𝑦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𝐶𝑙𝑎𝑠𝑠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216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891</m:t>
                          </m:r>
                        </m:den>
                      </m:f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𝐶𝑙𝑎𝑠𝑠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 1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184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891</m:t>
                          </m:r>
                        </m:den>
                      </m:f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𝐶𝑙𝑎𝑠𝑠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 2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491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891</m:t>
                          </m:r>
                        </m:den>
                      </m:f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𝐶𝑙𝑎𝑠𝑠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 3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=.88</m:t>
                      </m:r>
                    </m:oMath>
                  </m:oMathPara>
                </a14:m>
                <a:endParaRPr lang="en-US" b="0" dirty="0" smtClean="0"/>
              </a:p>
              <a:p>
                <a:pPr marL="114300" indent="0">
                  <a:buNone/>
                </a:pPr>
                <a:endParaRPr lang="en-US" b="0" dirty="0" smtClean="0"/>
              </a:p>
              <a:p>
                <a:r>
                  <a:rPr lang="en-US" dirty="0" smtClean="0"/>
                  <a:t>Since sex implies greater certainty than class, it will be the first branch of our tree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762" r="-1600" b="-12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96998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We’re Headed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Data Cleaning</a:t>
            </a:r>
          </a:p>
          <a:p>
            <a:pPr lvl="1"/>
            <a:r>
              <a:rPr lang="en-US" sz="3200" dirty="0" smtClean="0"/>
              <a:t>Some observations have insufficient data</a:t>
            </a:r>
          </a:p>
          <a:p>
            <a:pPr lvl="2"/>
            <a:r>
              <a:rPr lang="en-US" sz="3200" dirty="0" smtClean="0"/>
              <a:t>i.e. many ages and class levels are missing</a:t>
            </a:r>
          </a:p>
          <a:p>
            <a:r>
              <a:rPr lang="en-US" sz="3200" dirty="0" smtClean="0"/>
              <a:t>Use of Random Forests to develop decision trees based on the entropies of certain variables.	</a:t>
            </a:r>
          </a:p>
          <a:p>
            <a:pPr lvl="1"/>
            <a:r>
              <a:rPr lang="en-US" sz="3200" dirty="0" smtClean="0"/>
              <a:t>This will give the best approach for precise analysis and formula creation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90191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2514600"/>
            <a:ext cx="5562600" cy="144655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FIN</a:t>
            </a:r>
            <a:endParaRPr lang="en-US" sz="8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7599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/>
              <a:t>L</a:t>
            </a:r>
            <a:r>
              <a:rPr lang="en-US" sz="3600" dirty="0" smtClean="0"/>
              <a:t>earn and understand python programing language</a:t>
            </a:r>
          </a:p>
          <a:p>
            <a:pPr lvl="1"/>
            <a:r>
              <a:rPr lang="en-US" sz="3000" dirty="0"/>
              <a:t>Libraries:</a:t>
            </a:r>
          </a:p>
          <a:p>
            <a:pPr lvl="2"/>
            <a:r>
              <a:rPr lang="en-US" sz="2600" dirty="0"/>
              <a:t>Pandas </a:t>
            </a:r>
          </a:p>
          <a:p>
            <a:pPr lvl="2"/>
            <a:r>
              <a:rPr lang="en-US" sz="2600" dirty="0" err="1"/>
              <a:t>Numpy</a:t>
            </a:r>
            <a:r>
              <a:rPr lang="en-US" sz="2600" dirty="0"/>
              <a:t>	</a:t>
            </a:r>
          </a:p>
          <a:p>
            <a:pPr lvl="2"/>
            <a:r>
              <a:rPr lang="en-US" sz="2600" dirty="0" err="1" smtClean="0"/>
              <a:t>SKlearn</a:t>
            </a:r>
            <a:endParaRPr lang="en-US" sz="3600" dirty="0" smtClean="0"/>
          </a:p>
          <a:p>
            <a:r>
              <a:rPr lang="en-US" sz="3600" dirty="0" smtClean="0"/>
              <a:t>Use machine learning algorithms</a:t>
            </a:r>
          </a:p>
          <a:p>
            <a:pPr lvl="1"/>
            <a:r>
              <a:rPr lang="en-US" sz="3400" dirty="0" smtClean="0"/>
              <a:t>Decision trees</a:t>
            </a:r>
          </a:p>
          <a:p>
            <a:pPr lvl="1"/>
            <a:r>
              <a:rPr lang="en-US" sz="3400" dirty="0" smtClean="0"/>
              <a:t>Random Forests </a:t>
            </a:r>
            <a:endParaRPr lang="en-US" sz="3000" dirty="0" smtClean="0"/>
          </a:p>
        </p:txBody>
      </p:sp>
    </p:spTree>
    <p:extLst>
      <p:ext uri="{BB962C8B-B14F-4D97-AF65-F5344CB8AC3E}">
        <p14:creationId xmlns:p14="http://schemas.microsoft.com/office/powerpoint/2010/main" val="385065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project (to date)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</a:t>
            </a:r>
            <a:r>
              <a:rPr lang="en-US" dirty="0" smtClean="0"/>
              <a:t>ooking at data regarding passengers on the Titanic </a:t>
            </a:r>
          </a:p>
          <a:p>
            <a:r>
              <a:rPr lang="en-US" dirty="0"/>
              <a:t>A</a:t>
            </a:r>
            <a:r>
              <a:rPr lang="en-US" dirty="0" smtClean="0"/>
              <a:t>nalyzing the data, and looking for ways to predict whether or not  passengers survived based on limited information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0" y="1752600"/>
            <a:ext cx="4114800" cy="2621375"/>
          </a:xfrm>
          <a:effectLst>
            <a:glow rad="228600">
              <a:schemeClr val="accent4">
                <a:satMod val="175000"/>
                <a:alpha val="40000"/>
              </a:schemeClr>
            </a:glow>
            <a:reflection blurRad="6350" stA="50000" endA="300" endPos="5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269083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4267200" cy="6248400"/>
          </a:xfrm>
        </p:spPr>
        <p:txBody>
          <a:bodyPr>
            <a:normAutofit lnSpcReduction="10000"/>
          </a:bodyPr>
          <a:lstStyle/>
          <a:p>
            <a:r>
              <a:rPr lang="en-US" sz="2400" spc="100" dirty="0" smtClean="0"/>
              <a:t>Analysis of passengers on the Titanic</a:t>
            </a:r>
          </a:p>
          <a:p>
            <a:pPr lvl="1"/>
            <a:r>
              <a:rPr lang="en-US" sz="2400" spc="100" dirty="0" smtClean="0"/>
              <a:t>891 observations</a:t>
            </a:r>
            <a:endParaRPr lang="en-US" sz="2400" spc="100" dirty="0"/>
          </a:p>
          <a:p>
            <a:pPr lvl="1"/>
            <a:r>
              <a:rPr lang="en-US" sz="2400" spc="100" dirty="0" smtClean="0"/>
              <a:t>Includes </a:t>
            </a:r>
          </a:p>
          <a:p>
            <a:pPr lvl="2"/>
            <a:r>
              <a:rPr lang="en-US" sz="2400" spc="100" dirty="0" smtClean="0"/>
              <a:t>Gender</a:t>
            </a:r>
          </a:p>
          <a:p>
            <a:pPr lvl="2"/>
            <a:r>
              <a:rPr lang="en-US" sz="2400" spc="100" dirty="0" smtClean="0"/>
              <a:t>Age</a:t>
            </a:r>
          </a:p>
          <a:p>
            <a:pPr lvl="2"/>
            <a:r>
              <a:rPr lang="en-US" sz="2400" spc="100" dirty="0" smtClean="0"/>
              <a:t>Ticket class</a:t>
            </a:r>
          </a:p>
          <a:p>
            <a:pPr lvl="2"/>
            <a:r>
              <a:rPr lang="en-US" sz="2400" spc="100" dirty="0" smtClean="0"/>
              <a:t>Cabin level</a:t>
            </a:r>
          </a:p>
          <a:p>
            <a:pPr lvl="2"/>
            <a:r>
              <a:rPr lang="en-US" sz="2400" spc="100" dirty="0" smtClean="0"/>
              <a:t>Ticket price</a:t>
            </a:r>
          </a:p>
          <a:p>
            <a:pPr lvl="2"/>
            <a:r>
              <a:rPr lang="en-US" sz="2400" spc="100" dirty="0" smtClean="0"/>
              <a:t>Family present</a:t>
            </a:r>
          </a:p>
          <a:p>
            <a:pPr lvl="2"/>
            <a:r>
              <a:rPr lang="en-US" sz="2400" spc="100" dirty="0" smtClean="0"/>
              <a:t>Survival </a:t>
            </a:r>
          </a:p>
          <a:p>
            <a:pPr lvl="1"/>
            <a:r>
              <a:rPr lang="en-US" sz="2400" spc="100" dirty="0" smtClean="0"/>
              <a:t>418 observations do not include the survival column</a:t>
            </a:r>
          </a:p>
          <a:p>
            <a:pPr lvl="2"/>
            <a:r>
              <a:rPr lang="en-US" sz="2400" spc="100" dirty="0" smtClean="0"/>
              <a:t>This is the test data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914400"/>
            <a:ext cx="3071758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7293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/>
              <a:t>The Goal</a:t>
            </a:r>
            <a:endParaRPr lang="en-US" sz="6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Analyze data	</a:t>
            </a:r>
            <a:endParaRPr lang="en-US" sz="2800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057400"/>
            <a:ext cx="3771106" cy="4267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57800" y="1676400"/>
            <a:ext cx="2895600" cy="1295399"/>
          </a:xfrm>
        </p:spPr>
        <p:txBody>
          <a:bodyPr>
            <a:noAutofit/>
          </a:bodyPr>
          <a:lstStyle/>
          <a:p>
            <a:r>
              <a:rPr lang="en-US" sz="2800" dirty="0" smtClean="0"/>
              <a:t>Create prediction system</a:t>
            </a:r>
            <a:endParaRPr lang="en-US" sz="2800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3352800"/>
            <a:ext cx="3800167" cy="184070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31113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Excel:</a:t>
            </a:r>
          </a:p>
          <a:p>
            <a:pPr lvl="1"/>
            <a:r>
              <a:rPr lang="en-US" sz="2800" dirty="0" smtClean="0"/>
              <a:t>Pivot tables for analysis, helped devise a formula that could predict survival with greater than 75% accuracy</a:t>
            </a:r>
          </a:p>
          <a:p>
            <a:pPr lvl="2"/>
            <a:r>
              <a:rPr lang="en-US" sz="2800" dirty="0" smtClean="0"/>
              <a:t>“IF(E2="male",0,IF(C2=3,IF(J2&gt;20,0,1),1))”</a:t>
            </a:r>
          </a:p>
          <a:p>
            <a:r>
              <a:rPr lang="en-US" sz="2800" dirty="0" smtClean="0"/>
              <a:t>Python</a:t>
            </a:r>
          </a:p>
          <a:p>
            <a:pPr lvl="1"/>
            <a:r>
              <a:rPr lang="en-US" sz="2800" dirty="0" smtClean="0"/>
              <a:t>Analyzing the data in similar ways and developing the same formula to become familiar with the language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179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progress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 err="1" smtClean="0"/>
              <a:t>numpy</a:t>
            </a:r>
            <a:r>
              <a:rPr lang="en-US" dirty="0" smtClean="0"/>
              <a:t> library allows matrix manipulations </a:t>
            </a:r>
          </a:p>
          <a:p>
            <a:pPr lvl="1"/>
            <a:r>
              <a:rPr lang="en-US" dirty="0" smtClean="0"/>
              <a:t>Similar to </a:t>
            </a:r>
            <a:r>
              <a:rPr lang="en-US" dirty="0" err="1" smtClean="0"/>
              <a:t>MatLab</a:t>
            </a:r>
            <a:endParaRPr lang="en-US" dirty="0" smtClean="0"/>
          </a:p>
          <a:p>
            <a:r>
              <a:rPr lang="en-US" dirty="0" smtClean="0"/>
              <a:t>The pandas library  simplifies work with large data sets</a:t>
            </a:r>
            <a:endParaRPr lang="en-US" dirty="0"/>
          </a:p>
          <a:p>
            <a:r>
              <a:rPr lang="en-US" dirty="0" err="1" smtClean="0"/>
              <a:t>SKLearn</a:t>
            </a:r>
            <a:r>
              <a:rPr lang="en-US" dirty="0" smtClean="0"/>
              <a:t> is a collection of machine learning algorithms 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5318" y="2286000"/>
            <a:ext cx="3797264" cy="220106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171861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Decision tree</a:t>
            </a:r>
            <a:endParaRPr lang="en-US" dirty="0"/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97" y="1371600"/>
            <a:ext cx="8276303" cy="5181600"/>
          </a:xfrm>
        </p:spPr>
      </p:pic>
      <p:sp>
        <p:nvSpPr>
          <p:cNvPr id="11" name="TextBox 10"/>
          <p:cNvSpPr txBox="1"/>
          <p:nvPr/>
        </p:nvSpPr>
        <p:spPr>
          <a:xfrm>
            <a:off x="152400" y="1447800"/>
            <a:ext cx="3657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Tool that uses a tree-like graph to build an algorithm displaying possible </a:t>
            </a:r>
            <a:r>
              <a:rPr lang="en-US" sz="2400" dirty="0" smtClean="0"/>
              <a:t>outcomes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26787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304800" y="5791200"/>
            <a:ext cx="7772401" cy="609600"/>
          </a:xfrm>
        </p:spPr>
        <p:txBody>
          <a:bodyPr>
            <a:noAutofit/>
          </a:bodyPr>
          <a:lstStyle/>
          <a:p>
            <a:r>
              <a:rPr lang="en-US" sz="2400" dirty="0" smtClean="0"/>
              <a:t>This graph represents the relationship between probability (</a:t>
            </a:r>
            <a:r>
              <a:rPr lang="en-US" sz="2400" dirty="0" err="1" smtClean="0"/>
              <a:t>Pr</a:t>
            </a:r>
            <a:r>
              <a:rPr lang="en-US" sz="2400" dirty="0" smtClean="0"/>
              <a:t>(X=1)) and entropy (H(X)) of a coin flip </a:t>
            </a:r>
            <a:endParaRPr lang="en-US" sz="24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914124"/>
            <a:ext cx="4980038" cy="4147030"/>
          </a:xfrm>
        </p:spPr>
      </p:pic>
      <p:sp>
        <p:nvSpPr>
          <p:cNvPr id="6" name="TextBox 5"/>
          <p:cNvSpPr txBox="1"/>
          <p:nvPr/>
        </p:nvSpPr>
        <p:spPr>
          <a:xfrm>
            <a:off x="189270" y="152400"/>
            <a:ext cx="81927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Entropy</a:t>
            </a:r>
            <a:endParaRPr lang="en-US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itle 6"/>
              <p:cNvSpPr>
                <a:spLocks noGrp="1"/>
              </p:cNvSpPr>
              <p:nvPr>
                <p:ph type="title"/>
              </p:nvPr>
            </p:nvSpPr>
            <p:spPr>
              <a:xfrm>
                <a:off x="399434" y="5105400"/>
                <a:ext cx="7772400" cy="1127760"/>
              </a:xfrm>
            </p:spPr>
            <p:txBody>
              <a:bodyPr/>
              <a:lstStyle/>
              <a:p>
                <a:r>
                  <a:rPr lang="en-US" sz="3600" b="0" i="1" dirty="0"/>
                  <a:t>H </a:t>
                </a:r>
                <a14:m>
                  <m:oMath xmlns:m="http://schemas.openxmlformats.org/officeDocument/2006/math">
                    <m:r>
                      <a:rPr lang="en-US" sz="3600" b="0" i="1">
                        <a:latin typeface="Cambria Math"/>
                      </a:rPr>
                      <m:t>=−</m:t>
                    </m:r>
                    <m:sSub>
                      <m:sSubPr>
                        <m:ctrlPr>
                          <a:rPr lang="en-US" sz="3600" b="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b="0" i="1"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en-US" sz="3600" b="0" i="1">
                            <a:latin typeface="Cambria Math"/>
                          </a:rPr>
                          <m:t>1</m:t>
                        </m:r>
                      </m:sub>
                    </m:sSub>
                    <m:func>
                      <m:funcPr>
                        <m:ctrlPr>
                          <a:rPr lang="en-US" sz="3600" b="0" i="1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3600" b="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3600" b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en-US" sz="3600" b="0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fName>
                      <m:e>
                        <m:sSub>
                          <m:sSubPr>
                            <m:ctrlPr>
                              <a:rPr lang="en-US" sz="3600" b="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600" b="0" i="1">
                                <a:latin typeface="Cambria Math"/>
                              </a:rPr>
                              <m:t>𝑝</m:t>
                            </m:r>
                          </m:e>
                          <m:sub>
                            <m:r>
                              <a:rPr lang="en-US" sz="3600" b="0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func>
                  </m:oMath>
                </a14:m>
                <a:r>
                  <a:rPr lang="en-US" sz="3600" dirty="0"/>
                  <a:t>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n-US" sz="36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en-US" sz="3600" b="0" i="1">
                            <a:latin typeface="Cambria Math"/>
                          </a:rPr>
                          <m:t>2</m:t>
                        </m:r>
                      </m:sub>
                    </m:sSub>
                    <m:func>
                      <m:funcPr>
                        <m:ctrlPr>
                          <a:rPr lang="en-US" sz="3600" i="1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36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360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en-US" sz="3600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fName>
                      <m:e>
                        <m:sSub>
                          <m:sSubPr>
                            <m:ctrlPr>
                              <a:rPr lang="en-US" sz="36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latin typeface="Cambria Math"/>
                              </a:rPr>
                              <m:t>𝑝</m:t>
                            </m:r>
                          </m:e>
                          <m:sub>
                            <m:r>
                              <a:rPr lang="en-US" sz="3600" b="0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func>
                  </m:oMath>
                </a14:m>
                <a:r>
                  <a:rPr lang="en-US" sz="3600" dirty="0"/>
                  <a:t/>
                </a:r>
                <a:br>
                  <a:rPr lang="en-US" sz="3600" dirty="0"/>
                </a:br>
                <a:endParaRPr lang="en-US" sz="3600" dirty="0"/>
              </a:p>
            </p:txBody>
          </p:sp>
        </mc:Choice>
        <mc:Fallback xmlns="">
          <p:sp>
            <p:nvSpPr>
              <p:cNvPr id="7" name="Title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399434" y="5105400"/>
                <a:ext cx="7772400" cy="1127760"/>
              </a:xfrm>
              <a:blipFill rotWithShape="1">
                <a:blip r:embed="rId3"/>
                <a:stretch>
                  <a:fillRect t="-135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35858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251</TotalTime>
  <Words>478</Words>
  <Application>Microsoft Office PowerPoint</Application>
  <PresentationFormat>On-screen Show (4:3)</PresentationFormat>
  <Paragraphs>86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Adjacency</vt:lpstr>
      <vt:lpstr>MAD-PYTHON</vt:lpstr>
      <vt:lpstr>GROUP GOAL</vt:lpstr>
      <vt:lpstr>The project (to date)</vt:lpstr>
      <vt:lpstr>PowerPoint Presentation</vt:lpstr>
      <vt:lpstr>The Goal</vt:lpstr>
      <vt:lpstr>Progress</vt:lpstr>
      <vt:lpstr>More progress</vt:lpstr>
      <vt:lpstr>Decision tree</vt:lpstr>
      <vt:lpstr>H =-p_1  log_2⁡〖p_1 〗 -p_2  log_2⁡〖p_2 〗 </vt:lpstr>
      <vt:lpstr>Entropy calculation</vt:lpstr>
      <vt:lpstr>Entropy calculation</vt:lpstr>
      <vt:lpstr>Entropy calculation</vt:lpstr>
      <vt:lpstr>Where We’re Headed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TEAM PYTHON</dc:title>
  <dc:creator>mattkiggs72@gmail.com</dc:creator>
  <cp:lastModifiedBy>mattkiggs72@gmail.com</cp:lastModifiedBy>
  <cp:revision>40</cp:revision>
  <dcterms:created xsi:type="dcterms:W3CDTF">2015-10-11T21:20:21Z</dcterms:created>
  <dcterms:modified xsi:type="dcterms:W3CDTF">2015-10-13T16:45:16Z</dcterms:modified>
</cp:coreProperties>
</file>