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687F"/>
    <a:srgbClr val="09829F"/>
    <a:srgbClr val="0862A0"/>
    <a:srgbClr val="0D219B"/>
    <a:srgbClr val="6285F6"/>
    <a:srgbClr val="232895"/>
    <a:srgbClr val="1E338E"/>
    <a:srgbClr val="21399F"/>
    <a:srgbClr val="2172D5"/>
    <a:srgbClr val="609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456" autoAdjust="0"/>
    <p:restoredTop sz="94280" autoAdjust="0"/>
  </p:normalViewPr>
  <p:slideViewPr>
    <p:cSldViewPr snapToGrid="0">
      <p:cViewPr varScale="1">
        <p:scale>
          <a:sx n="17" d="100"/>
          <a:sy n="17" d="100"/>
        </p:scale>
        <p:origin x="1404" y="60"/>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11/30/2017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11/30/2017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697269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pic>
        <p:nvPicPr>
          <p:cNvPr id="33" name="Picture 32" descr="Logo" title="Sample Pictur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1463040"/>
            <a:ext cx="3365284" cy="2200847"/>
          </a:xfrm>
          <a:prstGeom prst="rect">
            <a:avLst/>
          </a:prstGeom>
        </p:spPr>
      </p:pic>
      <p:pic>
        <p:nvPicPr>
          <p:cNvPr id="34" name="Picture 33" descr="Logo" title="Sample Pictur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428636" y="1463040"/>
            <a:ext cx="3365284" cy="2200847"/>
          </a:xfrm>
          <a:prstGeom prst="rect">
            <a:avLst/>
          </a:prstGeom>
        </p:spPr>
      </p:pic>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rgbClr val="07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11/30/2017</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p15:clr>
            <a:srgbClr val="A4A3A4"/>
          </p15:clr>
        </p15:guide>
        <p15:guide id="2" pos="720">
          <p15:clr>
            <a:srgbClr val="A4A3A4"/>
          </p15:clr>
        </p15:guide>
        <p15:guide id="3" pos="26928">
          <p15:clr>
            <a:srgbClr val="A4A3A4"/>
          </p15:clr>
        </p15:guide>
        <p15:guide id="4" pos="13824">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1143000" y="5852160"/>
            <a:ext cx="10972800" cy="1219200"/>
          </a:xfrm>
          <a:solidFill>
            <a:schemeClr val="accent4"/>
          </a:solidFill>
          <a:effectLst>
            <a:innerShdw blurRad="63500" dist="50800" dir="13500000">
              <a:prstClr val="black">
                <a:alpha val="50000"/>
              </a:prstClr>
            </a:innerShdw>
          </a:effectLst>
        </p:spPr>
        <p:txBody>
          <a:bodyPr/>
          <a:lstStyle/>
          <a:p>
            <a:pPr algn="ctr"/>
            <a:r>
              <a:rPr lang="en-US" sz="5400" dirty="0"/>
              <a:t>Introduction</a:t>
            </a:r>
          </a:p>
        </p:txBody>
      </p:sp>
      <p:sp>
        <p:nvSpPr>
          <p:cNvPr id="11" name="Content Placeholder 10"/>
          <p:cNvSpPr>
            <a:spLocks noGrp="1"/>
          </p:cNvSpPr>
          <p:nvPr>
            <p:ph sz="quarter" idx="24"/>
          </p:nvPr>
        </p:nvSpPr>
        <p:spPr>
          <a:xfrm>
            <a:off x="1143000" y="7794166"/>
            <a:ext cx="10972800" cy="8395200"/>
          </a:xfrm>
        </p:spPr>
        <p:txBody>
          <a:bodyPr vert="horz" lIns="365760" tIns="182880" rIns="91440" bIns="45720" rtlCol="0" anchor="t">
            <a:noAutofit/>
          </a:bodyPr>
          <a:lstStyle/>
          <a:p>
            <a:pPr marL="0" indent="0" algn="just">
              <a:lnSpc>
                <a:spcPct val="108000"/>
              </a:lnSpc>
              <a:buNone/>
            </a:pPr>
            <a:r>
              <a:rPr lang="en-US" sz="3200" dirty="0">
                <a:latin typeface="+mj-lt"/>
              </a:rPr>
              <a:t>Dr. Steven Heymsfield and his team in the Metabolism &amp; Body Composition Laboratory at Pennington Biomedical Research </a:t>
            </a:r>
            <a:r>
              <a:rPr lang="en-US" sz="3200" dirty="0" smtClean="0">
                <a:latin typeface="+mj-lt"/>
              </a:rPr>
              <a:t>Center </a:t>
            </a:r>
            <a:r>
              <a:rPr lang="en-US" sz="3200" dirty="0">
                <a:latin typeface="+mj-lt"/>
              </a:rPr>
              <a:t>collaborated with our group in their work towards the goal of establishing a connection </a:t>
            </a:r>
            <a:r>
              <a:rPr lang="en-US" sz="3200" dirty="0" smtClean="0">
                <a:latin typeface="+mj-lt"/>
              </a:rPr>
              <a:t>between obesity related health </a:t>
            </a:r>
            <a:r>
              <a:rPr lang="en-US" sz="3200" dirty="0">
                <a:latin typeface="+mj-lt"/>
              </a:rPr>
              <a:t>concerns </a:t>
            </a:r>
            <a:r>
              <a:rPr lang="en-US" sz="3200" dirty="0" smtClean="0">
                <a:latin typeface="+mj-lt"/>
              </a:rPr>
              <a:t>and body composition. In order to expedite the process of collecting subject body measurements, the team has looked to 3D scanning. They </a:t>
            </a:r>
            <a:r>
              <a:rPr lang="en-US" sz="3200" dirty="0" smtClean="0">
                <a:latin typeface="+mj-lt"/>
              </a:rPr>
              <a:t>came to our group for the development of an</a:t>
            </a:r>
            <a:r>
              <a:rPr lang="en-US" sz="3200" dirty="0" smtClean="0">
                <a:latin typeface="+mj-lt"/>
              </a:rPr>
              <a:t> easy-to-use </a:t>
            </a:r>
            <a:r>
              <a:rPr lang="en-US" sz="3200" dirty="0">
                <a:latin typeface="+mj-lt"/>
              </a:rPr>
              <a:t>graphical user interface (GUI) to calculate body measurements using scan data from </a:t>
            </a:r>
            <a:r>
              <a:rPr lang="en-US" sz="3200" dirty="0" smtClean="0">
                <a:latin typeface="+mj-lt"/>
              </a:rPr>
              <a:t>PBRC’s </a:t>
            </a:r>
            <a:r>
              <a:rPr lang="en-US" sz="3200" dirty="0">
                <a:latin typeface="+mj-lt"/>
              </a:rPr>
              <a:t>three scanning devices and compare the accuracy of these digital measurements with their reference point — measurements acquired by conventional measuring </a:t>
            </a:r>
            <a:r>
              <a:rPr lang="en-US" sz="3200" dirty="0" smtClean="0">
                <a:latin typeface="+mj-lt"/>
              </a:rPr>
              <a:t>techniques. </a:t>
            </a:r>
            <a:r>
              <a:rPr lang="en-US" sz="3200" dirty="0">
                <a:latin typeface="+mj-lt"/>
              </a:rPr>
              <a:t>Our team created the GUI in programming software Matrix Laboratory (MATLAB).</a:t>
            </a:r>
            <a:endParaRPr lang="en-US" dirty="0">
              <a:latin typeface="+mj-lt"/>
            </a:endParaRPr>
          </a:p>
        </p:txBody>
      </p:sp>
      <p:sp>
        <p:nvSpPr>
          <p:cNvPr id="9" name="Text Placeholder 8"/>
          <p:cNvSpPr>
            <a:spLocks noGrp="1"/>
          </p:cNvSpPr>
          <p:nvPr>
            <p:ph type="body" sz="quarter" idx="21"/>
          </p:nvPr>
        </p:nvSpPr>
        <p:spPr>
          <a:xfrm>
            <a:off x="13716000" y="5852160"/>
            <a:ext cx="16459200" cy="1219200"/>
          </a:xfrm>
          <a:solidFill>
            <a:schemeClr val="accent4"/>
          </a:solidFill>
          <a:effectLst>
            <a:innerShdw blurRad="63500" dist="50800" dir="16200000">
              <a:prstClr val="black">
                <a:alpha val="50000"/>
              </a:prstClr>
            </a:innerShdw>
          </a:effectLst>
        </p:spPr>
        <p:txBody>
          <a:bodyPr/>
          <a:lstStyle/>
          <a:p>
            <a:pPr algn="ctr"/>
            <a:r>
              <a:rPr lang="en-US" sz="5400" dirty="0"/>
              <a:t>GUI Implementation</a:t>
            </a:r>
          </a:p>
        </p:txBody>
      </p:sp>
      <p:sp>
        <p:nvSpPr>
          <p:cNvPr id="18" name="Text Placeholder 17"/>
          <p:cNvSpPr>
            <a:spLocks noGrp="1"/>
          </p:cNvSpPr>
          <p:nvPr>
            <p:ph type="body" sz="quarter" idx="31"/>
          </p:nvPr>
        </p:nvSpPr>
        <p:spPr>
          <a:xfrm>
            <a:off x="31775400" y="5852160"/>
            <a:ext cx="10972800" cy="1219200"/>
          </a:xfrm>
          <a:solidFill>
            <a:schemeClr val="accent4"/>
          </a:solidFill>
          <a:effectLst>
            <a:innerShdw blurRad="63500" dist="50800" dir="18900000">
              <a:prstClr val="black">
                <a:alpha val="50000"/>
              </a:prstClr>
            </a:innerShdw>
          </a:effectLst>
        </p:spPr>
        <p:txBody>
          <a:bodyPr/>
          <a:lstStyle/>
          <a:p>
            <a:pPr algn="ctr"/>
            <a:r>
              <a:rPr lang="en-US" sz="5400" dirty="0"/>
              <a:t>Future work</a:t>
            </a:r>
          </a:p>
        </p:txBody>
      </p:sp>
      <p:sp>
        <p:nvSpPr>
          <p:cNvPr id="24" name="TextBox 23"/>
          <p:cNvSpPr txBox="1"/>
          <p:nvPr/>
        </p:nvSpPr>
        <p:spPr>
          <a:xfrm>
            <a:off x="17806737" y="30779479"/>
            <a:ext cx="184731" cy="1015663"/>
          </a:xfrm>
          <a:prstGeom prst="rect">
            <a:avLst/>
          </a:prstGeom>
          <a:noFill/>
        </p:spPr>
        <p:txBody>
          <a:bodyPr wrap="none" rtlCol="0">
            <a:spAutoFit/>
          </a:bodyPr>
          <a:lstStyle/>
          <a:p>
            <a:endParaRPr lang="en-US" sz="6000" dirty="0" err="1"/>
          </a:p>
        </p:txBody>
      </p:sp>
      <p:sp>
        <p:nvSpPr>
          <p:cNvPr id="42" name="Text Placeholder 4"/>
          <p:cNvSpPr>
            <a:spLocks noGrp="1"/>
          </p:cNvSpPr>
          <p:nvPr>
            <p:ph type="body" sz="quarter" idx="13"/>
          </p:nvPr>
        </p:nvSpPr>
        <p:spPr>
          <a:xfrm>
            <a:off x="1143000" y="16989223"/>
            <a:ext cx="10972800" cy="1219200"/>
          </a:xfrm>
          <a:solidFill>
            <a:schemeClr val="accent4"/>
          </a:solidFill>
          <a:effectLst>
            <a:innerShdw blurRad="63500" dist="50800" dir="13500000">
              <a:prstClr val="black">
                <a:alpha val="50000"/>
              </a:prstClr>
            </a:innerShdw>
          </a:effectLst>
        </p:spPr>
        <p:txBody>
          <a:bodyPr/>
          <a:lstStyle/>
          <a:p>
            <a:pPr algn="ctr"/>
            <a:r>
              <a:rPr lang="en-US" sz="5400" dirty="0" smtClean="0"/>
              <a:t>Key terms</a:t>
            </a:r>
            <a:endParaRPr lang="en-US" sz="5400" dirty="0"/>
          </a:p>
        </p:txBody>
      </p:sp>
      <p:sp>
        <p:nvSpPr>
          <p:cNvPr id="22" name="Text Placeholder 4"/>
          <p:cNvSpPr>
            <a:spLocks noGrp="1"/>
          </p:cNvSpPr>
          <p:nvPr>
            <p:ph type="body" sz="quarter" idx="13"/>
          </p:nvPr>
        </p:nvSpPr>
        <p:spPr>
          <a:xfrm>
            <a:off x="31774600" y="18376591"/>
            <a:ext cx="10972800" cy="1219200"/>
          </a:xfrm>
          <a:solidFill>
            <a:schemeClr val="accent4"/>
          </a:solidFill>
          <a:effectLst>
            <a:innerShdw blurRad="63500" dist="50800" dir="13500000">
              <a:prstClr val="black">
                <a:alpha val="50000"/>
              </a:prstClr>
            </a:innerShdw>
          </a:effectLst>
        </p:spPr>
        <p:txBody>
          <a:bodyPr/>
          <a:lstStyle/>
          <a:p>
            <a:pPr algn="ctr"/>
            <a:r>
              <a:rPr lang="en-US" sz="4990" dirty="0"/>
              <a:t>Acknowledgements/References</a:t>
            </a:r>
          </a:p>
        </p:txBody>
      </p:sp>
      <p:sp>
        <p:nvSpPr>
          <p:cNvPr id="25" name="TextBox 24"/>
          <p:cNvSpPr txBox="1"/>
          <p:nvPr/>
        </p:nvSpPr>
        <p:spPr>
          <a:xfrm>
            <a:off x="31774600" y="20418397"/>
            <a:ext cx="10973599" cy="7537704"/>
          </a:xfrm>
          <a:prstGeom prst="rect">
            <a:avLst/>
          </a:prstGeom>
          <a:noFill/>
        </p:spPr>
        <p:txBody>
          <a:bodyPr wrap="square" rtlCol="0" anchor="t">
            <a:spAutoFit/>
          </a:bodyPr>
          <a:lstStyle/>
          <a:p>
            <a:pPr algn="just">
              <a:lnSpc>
                <a:spcPct val="108000"/>
              </a:lnSpc>
            </a:pPr>
            <a:r>
              <a:rPr lang="en-US" sz="3200" dirty="0" smtClean="0">
                <a:latin typeface="+mj-lt"/>
              </a:rPr>
              <a:t>We would like to thank Dr</a:t>
            </a:r>
            <a:r>
              <a:rPr lang="en-US" sz="3200" dirty="0">
                <a:latin typeface="+mj-lt"/>
              </a:rPr>
              <a:t>. Peter </a:t>
            </a:r>
            <a:r>
              <a:rPr lang="en-US" sz="3200" dirty="0" smtClean="0">
                <a:latin typeface="+mj-lt"/>
              </a:rPr>
              <a:t>Wolenski for developing The Math Consultation Clinic to aid undergraduate research efforts and for his support in our work. We would also like thank Dr</a:t>
            </a:r>
            <a:r>
              <a:rPr lang="en-US" sz="3200" dirty="0">
                <a:latin typeface="+mj-lt"/>
              </a:rPr>
              <a:t>. Steven </a:t>
            </a:r>
            <a:r>
              <a:rPr lang="en-US" sz="3200" dirty="0" smtClean="0">
                <a:latin typeface="+mj-lt"/>
              </a:rPr>
              <a:t>Heymsfield and the team at Pennington for providing us with this enlightening research opportunity.</a:t>
            </a:r>
          </a:p>
          <a:p>
            <a:pPr algn="just">
              <a:lnSpc>
                <a:spcPct val="108000"/>
              </a:lnSpc>
            </a:pPr>
            <a:endParaRPr lang="en-US" sz="3200" dirty="0">
              <a:latin typeface="+mj-lt"/>
            </a:endParaRPr>
          </a:p>
          <a:p>
            <a:pPr>
              <a:lnSpc>
                <a:spcPct val="108000"/>
              </a:lnSpc>
            </a:pPr>
            <a:r>
              <a:rPr lang="en-US" sz="3200" dirty="0">
                <a:latin typeface="+mj-lt"/>
              </a:rPr>
              <a:t>References:</a:t>
            </a:r>
          </a:p>
          <a:p>
            <a:pPr marL="514350" indent="-514350">
              <a:lnSpc>
                <a:spcPct val="108000"/>
              </a:lnSpc>
              <a:buAutoNum type="arabicPeriod"/>
            </a:pPr>
            <a:r>
              <a:rPr lang="en-US" sz="3200" dirty="0">
                <a:latin typeface="+mj-lt"/>
              </a:rPr>
              <a:t>Jayaratne YSN, Zwahlen RA. Application of Digital Anthropometry for Craniofacial Assessment. </a:t>
            </a:r>
            <a:r>
              <a:rPr lang="en-US" sz="3200" i="1" dirty="0">
                <a:latin typeface="+mj-lt"/>
              </a:rPr>
              <a:t>Craniomaxillofacial Trauma &amp; Reconstruction</a:t>
            </a:r>
            <a:r>
              <a:rPr lang="en-US" sz="3200" dirty="0">
                <a:latin typeface="+mj-lt"/>
              </a:rPr>
              <a:t>. 2014;7(2):101-107. doi:10.1055/s-0034-1371540.</a:t>
            </a:r>
            <a:endParaRPr lang="en-US" dirty="0">
              <a:latin typeface="+mj-lt"/>
            </a:endParaRPr>
          </a:p>
          <a:p>
            <a:pPr marL="514350" indent="-514350">
              <a:lnSpc>
                <a:spcPct val="108000"/>
              </a:lnSpc>
              <a:buFontTx/>
              <a:buAutoNum type="arabicPeriod"/>
            </a:pPr>
            <a:r>
              <a:rPr lang="en-US" sz="3200" dirty="0">
                <a:latin typeface="+mj-lt"/>
              </a:rPr>
              <a:t>Reddy M. MartinReddy.net. http://www.martinreddy.net/gfx/3d/OBJ.spec. Accessed November 27, 2017.</a:t>
            </a:r>
            <a:endParaRPr lang="en-US" sz="3200" dirty="0">
              <a:latin typeface="+mj-lt"/>
            </a:endParaRPr>
          </a:p>
        </p:txBody>
      </p:sp>
      <p:sp>
        <p:nvSpPr>
          <p:cNvPr id="26" name="Content Placeholder 10"/>
          <p:cNvSpPr>
            <a:spLocks noGrp="1"/>
          </p:cNvSpPr>
          <p:nvPr>
            <p:ph sz="quarter" idx="24"/>
          </p:nvPr>
        </p:nvSpPr>
        <p:spPr>
          <a:xfrm>
            <a:off x="13716298" y="7558690"/>
            <a:ext cx="16458002" cy="2405654"/>
          </a:xfrm>
        </p:spPr>
        <p:txBody>
          <a:bodyPr vert="horz" lIns="365760" tIns="182880" rIns="91440" bIns="45720" rtlCol="0" anchor="t">
            <a:noAutofit/>
          </a:bodyPr>
          <a:lstStyle/>
          <a:p>
            <a:pPr marL="0" indent="0" algn="just">
              <a:buNone/>
            </a:pPr>
            <a:r>
              <a:rPr lang="en-US" sz="3200" dirty="0">
                <a:latin typeface="+mj-lt"/>
              </a:rPr>
              <a:t>The GUI consists of four tabs: User Input, DA Data Calculation, DA Data Accuracy - Subject, and DA Data Accuracy – </a:t>
            </a:r>
            <a:r>
              <a:rPr lang="en-US" sz="3200" dirty="0" smtClean="0">
                <a:latin typeface="+mj-lt"/>
              </a:rPr>
              <a:t>Overall.</a:t>
            </a:r>
            <a:endParaRPr lang="en-US" sz="3200" dirty="0">
              <a:latin typeface="+mj-lt"/>
            </a:endParaRPr>
          </a:p>
        </p:txBody>
      </p:sp>
      <p:sp>
        <p:nvSpPr>
          <p:cNvPr id="27" name="Content Placeholder 10"/>
          <p:cNvSpPr>
            <a:spLocks noGrp="1"/>
          </p:cNvSpPr>
          <p:nvPr>
            <p:ph sz="quarter" idx="24"/>
          </p:nvPr>
        </p:nvSpPr>
        <p:spPr>
          <a:xfrm>
            <a:off x="22173002" y="9235230"/>
            <a:ext cx="8001000" cy="4696502"/>
          </a:xfrm>
        </p:spPr>
        <p:txBody>
          <a:bodyPr vert="horz" lIns="365760" tIns="182880" rIns="91440" bIns="45720" rtlCol="0" anchor="t">
            <a:noAutofit/>
          </a:bodyPr>
          <a:lstStyle/>
          <a:p>
            <a:pPr marL="0" indent="0" algn="just">
              <a:lnSpc>
                <a:spcPct val="108000"/>
              </a:lnSpc>
              <a:buNone/>
            </a:pPr>
            <a:r>
              <a:rPr lang="en-US" sz="3600" b="1" dirty="0">
                <a:latin typeface="+mj-lt"/>
              </a:rPr>
              <a:t>Figure 1:</a:t>
            </a:r>
          </a:p>
          <a:p>
            <a:pPr marL="0" indent="0" algn="just">
              <a:lnSpc>
                <a:spcPct val="108000"/>
              </a:lnSpc>
              <a:buNone/>
            </a:pPr>
            <a:r>
              <a:rPr lang="en-US" sz="3000" b="1" dirty="0">
                <a:latin typeface="+mj-lt"/>
              </a:rPr>
              <a:t>Tab </a:t>
            </a:r>
            <a:r>
              <a:rPr lang="en-US" sz="3000" b="1" dirty="0" smtClean="0">
                <a:latin typeface="+mj-lt"/>
              </a:rPr>
              <a:t>1 </a:t>
            </a:r>
            <a:r>
              <a:rPr lang="en-US" sz="3000" dirty="0"/>
              <a:t>–</a:t>
            </a:r>
            <a:r>
              <a:rPr lang="en-US" sz="3000" b="1" dirty="0" smtClean="0">
                <a:latin typeface="+mj-lt"/>
              </a:rPr>
              <a:t> </a:t>
            </a:r>
            <a:r>
              <a:rPr lang="en-US" sz="3000" b="1" dirty="0">
                <a:latin typeface="+mj-lt"/>
              </a:rPr>
              <a:t>User </a:t>
            </a:r>
            <a:r>
              <a:rPr lang="en-US" sz="3000" b="1" dirty="0" smtClean="0">
                <a:latin typeface="+mj-lt"/>
              </a:rPr>
              <a:t>Input</a:t>
            </a:r>
            <a:endParaRPr lang="en-US" sz="3000" dirty="0">
              <a:latin typeface="+mj-lt"/>
            </a:endParaRPr>
          </a:p>
          <a:p>
            <a:pPr marL="0" algn="just">
              <a:buNone/>
            </a:pPr>
            <a:r>
              <a:rPr lang="en-US" sz="3000" dirty="0" smtClean="0">
                <a:latin typeface="+mj-lt"/>
              </a:rPr>
              <a:t>The first tab</a:t>
            </a:r>
            <a:r>
              <a:rPr lang="en-US" sz="3000" dirty="0" smtClean="0">
                <a:latin typeface="+mj-lt"/>
              </a:rPr>
              <a:t> </a:t>
            </a:r>
            <a:r>
              <a:rPr lang="en-US" sz="3000" dirty="0">
                <a:latin typeface="+mj-lt"/>
              </a:rPr>
              <a:t>comprises of organized tables for the </a:t>
            </a:r>
            <a:r>
              <a:rPr lang="en-US" sz="3000" dirty="0" smtClean="0">
                <a:latin typeface="+mj-lt"/>
              </a:rPr>
              <a:t>researcher </a:t>
            </a:r>
            <a:r>
              <a:rPr lang="en-US" sz="3000" dirty="0">
                <a:latin typeface="+mj-lt"/>
              </a:rPr>
              <a:t>to input the personal information of </a:t>
            </a:r>
            <a:r>
              <a:rPr lang="en-US" sz="3000" dirty="0">
                <a:latin typeface="+mj-lt"/>
              </a:rPr>
              <a:t>a</a:t>
            </a:r>
            <a:r>
              <a:rPr lang="en-US" sz="3000" dirty="0" smtClean="0">
                <a:latin typeface="+mj-lt"/>
              </a:rPr>
              <a:t> </a:t>
            </a:r>
            <a:r>
              <a:rPr lang="en-US" sz="3000" dirty="0">
                <a:latin typeface="+mj-lt"/>
              </a:rPr>
              <a:t>subject along with </a:t>
            </a:r>
            <a:r>
              <a:rPr lang="en-US" sz="3000" dirty="0" smtClean="0">
                <a:latin typeface="+mj-lt"/>
              </a:rPr>
              <a:t>the subject’s </a:t>
            </a:r>
            <a:r>
              <a:rPr lang="en-US" sz="3000" dirty="0">
                <a:latin typeface="+mj-lt"/>
              </a:rPr>
              <a:t>CA data. Push buttons within the tab can save this information to the repository and also load previously entered CA </a:t>
            </a:r>
            <a:r>
              <a:rPr lang="en-US" sz="3000" dirty="0" smtClean="0">
                <a:latin typeface="+mj-lt"/>
              </a:rPr>
              <a:t>data.</a:t>
            </a:r>
            <a:endParaRPr lang="en-US" sz="2900" dirty="0">
              <a:latin typeface="+mj-lt"/>
            </a:endParaRPr>
          </a:p>
        </p:txBody>
      </p:sp>
      <p:sp>
        <p:nvSpPr>
          <p:cNvPr id="31" name="Content Placeholder 10"/>
          <p:cNvSpPr>
            <a:spLocks noGrp="1"/>
          </p:cNvSpPr>
          <p:nvPr>
            <p:ph sz="quarter" idx="24"/>
          </p:nvPr>
        </p:nvSpPr>
        <p:spPr>
          <a:xfrm>
            <a:off x="22173002" y="21303633"/>
            <a:ext cx="8001000" cy="4968090"/>
          </a:xfrm>
        </p:spPr>
        <p:txBody>
          <a:bodyPr vert="horz" lIns="365760" tIns="182880" rIns="91440" bIns="45720" rtlCol="0" anchor="t">
            <a:noAutofit/>
          </a:bodyPr>
          <a:lstStyle/>
          <a:p>
            <a:pPr marL="0" indent="0">
              <a:lnSpc>
                <a:spcPct val="108000"/>
              </a:lnSpc>
              <a:buNone/>
            </a:pPr>
            <a:r>
              <a:rPr lang="en-US" sz="3600" b="1" dirty="0">
                <a:latin typeface="+mj-lt"/>
              </a:rPr>
              <a:t>Figure 3:</a:t>
            </a:r>
          </a:p>
          <a:p>
            <a:pPr marL="0" indent="0">
              <a:lnSpc>
                <a:spcPct val="108000"/>
              </a:lnSpc>
              <a:buNone/>
            </a:pPr>
            <a:r>
              <a:rPr lang="en-US" sz="3000" b="1" dirty="0">
                <a:latin typeface="+mj-lt"/>
              </a:rPr>
              <a:t>Tab </a:t>
            </a:r>
            <a:r>
              <a:rPr lang="en-US" sz="3000" b="1" dirty="0" smtClean="0">
                <a:latin typeface="+mj-lt"/>
              </a:rPr>
              <a:t>3 </a:t>
            </a:r>
            <a:r>
              <a:rPr lang="en-US" sz="3000" b="1" dirty="0" smtClean="0">
                <a:latin typeface="+mj-lt"/>
              </a:rPr>
              <a:t>– DA Data Accuracy – Subject</a:t>
            </a:r>
            <a:endParaRPr lang="en-US" sz="3000" b="1" dirty="0">
              <a:latin typeface="+mj-lt"/>
            </a:endParaRPr>
          </a:p>
          <a:p>
            <a:pPr marL="0" indent="0">
              <a:lnSpc>
                <a:spcPct val="108000"/>
              </a:lnSpc>
              <a:buNone/>
            </a:pPr>
            <a:r>
              <a:rPr lang="en-US" sz="3000" dirty="0">
                <a:latin typeface="+mj-lt"/>
              </a:rPr>
              <a:t>The third tab displays the relative error of </a:t>
            </a:r>
            <a:r>
              <a:rPr lang="en-US" sz="3000" dirty="0" smtClean="0">
                <a:latin typeface="+mj-lt"/>
              </a:rPr>
              <a:t>an individual subject’s</a:t>
            </a:r>
            <a:r>
              <a:rPr lang="en-US" sz="3000" dirty="0" smtClean="0">
                <a:latin typeface="+mj-lt"/>
              </a:rPr>
              <a:t> </a:t>
            </a:r>
            <a:r>
              <a:rPr lang="en-US" sz="3000" dirty="0">
                <a:latin typeface="+mj-lt"/>
              </a:rPr>
              <a:t>DA </a:t>
            </a:r>
            <a:r>
              <a:rPr lang="en-US" sz="3000" dirty="0" smtClean="0">
                <a:latin typeface="+mj-lt"/>
              </a:rPr>
              <a:t>data, called from the repository, compared to her CA data, entered in Tab 1.</a:t>
            </a:r>
            <a:endParaRPr lang="en-US" sz="3000" b="1" dirty="0">
              <a:latin typeface="+mj-lt"/>
            </a:endParaRPr>
          </a:p>
        </p:txBody>
      </p:sp>
      <p:sp>
        <p:nvSpPr>
          <p:cNvPr id="32" name="Content Placeholder 10"/>
          <p:cNvSpPr>
            <a:spLocks noGrp="1"/>
          </p:cNvSpPr>
          <p:nvPr>
            <p:ph sz="quarter" idx="24"/>
          </p:nvPr>
        </p:nvSpPr>
        <p:spPr>
          <a:xfrm>
            <a:off x="22173002" y="27377046"/>
            <a:ext cx="8001000" cy="3910264"/>
          </a:xfrm>
        </p:spPr>
        <p:txBody>
          <a:bodyPr vert="horz" lIns="365760" tIns="182880" rIns="91440" bIns="45720" rtlCol="0" anchor="t">
            <a:noAutofit/>
          </a:bodyPr>
          <a:lstStyle/>
          <a:p>
            <a:pPr marL="0" indent="0">
              <a:lnSpc>
                <a:spcPct val="108000"/>
              </a:lnSpc>
              <a:buNone/>
            </a:pPr>
            <a:r>
              <a:rPr lang="en-US" sz="3600" b="1" dirty="0">
                <a:latin typeface="+mj-lt"/>
              </a:rPr>
              <a:t>Figure 4:</a:t>
            </a:r>
          </a:p>
          <a:p>
            <a:pPr marL="0" indent="0">
              <a:lnSpc>
                <a:spcPct val="108000"/>
              </a:lnSpc>
              <a:buNone/>
            </a:pPr>
            <a:r>
              <a:rPr lang="en-US" sz="2900" b="1" dirty="0">
                <a:latin typeface="+mj-lt"/>
              </a:rPr>
              <a:t>Tab </a:t>
            </a:r>
            <a:r>
              <a:rPr lang="en-US" sz="2900" b="1" dirty="0" smtClean="0">
                <a:latin typeface="+mj-lt"/>
              </a:rPr>
              <a:t>4</a:t>
            </a:r>
            <a:r>
              <a:rPr lang="en-US" sz="2900" b="1" dirty="0">
                <a:latin typeface="+mj-lt"/>
              </a:rPr>
              <a:t> </a:t>
            </a:r>
            <a:r>
              <a:rPr lang="en-US" sz="2900" b="1" dirty="0">
                <a:latin typeface="+mj-lt"/>
              </a:rPr>
              <a:t>– DA </a:t>
            </a:r>
            <a:r>
              <a:rPr lang="en-US" sz="2900" b="1" dirty="0" smtClean="0">
                <a:latin typeface="+mj-lt"/>
              </a:rPr>
              <a:t>Data Accuracy </a:t>
            </a:r>
            <a:r>
              <a:rPr lang="en-US" sz="2900" b="1" dirty="0">
                <a:latin typeface="+mj-lt"/>
              </a:rPr>
              <a:t>– </a:t>
            </a:r>
            <a:r>
              <a:rPr lang="en-US" sz="2900" b="1" dirty="0" smtClean="0">
                <a:latin typeface="+mj-lt"/>
              </a:rPr>
              <a:t>Overall</a:t>
            </a:r>
            <a:r>
              <a:rPr lang="en-US" sz="2900" dirty="0" smtClean="0">
                <a:latin typeface="+mj-lt"/>
              </a:rPr>
              <a:t> </a:t>
            </a:r>
            <a:endParaRPr lang="en-US" sz="2900" b="1" dirty="0">
              <a:latin typeface="+mj-lt"/>
            </a:endParaRPr>
          </a:p>
          <a:p>
            <a:pPr marL="0" indent="0">
              <a:lnSpc>
                <a:spcPct val="108000"/>
              </a:lnSpc>
              <a:buNone/>
            </a:pPr>
            <a:r>
              <a:rPr lang="en-US" sz="2900" dirty="0" smtClean="0">
                <a:latin typeface="+mj-lt"/>
              </a:rPr>
              <a:t>The fourth tab allows </a:t>
            </a:r>
            <a:r>
              <a:rPr lang="en-US" sz="2900" dirty="0">
                <a:latin typeface="+mj-lt"/>
              </a:rPr>
              <a:t>the </a:t>
            </a:r>
            <a:r>
              <a:rPr lang="en-US" sz="2900" dirty="0" smtClean="0">
                <a:latin typeface="+mj-lt"/>
              </a:rPr>
              <a:t>researcher </a:t>
            </a:r>
            <a:r>
              <a:rPr lang="en-US" sz="2900" dirty="0">
                <a:latin typeface="+mj-lt"/>
              </a:rPr>
              <a:t>to select multiple ranges of subjects to perform various analyses for comparative </a:t>
            </a:r>
            <a:r>
              <a:rPr lang="en-US" sz="2900" dirty="0" smtClean="0">
                <a:latin typeface="+mj-lt"/>
              </a:rPr>
              <a:t>data and </a:t>
            </a:r>
            <a:r>
              <a:rPr lang="en-US" sz="2900" dirty="0">
                <a:latin typeface="+mj-lt"/>
              </a:rPr>
              <a:t>to visualize the amount of error that still </a:t>
            </a:r>
            <a:r>
              <a:rPr lang="en-US" sz="2900" dirty="0" smtClean="0">
                <a:latin typeface="+mj-lt"/>
              </a:rPr>
              <a:t>exists </a:t>
            </a:r>
            <a:r>
              <a:rPr lang="en-US" sz="2900" dirty="0">
                <a:latin typeface="+mj-lt"/>
              </a:rPr>
              <a:t>within </a:t>
            </a:r>
            <a:r>
              <a:rPr lang="en-US" sz="2900" dirty="0" smtClean="0">
                <a:latin typeface="+mj-lt"/>
              </a:rPr>
              <a:t>her </a:t>
            </a:r>
            <a:r>
              <a:rPr lang="en-US" sz="2900" dirty="0">
                <a:latin typeface="+mj-lt"/>
              </a:rPr>
              <a:t>function. </a:t>
            </a:r>
            <a:endParaRPr lang="en-US" sz="2900" b="1" dirty="0">
              <a:latin typeface="+mj-lt"/>
            </a:endParaRPr>
          </a:p>
        </p:txBody>
      </p:sp>
      <p:sp>
        <p:nvSpPr>
          <p:cNvPr id="33" name="Content Placeholder 10"/>
          <p:cNvSpPr>
            <a:spLocks noGrp="1"/>
          </p:cNvSpPr>
          <p:nvPr>
            <p:ph sz="quarter" idx="24"/>
          </p:nvPr>
        </p:nvSpPr>
        <p:spPr>
          <a:xfrm>
            <a:off x="22173002" y="15365942"/>
            <a:ext cx="8001000" cy="3973367"/>
          </a:xfrm>
        </p:spPr>
        <p:txBody>
          <a:bodyPr vert="horz" lIns="365760" tIns="182880" rIns="91440" bIns="45720" rtlCol="0" anchor="t">
            <a:noAutofit/>
          </a:bodyPr>
          <a:lstStyle/>
          <a:p>
            <a:pPr marL="0" indent="0">
              <a:lnSpc>
                <a:spcPct val="108000"/>
              </a:lnSpc>
              <a:buNone/>
            </a:pPr>
            <a:r>
              <a:rPr lang="en-US" sz="3600" b="1" dirty="0">
                <a:latin typeface="+mj-lt"/>
              </a:rPr>
              <a:t>Figure 2:</a:t>
            </a:r>
          </a:p>
          <a:p>
            <a:pPr marL="0" indent="0">
              <a:lnSpc>
                <a:spcPct val="108000"/>
              </a:lnSpc>
              <a:buNone/>
            </a:pPr>
            <a:r>
              <a:rPr lang="en-US" sz="3000" b="1" dirty="0">
                <a:latin typeface="+mj-lt"/>
              </a:rPr>
              <a:t>Tab </a:t>
            </a:r>
            <a:r>
              <a:rPr lang="en-US" sz="3000" b="1" dirty="0" smtClean="0">
                <a:latin typeface="+mj-lt"/>
              </a:rPr>
              <a:t>2 </a:t>
            </a:r>
            <a:r>
              <a:rPr lang="en-US" sz="3000" b="1" dirty="0">
                <a:latin typeface="+mj-lt"/>
              </a:rPr>
              <a:t>– </a:t>
            </a:r>
            <a:r>
              <a:rPr lang="en-US" sz="3000" b="1" dirty="0" smtClean="0">
                <a:latin typeface="+mj-lt"/>
              </a:rPr>
              <a:t>DA Data Calculation</a:t>
            </a:r>
            <a:r>
              <a:rPr lang="en-US" sz="3000" b="1" dirty="0">
                <a:latin typeface="+mj-lt"/>
              </a:rPr>
              <a:t> </a:t>
            </a:r>
            <a:endParaRPr lang="en-US" sz="3000" b="1" dirty="0" smtClean="0">
              <a:latin typeface="+mj-lt"/>
            </a:endParaRPr>
          </a:p>
          <a:p>
            <a:pPr marL="0" indent="0">
              <a:lnSpc>
                <a:spcPct val="108000"/>
              </a:lnSpc>
              <a:buNone/>
            </a:pPr>
            <a:r>
              <a:rPr lang="en-US" sz="3000" dirty="0" smtClean="0">
                <a:latin typeface="+mj-lt"/>
              </a:rPr>
              <a:t>The </a:t>
            </a:r>
            <a:r>
              <a:rPr lang="en-US" sz="3000" dirty="0">
                <a:latin typeface="+mj-lt"/>
              </a:rPr>
              <a:t>second tab loads the </a:t>
            </a:r>
            <a:r>
              <a:rPr lang="en-US" sz="3000" dirty="0" smtClean="0">
                <a:latin typeface="+mj-lt"/>
              </a:rPr>
              <a:t>subject</a:t>
            </a:r>
            <a:r>
              <a:rPr lang="en-US" sz="3000" dirty="0" smtClean="0">
                <a:latin typeface="+mj-lt"/>
              </a:rPr>
              <a:t>'s .OBJ </a:t>
            </a:r>
            <a:r>
              <a:rPr lang="en-US" sz="3000" dirty="0">
                <a:latin typeface="+mj-lt"/>
              </a:rPr>
              <a:t>file and displays a 2-Dimensional landmark plot and a 3-Dimensional Segmentation. DA measurements are calculated and displayed by body part in respective tables. </a:t>
            </a:r>
          </a:p>
          <a:p>
            <a:pPr marL="0" indent="0" algn="just">
              <a:lnSpc>
                <a:spcPct val="108000"/>
              </a:lnSpc>
              <a:buNone/>
            </a:pPr>
            <a:endParaRPr lang="en-US" sz="3200" dirty="0">
              <a:latin typeface="+mj-lt"/>
            </a:endParaRPr>
          </a:p>
          <a:p>
            <a:pPr marL="0" indent="0">
              <a:buNone/>
            </a:pPr>
            <a:endParaRPr lang="en-US" dirty="0">
              <a:latin typeface="+mj-lt"/>
            </a:endParaRPr>
          </a:p>
        </p:txBody>
      </p:sp>
      <p:sp>
        <p:nvSpPr>
          <p:cNvPr id="6" name="Content Placeholder 5">
            <a:extLst>
              <a:ext uri="{FF2B5EF4-FFF2-40B4-BE49-F238E27FC236}">
                <a16:creationId xmlns:a16="http://schemas.microsoft.com/office/drawing/2014/main" xmlns="" id="{61AFA281-8639-4F65-BC1E-6A5D1318DB74}"/>
              </a:ext>
            </a:extLst>
          </p:cNvPr>
          <p:cNvSpPr>
            <a:spLocks noGrp="1"/>
          </p:cNvSpPr>
          <p:nvPr>
            <p:ph sz="quarter" idx="26"/>
          </p:nvPr>
        </p:nvSpPr>
        <p:spPr>
          <a:xfrm>
            <a:off x="987622" y="19144399"/>
            <a:ext cx="10967677" cy="11847807"/>
          </a:xfrm>
        </p:spPr>
        <p:txBody>
          <a:bodyPr vert="horz" lIns="365760" tIns="182880" rIns="91440" bIns="45720" rtlCol="0" anchor="t">
            <a:noAutofit/>
          </a:bodyPr>
          <a:lstStyle/>
          <a:p>
            <a:pPr>
              <a:buClr>
                <a:schemeClr val="accent4">
                  <a:lumMod val="75000"/>
                </a:schemeClr>
              </a:buClr>
            </a:pPr>
            <a:r>
              <a:rPr lang="en-US" sz="3200" b="1" dirty="0">
                <a:latin typeface="+mj-lt"/>
              </a:rPr>
              <a:t>avatar </a:t>
            </a:r>
            <a:r>
              <a:rPr lang="en-US" sz="3200" b="1" dirty="0" smtClean="0">
                <a:latin typeface="+mj-lt"/>
              </a:rPr>
              <a:t>data </a:t>
            </a:r>
            <a:r>
              <a:rPr lang="en-US" sz="3200" dirty="0">
                <a:latin typeface="+mj-lt"/>
              </a:rPr>
              <a:t>–</a:t>
            </a:r>
            <a:r>
              <a:rPr lang="en-US" sz="3200" dirty="0" smtClean="0">
                <a:latin typeface="+mj-lt"/>
              </a:rPr>
              <a:t> </a:t>
            </a:r>
            <a:r>
              <a:rPr lang="en-US" sz="3200" dirty="0">
                <a:latin typeface="+mj-lt"/>
              </a:rPr>
              <a:t>the output of a 3D human scanning device; </a:t>
            </a:r>
          </a:p>
          <a:p>
            <a:pPr lvl="1">
              <a:buClr>
                <a:schemeClr val="accent4">
                  <a:lumMod val="75000"/>
                </a:schemeClr>
              </a:buClr>
              <a:buFont typeface="Wingdings" panose="05000000000000000000" pitchFamily="2" charset="2"/>
              <a:buChar char="Ø"/>
            </a:pPr>
            <a:r>
              <a:rPr lang="en-US" sz="3000" dirty="0">
                <a:latin typeface="+mj-lt"/>
              </a:rPr>
              <a:t>each Pennington scanner outputs an .OBJ file, a geometry definition file format which represents 3D geometry </a:t>
            </a:r>
            <a:endParaRPr lang="en-US" sz="3000" dirty="0" smtClean="0">
              <a:latin typeface="+mj-lt"/>
            </a:endParaRPr>
          </a:p>
          <a:p>
            <a:pPr lvl="1">
              <a:buClr>
                <a:schemeClr val="accent4">
                  <a:lumMod val="75000"/>
                </a:schemeClr>
              </a:buClr>
              <a:buFont typeface="Wingdings" panose="05000000000000000000" pitchFamily="2" charset="2"/>
              <a:buChar char="Ø"/>
            </a:pPr>
            <a:endParaRPr lang="en-US" sz="3200" i="1" dirty="0" smtClean="0">
              <a:latin typeface="+mj-lt"/>
            </a:endParaRPr>
          </a:p>
          <a:p>
            <a:pPr algn="just">
              <a:buClr>
                <a:schemeClr val="accent4">
                  <a:lumMod val="75000"/>
                </a:schemeClr>
              </a:buClr>
            </a:pPr>
            <a:r>
              <a:rPr lang="en-US" sz="3200" b="1" dirty="0" smtClean="0">
                <a:latin typeface="+mj-lt"/>
              </a:rPr>
              <a:t>digital anthropometry </a:t>
            </a:r>
            <a:r>
              <a:rPr lang="en-US" sz="3200" dirty="0" smtClean="0">
                <a:latin typeface="+mj-lt"/>
              </a:rPr>
              <a:t>– methods of measurement using 3D scanning devices</a:t>
            </a:r>
          </a:p>
          <a:p>
            <a:pPr lvl="1" algn="just">
              <a:buClr>
                <a:schemeClr val="accent4">
                  <a:lumMod val="75000"/>
                </a:schemeClr>
              </a:buClr>
              <a:buFont typeface="Wingdings" panose="05000000000000000000" pitchFamily="2" charset="2"/>
              <a:buChar char="Ø"/>
            </a:pPr>
            <a:r>
              <a:rPr lang="en-US" sz="3000" i="1" dirty="0" smtClean="0">
                <a:latin typeface="+mj-lt"/>
              </a:rPr>
              <a:t>digital anthropometric data </a:t>
            </a:r>
            <a:r>
              <a:rPr lang="en-US" sz="3000" dirty="0" smtClean="0">
                <a:latin typeface="+mj-lt"/>
              </a:rPr>
              <a:t>(</a:t>
            </a:r>
            <a:r>
              <a:rPr lang="en-US" sz="3000" i="1" dirty="0" smtClean="0">
                <a:latin typeface="+mj-lt"/>
              </a:rPr>
              <a:t>DA data</a:t>
            </a:r>
            <a:r>
              <a:rPr lang="en-US" sz="3000" dirty="0" smtClean="0">
                <a:latin typeface="+mj-lt"/>
              </a:rPr>
              <a:t>) refers to the set of 31 bodily measurements calculated by our GUI, given an .OBJ file, including chest circumference, trunk length, and subject volume</a:t>
            </a:r>
            <a:endParaRPr lang="en-US" sz="3000" i="1" dirty="0" smtClean="0">
              <a:latin typeface="+mj-lt"/>
            </a:endParaRPr>
          </a:p>
          <a:p>
            <a:pPr lvl="1" algn="just">
              <a:buClr>
                <a:schemeClr val="accent4">
                  <a:lumMod val="75000"/>
                </a:schemeClr>
              </a:buClr>
              <a:buFont typeface="Wingdings" panose="05000000000000000000" pitchFamily="2" charset="2"/>
              <a:buChar char="Ø"/>
            </a:pPr>
            <a:endParaRPr lang="en-US" dirty="0" smtClean="0">
              <a:latin typeface="+mj-lt"/>
            </a:endParaRPr>
          </a:p>
          <a:p>
            <a:pPr>
              <a:buClr>
                <a:schemeClr val="accent5">
                  <a:lumMod val="50000"/>
                </a:schemeClr>
              </a:buClr>
            </a:pPr>
            <a:r>
              <a:rPr lang="en-US" sz="3200" b="1" dirty="0">
                <a:latin typeface="+mj-lt"/>
              </a:rPr>
              <a:t>c</a:t>
            </a:r>
            <a:r>
              <a:rPr lang="en-US" sz="3200" b="1" dirty="0" smtClean="0">
                <a:latin typeface="+mj-lt"/>
              </a:rPr>
              <a:t>onventional anthropometry </a:t>
            </a:r>
            <a:r>
              <a:rPr lang="en-US" sz="3200" dirty="0">
                <a:latin typeface="+mj-lt"/>
              </a:rPr>
              <a:t>–</a:t>
            </a:r>
            <a:r>
              <a:rPr lang="en-US" sz="3200" dirty="0" smtClean="0">
                <a:latin typeface="+mj-lt"/>
              </a:rPr>
              <a:t> methods of measurement using measuring tape and calipers</a:t>
            </a:r>
          </a:p>
          <a:p>
            <a:pPr lvl="1">
              <a:buClr>
                <a:schemeClr val="accent5">
                  <a:lumMod val="50000"/>
                </a:schemeClr>
              </a:buClr>
              <a:buFont typeface="Wingdings" panose="05000000000000000000" pitchFamily="2" charset="2"/>
              <a:buChar char="Ø"/>
            </a:pPr>
            <a:r>
              <a:rPr lang="en-US" sz="3000" i="1" dirty="0">
                <a:latin typeface="+mj-lt"/>
              </a:rPr>
              <a:t>c</a:t>
            </a:r>
            <a:r>
              <a:rPr lang="en-US" sz="3000" i="1" dirty="0" smtClean="0">
                <a:latin typeface="+mj-lt"/>
              </a:rPr>
              <a:t>onventional anthropometric data </a:t>
            </a:r>
            <a:r>
              <a:rPr lang="en-US" sz="3000" dirty="0" smtClean="0">
                <a:latin typeface="+mj-lt"/>
              </a:rPr>
              <a:t>(</a:t>
            </a:r>
            <a:r>
              <a:rPr lang="en-US" sz="3000" i="1" dirty="0" smtClean="0">
                <a:latin typeface="+mj-lt"/>
              </a:rPr>
              <a:t>CA data</a:t>
            </a:r>
            <a:r>
              <a:rPr lang="en-US" sz="3000" dirty="0" smtClean="0">
                <a:latin typeface="+mj-lt"/>
              </a:rPr>
              <a:t>) refers to the set of measurements taken directly from subjects by Pennington researchers</a:t>
            </a:r>
          </a:p>
          <a:p>
            <a:pPr lvl="1">
              <a:buClr>
                <a:schemeClr val="accent5">
                  <a:lumMod val="50000"/>
                </a:schemeClr>
              </a:buClr>
              <a:buFont typeface="Wingdings" panose="05000000000000000000" pitchFamily="2" charset="2"/>
              <a:buChar char="Ø"/>
            </a:pPr>
            <a:endParaRPr lang="en-US" sz="3200" dirty="0">
              <a:latin typeface="+mj-lt"/>
            </a:endParaRPr>
          </a:p>
          <a:p>
            <a:pPr algn="just">
              <a:buClr>
                <a:schemeClr val="accent4">
                  <a:lumMod val="75000"/>
                </a:schemeClr>
              </a:buClr>
            </a:pPr>
            <a:r>
              <a:rPr lang="en-US" sz="3200" b="1" dirty="0" smtClean="0">
                <a:latin typeface="+mj-lt"/>
              </a:rPr>
              <a:t>repository variable </a:t>
            </a:r>
            <a:r>
              <a:rPr lang="en-US" sz="3200" dirty="0" smtClean="0">
                <a:latin typeface="+mj-lt"/>
              </a:rPr>
              <a:t>– for our project, a MATLAB formatted data file that stores each subject’s CA data, DA data, and avatar data; remains constant across multiple user sessions</a:t>
            </a:r>
          </a:p>
        </p:txBody>
      </p:sp>
      <p:pic>
        <p:nvPicPr>
          <p:cNvPr id="1030" name="Picture 6" descr="https://media.licdn.com/media/p/8/005/05c/370/2047be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12016" y="29228911"/>
            <a:ext cx="7535384" cy="2566231"/>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3992930" y="9208626"/>
            <a:ext cx="7997075" cy="46762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pic>
        <p:nvPicPr>
          <p:cNvPr id="8" name="Content Placeholder 7"/>
          <p:cNvPicPr>
            <a:picLocks noGrp="1" noChangeAspect="1"/>
          </p:cNvPicPr>
          <p:nvPr>
            <p:ph sz="quarter" idx="24"/>
          </p:nvPr>
        </p:nvPicPr>
        <p:blipFill>
          <a:blip r:embed="rId4" cstate="print">
            <a:extLst>
              <a:ext uri="{28A0092B-C50C-407E-A947-70E740481C1C}">
                <a14:useLocalDpi xmlns:a14="http://schemas.microsoft.com/office/drawing/2010/main" val="0"/>
              </a:ext>
            </a:extLst>
          </a:blip>
          <a:stretch>
            <a:fillRect/>
          </a:stretch>
        </p:blipFill>
        <p:spPr>
          <a:xfrm>
            <a:off x="14283711" y="9447378"/>
            <a:ext cx="7440137" cy="4198697"/>
          </a:xfrm>
        </p:spPr>
      </p:pic>
      <p:sp>
        <p:nvSpPr>
          <p:cNvPr id="15" name="Rectangle 14"/>
          <p:cNvSpPr/>
          <p:nvPr/>
        </p:nvSpPr>
        <p:spPr>
          <a:xfrm>
            <a:off x="-1" y="-1"/>
            <a:ext cx="43890601" cy="502955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6000" dirty="0" err="1"/>
          </a:p>
        </p:txBody>
      </p:sp>
      <p:sp>
        <p:nvSpPr>
          <p:cNvPr id="4" name="Title 3"/>
          <p:cNvSpPr>
            <a:spLocks noGrp="1"/>
          </p:cNvSpPr>
          <p:nvPr>
            <p:ph type="title"/>
          </p:nvPr>
        </p:nvSpPr>
        <p:spPr>
          <a:xfrm>
            <a:off x="6471461" y="1499011"/>
            <a:ext cx="32202122" cy="1322821"/>
          </a:xfrm>
        </p:spPr>
        <p:txBody>
          <a:bodyPr>
            <a:noAutofit/>
          </a:bodyPr>
          <a:lstStyle/>
          <a:p>
            <a:r>
              <a:rPr lang="en-US" sz="9600" dirty="0"/>
              <a:t>An Interface for Analyzing Avatar Data from 3D Scanners</a:t>
            </a:r>
          </a:p>
        </p:txBody>
      </p:sp>
      <p:sp>
        <p:nvSpPr>
          <p:cNvPr id="23" name="Text Placeholder 22"/>
          <p:cNvSpPr>
            <a:spLocks noGrp="1"/>
          </p:cNvSpPr>
          <p:nvPr>
            <p:ph type="body" sz="quarter" idx="36"/>
          </p:nvPr>
        </p:nvSpPr>
        <p:spPr>
          <a:xfrm>
            <a:off x="6471461" y="2915089"/>
            <a:ext cx="18957513" cy="1141937"/>
          </a:xfrm>
        </p:spPr>
        <p:txBody>
          <a:bodyPr vert="horz" lIns="91440" tIns="45720" rIns="91440" bIns="45720" rtlCol="0" anchor="t">
            <a:noAutofit/>
          </a:bodyPr>
          <a:lstStyle/>
          <a:p>
            <a:r>
              <a:rPr lang="en-US" sz="3200" dirty="0">
                <a:latin typeface="+mj-lt"/>
              </a:rPr>
              <a:t>Kyle Wedge, Benjamin </a:t>
            </a:r>
            <a:r>
              <a:rPr lang="en-US" sz="3200" dirty="0" err="1">
                <a:latin typeface="+mj-lt"/>
              </a:rPr>
              <a:t>Mosery</a:t>
            </a:r>
            <a:r>
              <a:rPr lang="en-US" sz="3200" dirty="0">
                <a:latin typeface="+mj-lt"/>
              </a:rPr>
              <a:t>, Ricky Tran, Margrethe Sylvester, </a:t>
            </a:r>
            <a:r>
              <a:rPr lang="en-US" sz="3200" dirty="0" err="1">
                <a:latin typeface="+mj-lt"/>
              </a:rPr>
              <a:t>Sima</a:t>
            </a:r>
            <a:r>
              <a:rPr lang="en-US" sz="3200" dirty="0">
                <a:latin typeface="+mj-lt"/>
              </a:rPr>
              <a:t> </a:t>
            </a:r>
            <a:r>
              <a:rPr lang="en-US" sz="3200" dirty="0" err="1">
                <a:latin typeface="+mj-lt"/>
              </a:rPr>
              <a:t>Sobhiyeh</a:t>
            </a:r>
            <a:r>
              <a:rPr lang="en-US" sz="3200" dirty="0">
                <a:latin typeface="+mj-lt"/>
              </a:rPr>
              <a:t>, Ryan </a:t>
            </a:r>
            <a:r>
              <a:rPr lang="en-US" sz="3200" dirty="0" err="1">
                <a:latin typeface="+mj-lt"/>
              </a:rPr>
              <a:t>Leigon</a:t>
            </a:r>
            <a:r>
              <a:rPr lang="en-US" sz="3200" dirty="0">
                <a:latin typeface="+mj-lt"/>
              </a:rPr>
              <a:t>, Mary Wang</a:t>
            </a:r>
          </a:p>
          <a:p>
            <a:r>
              <a:rPr lang="en-US" sz="3200" dirty="0">
                <a:latin typeface="+mj-lt"/>
              </a:rPr>
              <a:t>Louisiana State University Math Consultation Clinic, Supervised by Dr. Wolenski</a:t>
            </a:r>
          </a:p>
        </p:txBody>
      </p:sp>
      <p:sp>
        <p:nvSpPr>
          <p:cNvPr id="29" name="TextBox 28"/>
          <p:cNvSpPr txBox="1"/>
          <p:nvPr/>
        </p:nvSpPr>
        <p:spPr>
          <a:xfrm>
            <a:off x="1233105" y="1502831"/>
            <a:ext cx="4572000" cy="2560320"/>
          </a:xfrm>
          <a:prstGeom prst="rect">
            <a:avLst/>
          </a:prstGeom>
          <a:solidFill>
            <a:schemeClr val="bg1"/>
          </a:solidFill>
        </p:spPr>
        <p:txBody>
          <a:bodyPr wrap="square" rtlCol="0">
            <a:spAutoFit/>
          </a:bodyPr>
          <a:lstStyle/>
          <a:p>
            <a:endParaRPr lang="en-US" sz="6000" dirty="0"/>
          </a:p>
          <a:p>
            <a:endParaRPr lang="en-US" sz="6000" dirty="0"/>
          </a:p>
          <a:p>
            <a:endParaRPr lang="en-US" sz="6000" dirty="0"/>
          </a:p>
        </p:txBody>
      </p:sp>
      <p:pic>
        <p:nvPicPr>
          <p:cNvPr id="30" name="Picture 29"/>
          <p:cNvPicPr>
            <a:picLocks noChangeAspect="1"/>
          </p:cNvPicPr>
          <p:nvPr/>
        </p:nvPicPr>
        <p:blipFill>
          <a:blip r:embed="rId5"/>
          <a:stretch>
            <a:fillRect/>
          </a:stretch>
        </p:blipFill>
        <p:spPr>
          <a:xfrm>
            <a:off x="1499805" y="1713206"/>
            <a:ext cx="4038600" cy="2006600"/>
          </a:xfrm>
          <a:prstGeom prst="rect">
            <a:avLst/>
          </a:prstGeom>
          <a:ln>
            <a:noFill/>
          </a:ln>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940283" y="1496918"/>
            <a:ext cx="3807916" cy="2566233"/>
          </a:xfrm>
          <a:prstGeom prst="rect">
            <a:avLst/>
          </a:prstGeom>
          <a:solidFill>
            <a:srgbClr val="FFFFFF">
              <a:shade val="85000"/>
            </a:srgbClr>
          </a:solidFill>
          <a:ln w="190500" cap="rnd">
            <a:noFill/>
          </a:ln>
          <a:effectLst>
            <a:outerShdw blurRad="50800" dist="38100" dir="10800000" algn="r" rotWithShape="0">
              <a:prstClr val="black">
                <a:alpha val="40000"/>
              </a:prstClr>
            </a:outerShdw>
          </a:effectLst>
          <a:scene3d>
            <a:camera prst="orthographicFront"/>
            <a:lightRig rig="twoPt" dir="t">
              <a:rot lat="0" lon="0" rev="7800000"/>
            </a:lightRig>
          </a:scene3d>
          <a:sp3d contourW="6350">
            <a:bevelT w="50800" h="16510"/>
            <a:contourClr>
              <a:srgbClr val="C0C0C0"/>
            </a:contourClr>
          </a:sp3d>
        </p:spPr>
      </p:pic>
      <p:sp>
        <p:nvSpPr>
          <p:cNvPr id="3" name="AutoShape 2" descr="data:image/png;base64,iVBORw0KGgoAAAANSUhEUgAAAnAAAAFTCAYAAAHOxAEwAAAAAXNSR0IArs4c6QAAAARnQU1BAACxjwv8YQUAAAAJcEhZcwAADsMAAA7DAcdvqGQAAH6SSURBVHhe7b0HXBzble6r+968++674Tcz9sydGfvOeGyPfRzG9nGacTw+wT7ZPjkoHOWcj3I4RznnnHMOSIAQCAkUERkBIuecoWk6N/F7e+2mUNMqEA10oFn/nz51ddWuql27V32sSruG1NTUorbWy1RXJz/1Ot3T0zyspKQkhIWFYYhOVK6+Xgf6ZPVcQ+rEr1tdXd1JOTk50Gg0oGksdQ3JyMiAwWDopLa2Nuj1elY3GkLR1dDQINXcho5hVveSDWdrRR0MRjOMRoNqQdYTVVVVPWm4WyHXcePmLRw5cx5JCXFwJxUVFbJCjWYjnv/OLwBzPt6btgk7Fo/A3G3nYG1sxK3rF+B3Jxrv/Pi7+HjWRpSVlbldqg2njLQX/fVIepyKxKQUlyk2PrHTOq1Wa6fv3qhODVcjcpRXX/oNXvj1C1i/YgmqTY1yPP2xUJvZXk1NTXjz5TfR0twEi8WKlpZmNDdaxGeLanl7VVZWPjXO23CsX6eGo93FUTTebDY/9Ve3P1VTU/NUxbwNx/p1ajjK2xxFu6o7cKyYt+FYv04NR190OjGyukbuevSdxrsDx4p5G47169Rwubm5T4kbzoZj/To1HB3ALpg7AwdPX8bMqZMxffxobrh2HOvXqeG6+uPgDhwr5m041q9Tw9XX1z8l/uNgw7F+nRqOzopcOnEQcYnpCDh7WH7niLPhWL9ODaeWjrhrI+wrRbmdt2FfP1KnhqNzTCajHiaTCVqtFgGn9/Ku2o5j/To1HB36OIp3VRuO9evUcI4TFVHUuVr266NDMG/Dvn6kLhsuwP8qzCZjx3fyHWVYbzA+dQbDfuPp2NZ+mr1oml4sy2hXpri4uFMZkrfhWL8eRRzJvuHU5Bg1zmjAN5wnsa/U9evX28d6D/b1I3llw5G8Dcf6ccP1EMf6eWXDLV++vH2s92BfPxJHXA9xrB83XA9xrJ9XNty1a9fax3oP9vUjccT1EMf6ccP1EMf6eWXD3bhxo32s92BfPxJHXA9xrB83XA9xrJ9XNhydefE27OtH6tRwjhMdZX/+rLuzIWoXfRTRmWW1eRzlbTjW76mG0+kNmD5jFq5FZ2D8uLFYPW8awm7dktMcsV+QvWihJDqDLK9diAZTxtEFILV5HOVtONbvqYbrTo6olSGlpaUhLy9PVWrlHUXRbA/dl+ZuHNfpWEenGq6nogaqzEvCB0PH42FEBHYfOYVLl86o3pXUEz1+/Fh1PCk0NLTT9127dnUMk1cajU/OYgcGBnYMk+xPoAYFBXWalp2d3em7o1zScINBXtdwjn+AvE1KPWXDFRYWwmKxyNC2/1SG6QKL2WKW3+mTZLQYYbKY5KciGq82ztI+j1lOM8kyUuYnMpqE6LP9u7l9/SSTXK6yjCfjZFk5rfM6bbKty36cSUhug5hPWTYNK9+t9N0k6mw3vTsNKS2vfOqxG29Snco4T4lSqvDwcKkhWXmlSHlcqRqarK41RHkMSRH9RSHfc3wEh9VZQ5SbmBXR40j8SNKzNYT+SrS1NHX8xejpYdFgl2w4ktFogtbk/Q9neItkw1VUVuHwwaMICg5GUID7r6SXlpWjsroWY6bMxoIpY7FifxA+fOFnCIzNw7k9qzFh1jyExSQjIacCGbl5+Pu//ZtOjwq5Q463asiG6+7eELXHiPpTKakZcj3kG47r9iY5nqDoaLhRw4fi138ZgfuxMYhKzurxsWWbiBh6DKm1tVUsx4jGpmbodQ1oarSiUSTQavPYi/4Q0afScPSn3tugenXZcGp3nSvTXKkB33CO9/+SaJqrGfANp9XUoqa2Tj7xV1VZIU9E0jRXM+AbTu2RJJrmagZ8w6UXlmDsmLGIvHEBkeH+8qCWprkan/3j4GoGfMM5XpEi0TRXM+AbjiacOnEcWzZvwo2w8I6CrmZANxzJG9IRurgy4CLujfc+xacffypHauq18pwTDbuaAb+r2j+KpIimuZoBv6t2JdoQV4p62KH1UMPRuUAa521Q/VQbrqSktGOEsaEWVqulUyF7JWQWw9LNY0fb9x1VHU/KL62RjzTZj1MqNiAjzr7h3C2lYgOy4YqLS9qLeAaqAzVcSEgImpub28d6D1Q/r244+uSIcwKqAzdcL6A6UMPRk4NZWVntY70Hqh9HXC+genHD9QKql1c33NWrVxEcHNw+1nug+nHE9QKqFzdcL6B6eXXDpaSkyGFvg+rEEdcLqF7ccL2A6uXVDUfnBQdUwz1LtDH2UitDors51S76KFKbR9GAjDhF1oYyXLzgD5PFgonTZmP4sJFyvCP289grMzNT3spOMuh18nGkek1dxzi1eRQN6IbrSo6olVHk+BiSvdTKK+rvhqN72voDujWf6tWrhnNGdHvYzJlzkF1txvQxn2Lq3CXYsHBOx8WfrqQ03KVLlzrGKVe9lO/+/v4dw6TDhw93DEdFRXWaVlBQ0Ok7NaQyTLfb2087cuRIxzD1n2e/Tno2jT5d3nC9ldJw3iqvbTjlL6q3yvFGyyGOj9rYP5JEsj2SRI8jkehxJNujPvaPAimPI9FjP08eAaJHi5RHiZTp7aLHidr11ONIQvbrf/JIklIHi1i+8kjSkzo8kfp4eiTKtkyxrPb1KLJtpximR5KE7NfflYZUlpch3e/UU4/fsDpr84b12Lr3GEJu3sSps6fhH3QdsQ/uYf/pq0jPq0RcSr7qfINN9Lfs3r178vPy5cvyrVL0NyUiIsL2KFdtVRE00W8hI70O3/jO6k67MYvVn5JPctFjD7EPbiLw7AlxUNSAyIh7uBOViJqKHNy4F4E7YaEyDTx5/CS2bDzk9UkDy7slnytXm8BiuUIdAac3mvGnn34D83cFYuHsqVjw0av48K3XsHbLXpzcvEAmnZQ5s1i9kXJm7EnAiT+VFRWV8h0/dLNQU1Nz+6fyvcmnRY1if6eb8jqxpuYnzz/b92BOMtL9kFotDEZT+3RxqG033VHUpmrjB4NUA86+wGAWtYVCGz1S2tYq/rXCajaiVQSgvJ9Up4fJoEerKGOyWKHVigA0WWTA0TCVpfPfrW1t8uZceggV7Xc6+7ocT76RVAOOTobRkQS90Yw+1USNSZ90cormo3mUhfZWP/7RL3DuzGmEhNxE9IO7SErPwUcz1yE2+Cg0BhMSoiPgd9kPiWUGbJn5EfQWM8pKi3A7MkF1ec6IbqtXbnlXZL/z0bl+2kame+zbz6mAowmk2lrb397aWlugVVfb/g7TuRb6VH6U/gg4T+pZAUeinYvpHvv2cirgysvLeyTlR/EFOOD6jn17ORVwupo81NbVYtfBo/A/uQ1Bp3Zi3bIN+HLRIqzesR9ht67DbLW945fm8wW6Cji6L/To0aPyshXTPfbt16s/qc/SYAg4Rexwz8a+vZwKOLWno9WkHDT4Ahxwfce+vXrlcOXFhRj32aeoqdNAW1+HksJ8UUbXMX0wOBw9FbV161b5p5XpHvv263HAkehOsp6IHY6xx769nHI45TaTyYu34K2PxmHJpqM4diUMcXevi+kNHdOVH8UX4IDrO/bt5VTA2fcz0p0GQ8DRaw7oKDUuLq69JNMV9u3nVMCpPcehJv6Tythj315OBRwVPukfJu/uHzl6In7/5vs4c8kPVy6fwbhxY/HR8JGyzGBwOEUccM/Gvr16HHD0SY3bEykL8gW6CriSkhL5MBqf+H029u3X44BTCyxfl6ObKW1h/53KMd1j3149Drguez7T2W7XmTR9BvavX6Bahv4cq403WpqQdvcC3v/gfWxePQfNFtu9Y46iH1VtPMnU0oKHKfmq07oS3c/23kef4fCujdi/+QtMG/mJajm6xZ6wH8cB5zz27dX3gOuBugq4nqq7gHOlugs42iZ6tI0D7tnYt1+PA87T3T54EvvGYYdzHvv24oDrAfaNwwHnPPbtxQHXA+wbhwPOeezbiwOuB9g3Dgec89i3FwdcD7BvHA4457FvLw64HmDfOBxwzmPfXhxwPcC+cTjgnMe+vTjgeoB943DAOY99e3HA9QD7xuGAcx779uKA6wH2jaMEHN0xw1caeoZ9+3HA9QD7xmGHcx779uKA6wH2jcMB5zz27dXjgKOGpY5XvEVUp75IbZldyb5xaF76pB7tqTtqDrhnY99+PQ44+wI6gwnrlsxCUWmlHNbrjbIHoF2bV6FQjNPXlqOoqAQmY89vxrRffk9ELy5THtpRZLE2IbuoCIcPHMLV43sxbPJ87LkY/lQ56g9FbZk90VNtwQH3TOzbq1cB1xs9C7V5ulNubq4Mut6I7tRVW2ZPxAHnPPbt5baAc4XoGVjpVjoDNA16GBrqkJGSiK3b98j3ChuNBugNQqL+JqNelqWHfNSW1VPZtwX1xE0dFjY2NqqKOmtUG+9Keds6qX3s229ABxzVjyrrjKibMbVl9VTe2hYDRQM64Dwhbou+qUcBR65ABVksV4genpcBV1peiTqHIzyWc6rXPukCg2UTnWqiT3r7TFhYmPy8c+cOhuz8fL60O8cZWE+kqW/A7sOnsXfHNhw/uA9NpgZs2LAFN68HiQOXSlwODFGdbzAqJMTWFtTjFB3AUaA9fPhQBp0MOIPRCr047C8qpPf3efcb1lgDX0MMOZOg0TXhjfdmoK2tsSPJY7H6W9Qp0BC1BM/Wa/mTZI8OLEh0QpWmsVi91ZDUyHAcP3QEVeIode+mPYiLiUDkw0jcvR2G4GvXkFlYisMnriA8+A50DZ2vObJYzmoIPV3uKLoPTBmmc1LU2QuJ7g2j7yxWb0Sn3rzmldAs3xedDekIOH37C8oUKbfsNLV07sqKxeqtOgKutLQU//A//yeANnz9az/G3/63v8bi8e/i5R89h8WfvIrZ85fIAwiyRBbLWdHBQqeAo5sM6c13BoNe5m9GoxH71i4Sf3dFHieGzWbzU9HKYvVUlL/RZ6eAo8/m5haHd6P6/ntSSdTDJb3sRGmgJ3pyVE5vUbQNt99wqtPDaLagkd4r29QIvcEkhm3vWO1KT5YxuNRlwMVFhMP/0mXcj46FVbjdtfA7CA4IxvXgYHprqM+ivIyXRLnrt771nBz/s9en4KWffQ/T//wC7mYWYfKcRfj2N3+Gj1/5BUIvHxYlGvHJrI34xnd/jNvnt2PoX17Dgf278OWyxXjlnRF47mcfYOnoP2LEjOX4we/eQaPZKNva16UEmKIuA47VYLt5U0cupkVrS7NIKczSvSjlIOSORy/sbe8XmAKUxpLbGUVZe6isVbge0Sq+OD474aui02n237sMOOUWkmdJuaM2JzcPiUkpA1rpGdkyd3XcNkWDJUj6Uz0OOPqsFw3seDnCXhohOvKg8ukZWR0L7a0aRd54LzIWOk0lgkLCEJ9egNSUJFy5GoCrt+7hUsAt3IlOQmVOFF7++Q+Q8igK89YdgcGs3lewsyLsvzsGHOV4TPc47pQ9DjjqJn7hpA+xftFkhAZcxvh5KxEfex9fLpqLd/74MspzYuS732lGKt8fAdcgKktHwaRmWf1WWESuQwcvFhrX0iqS8SY5TIl6i1i/xWKGSfwJ06otz0kR9t8dA46urjDd0+uAKyoqku5FE2pqa1FTXS2H5Tk48V0OC9Eboal8vwSch0XYf+eAc55eBxw9IVVRUfFM0YliKk8BRwsfyCJoWxRxwDlPrwMuPz//qXfbq6kj4DKz21c5sKFtUcQB5zy9DjgKJsc3P6uJbiGm8hxwDNGng4bMSiP+/NZbKG8wYdvO/XjnnbexZNE6BN0Mx5hx4zBy6HtyRirvywFHt0NHRETIS31M9/TpoIFOYDZo68XBQSWaGhsRcztQfqeFKpeByAmpPDscQ/Qp4Gjks8QBx9jT64BLT0+XHcg8S/RsgyzPAccIeh1wfNDAAdcbeh1wdLojN/4mxs5Zg6raGkTdDcfM2Z9j3+lAJCfGYuXOU/I1knQimMpzwDFEn3I4CqYK8b22OBP1eiPy8gtQXScOGuqFs9XbOioZDDkcNVJkZKTsjor6mmO6ptcB5/SVBnY4RtDrgMvLy5NB9yxROSrPAccQvQ44ci9q8GeJblOi8hxwDNGngwY6AqVnGTbvOYoH4aEw15VgxPiZKCstRlmVrYccPmhg7Ol1wNH73ymYqmtq5Y2QfqcOQaupQWG5BpmFFbZpdFAhnJDKc8AxRK8DrrCwUN5m/iwp5X094Gg76UZQaiima3odcGonebsSlff1gKOGYod7NnzQ4CS0LYpo++y/c8A9m14HHH3SY23vf/oZtq6cKx+Ho2cOyNHq6jTQ6Q1objQ/eYiGA44R9OmgwWA04fyBjTixayXuXDmCuVNHYez4MbCa6pGd/AAWo54PGphO8EGDk9C2KOKAc55eBxxNcOwEuCtReV8POGo4upbKdE+vA643UgvGgSb77bEPOGpIusOZ6Z5eB5zaj9FTOeOOjjL0Yd6+Stlu+iTxn1Tn6XXAmUzGTgUVZZbU4XJYvK3vOLt+OOxFD+CojT9+YLdcLr3xj56YVyuj3EGsps1btqG5qfPb6uzluLGKdu7YJt2JAobWq1MpQ4FGlJY+cXgOOOfp94Cb+9lrOHr+GgL3rURjq3oXrF0F3PARY2C2GOB/chfmjBuvWqa7gEu+fQnv//kvqtNIXQXc8r3nMHLMGPif2IZvf//nSMx+Om3ggOsf+j3geqKuAq4n6i7gnqWuAq4n4oDrHzjgeigOuP6h1wE3WOkq4BITE2WvTkz3cMA5CTtc3+CAcxIOuL7BAeckHHB9gwPOSTjg+gYHnJNwwPUNDjgnUQs4aiR6EFrpHp/pGg44J2GH6xsccE7CAdc3OOCchAOub3DAOQkHXN/ggHMSDri+wQHnJGoBRxf24+Pj0draKnv9ZLqGA85J2OH6Bgeck3DA9Q0OOCfhgOsbHHBOwgHXNzjgnIQDrm9wwDlJVwFHR6r0IDRdT2W6hgPOSboKOGo4drhnwwHnJPwntW9wwDkJB1zf4IBzEg64vsEB5yQccH2DA85J+KChb/Q64GhGbxJVtLdSW15XotMfSuPYBxz1CMr9wz0bakOlzUg9Dri+in64rqRW/lmiH78vUlvms+Q4Hzvcs+mXgBvx8dugrvi0Wg3KSoqRl5eP+wHHoBUjF0+djkarFRePbu8Ipqqqatvau6Cy0vaefGdEb71x1LCJ83D66i188ulQDBs7Fod3b1MtxwHnPvol4I6fOIZbN0Pgd8kf0ydOwqRJk1BTmg2zsR4BFy4ho7gShUn3YLXa+nxzRcBRBR1FHe4YjUaxEQZoxIZSD+tq5Tjg3IdH/qS6IuCoV6Xeqi9/xu2/c8A9G48EHAVUd1RUVKrO152oovSqTGfVW3cj9WfAdXcNll6k1xX0uqXeQncod0V362xpaWkfch7HAHNLwLlCVFF66w1p59YtiH1wB6XV9Th+cDf0DfXYsmWrrYz4s/ooOrKjrPKmnN7IPuAo2OhPNh2p9rcoqNTGu1KuWqfHjlL7W1RReusN6Ub0Yxw8fQlnti3BmOkLUK9tQNKjGBTVarFl32EsnbsABl29LNtfAUe6d+9el3+eg4KCcObMGdVpqampcl61adTnHDkxfapNv3r1asfbfhx169YtHD58uMtpR48eVZ1G/R13tT5ScHBwl9sZFhaGQ4cOqU4jUSDbfx/QAUeVfKaqqzt978+AYzmvARtwnhAHXN/FAeeEOOD6Lg44J0QBR7kMq/fqUcAprxdnsfpbdOWnI+Do0L87PXmbi7royMdsIYlhR1nNMFlMMFqM7TI5fH8isxhvWw6VMXZZjmQrZyv7ZNgmZT76fErmp2Wkt+uQaNhBNN0sRG+yUdt2uQy5ziey1aNzOyjTjKSOedrXLz4dt09NyjaoTbMXtd2T+oq6yPp3rrccJ0Sf6tNFG9M0k+3TIn5jxzK9EZ0+GVJcXIqm1jbUluTIV1M6XpNksZxRfmoUCsprUFNdhZTUdPhduoDM9DRUlBTI12YdPX4U+gYN8jOSUFxagqqaWmQk3EVhtRGnjx9BdlGV6nJZg1f0R49eu0bDdAZqxYoVmDlzphyXlJSE8PBwKepAlE430mk8+n7nzh0MIVPLyS9CTk6OPNeo9ieYxeqptNp624UH8UnHCvX1ttsNaRxdbteLYTpnT4GqlKuuVs7V64Qxqi+XxVITHX4WFRWpim5nHVJXVQxN/ipk312EBp0ZuTlaNDYDI2feQEuLpePAlsVisQaKKIurqKjAEDpDZ24CLEIGcQhhNBrQ1kb3xrTIv8A0ncVisQaihlAqp9Mb0NTY2OF+lPqRudENeco4Osx4+PAhDEbbScIGu/uf6Owx8fjxY/mpoNHYDlOUciwWi+VODaE7jnX1dbgYEILHickIDw2WqV1tbR3ioxMQGfEQGZmZiEvORkREBGprKpCTlY3E2BhkPE5AXPRD5BYWt1ua7S7l1lbbncp0oyydCFRzVhaLxXK1htDFBTXnY7FYrIEseV8SGxyLxfJFPWVwdJ6NzpldO7QSX3/+TzAZdNA1aGCxWtFoMUFvtGDE755Hc3MrGrQaWM3UzYIe/sf2yUPSomJxuCuWQ6khLYfFYrHcKfKwLg2O7ilpbdTj8y3ngOY67Lt4HQevJeCF3/4Zr/zml/jxD/4dK8Z+IM3svVnb8fHbr+Ltt/+MrTNHIvD0DswYNww605OLFSwWi+UukcGRqSnfVQ2OCtGwks2xBpfoViGD+LT/S8hiDQRR/PbY4Coqq3Ht7HHU1Gpx63oAigqKUFmnxd3wUBi1tbgbm4b09BSkZ2YiPTkZIWGRyCsuR3Z+CfjtQAMT6t8rOjoaCQnxKC0t74gLEhle0LGN+OUvf4Ftp260zwF892vfE//bfnF65E/boBNDFsxed1qOo95ttqzfLm9DIvRGM9o02bj0IBshR1ai3AR871++hk9e+zW++bX/jebWFjz0P4Cxy47g+X/6v1Cosc1HTz0Qep2tx3OzUS9W2wK6Xm9tEp/NtnImYdDEv3/3f4sNapL1ZvmG7ONRTU4ZHD33VVRUIs+rkehxGmXYfjw9y9oxXhFNZw04FRYWIyMzG5lC9FiVEhfU5QV1a3tgxVT8+c9vY9uZYPznGyPw3V9/iG/9/Xcw7M1f4/0/vYh9S8Zj65oFiM4rx9Jtp/DnUbPw+4/m4utf/UfMHP4mRn7wZ/jvX4rNy+fgSlQOjOYm/J+/GgKd8Mfn/uGv8euf/wA6azNuHF+Nc3uXwP/CQUQ8CMOatasQ8+AGVm7YiJ1nr2PJ+t34eO4W/O9//C7+4b//v5g3+lVhaS34YPQs7L98H8/95Nf4v//qv0qDU7aBNbBF9+bSuX21aYqcMjgSBTbdy9afUpatSM2pWZ6R42+jyGZwfMM2y3Pqd4OjhdENvxTc/SV6oNp+R0rPyHpmpd2lppY2tDZ3/xefDpOoSxfbd508XHIs80S2QyqTtcn2ULkYp+u2vGdEnS0Q1OW12nQS/XZqBke/5YEDB+Shrb+/P5KTk2XPDyxWb6TsJ2pyicHRd+oSfPW8MRjx8UewNLeh0Ur9Ullk/050XoVuIdGKHYAq2NCgR2OjFWaLFTqxgxtNFoz8dBhWbj8KjTA36q3EGw1OeBu+8cNfI/tRGG5GP8bEKROxSRyOzR3xCd586WW89MLv8cn4zzFn03Es2HoC73/4PsLDghAdE4aP3n8TpzfOxtsv/gkfvvgC3v3gY3yxYQMelTSg5PFt/PytcXj3zVfx2vDJmDV/Kfbs2YJp4z7EwsWLRFt5vjODvhicInp0j35XhukLbjc46m6kWpjSprVLYDY0ICL4PGYsWIkZY4bhw1GzcPhiMGZMHo9rd6LFjv0+rp0/geBLJ7F88UwcuxwGncGEj9//ACu3HRHmVi13JvsdxZsyuK5Er1VSG+8rYoNjvAW3G1xhYaHcAfpL9ssnDQSD83XR70KwwTGexq0GR6Lh/paybFKaMDj7XklY7hcFFcEGx3gat2dwLr/IkJndvmmMp2GDYzyN2w2OvmvqG3Bq3xY8SMxB2L1YVJfmoVorVliSg4VL18guqE1GowxwvV4nLzrU1Wnk1UaLxSrvp6PXlGt1ttdOssF5J84aXExMjLztJyAgAE1NTTJWyOgYpre43eBKSkpAbzEaPXkORo2bjo27TmHB3CUo1ZmxZu4E+J3aiwN7NmPcZx9h0YwJmDxzHibOnI+tew+iXqfFqq27EXT1DFYvnCpvl6AV2u8obHDeg7MGR3FBMUJXzzmDY/oDtxtcTy8y0ILUxjvKfvkkNjjvgQ9RGU/jVoOjgFXeTNNfkt2j8yGqV8IGx3gavsjAuAw2OMbTeOQiA5mSpq4WsTEx8uU0dAGBxtmLTjZ3fBfDVRV0ccJmaPbiiwzeCxsc42k8cpGBTCkzOlisvgWBd6MxZ/kWHNi5EbrKbBzeuxGPQk/jzLnTiIm+j9ffHobj+7dg89admDhjHnatXIgDJ/2xZvsZuRxaof2OwgbnPThrcBSMFCMUeHShgYYZpi+43eDonBkVclRlZZV8fypdOFCb3pXKy8vZ4LwUZw2O/vjRb5qWlobGxkbO4Jg+43aDo/ecZmRk9JtSU1PZ4LwUPkRlPI3bDY4yNFppf4l2FD4H552wwTGehjxCLb5ILjE4+m5/kYCeSmhuaYHRoINBr5PfTUa9fEl0qxhv0Dd0Ku8ovsjgvbDBMZ7G7QanXGRQpNHUCFPKwvtDJ+DQqct4kGfEgg0H0VCZj9zaZqxfughvfTwOO/afxOezZqOx0dxpflqh/Y7CBuc9sMExnsbtBtfVRYbeii8yeC/OGpySiVOcsMEx/YHbDS4lJQXZ2dn9JrrQYF9JNjjvwRmDIzOjLsojIiJw/vx5eZsIPXDPMH3B7QZHC6Vg7i/RBtCnsj42OO+BD1EZT+N2g6PvtgsEtbLrbnrJCn3XaETAtw8/S/Wi0rXtw3Qejg3OO2GDYzyN2w1OuchgsTbjzQ+H4aMpy1BXW4OUmNt4572PMWnKVEybNgnb957B2q1HsXvjlzh9dA8eR17H1ImjMWf+59i1Zh6arSa+yODlsMExnsbtBmd/kaG6WnyKlTz5TsPVyM7KRG27eZGJ2cbbhp+U44sM3g4bHONp3G5weXl5clx/ibpMYoPzTtjgGE/jVoNzh7Kyc4XyWF6g9IzsLn97R4Oj4evXr8tuyw8ePCgD7+7du/IPGMP0Fp8zONbAEGdwjDtwq8EVF5fIBVJwu1O0o1BX6WrTXK309HTZyGrTXCnqT09tvKtF21pQUCAPT0klJaUdsWAvKssGx7gatxocBbvJ1PO3uje3AZ+Mm4f1R/2w+9h5fOc7z2HC5Ol4+S+f4oh/hOo8aqKNoKu3atPUZLK24EfPfRd3Ao5h8+7DGDZiOE7sWYMXf/cf+Ml//AGN5p5vQ1ZWltxR1aZ1JfpRMu6ckz/Qa2++i3M3Y1XLdafuflhHEb9/8wPsvXwPr77wC5w/sA5vvPx7LJs5Bs//58t487c/w55Ld1TndRRtq/1hZWlpmWo5NjjGHXi1wZF07fPqdDajoqDX6breMdTkrMGRZJ3bjcl+vd3tlGrqjcFJtc+jf8YP0JWcMTgSvaqRto2kbOujmPuoqqdt7/k207xscIy34PUG1x/qjcH1l3ptcH2UswbXX2KDY7wJtxocBXtFRbk0G3eK7pWjZ1bVprlajx49EttdqjrNlSKTURvvatG20jk4hZ4aHJkZvfCZ/iB88cUXaG5uRkJCggxChuktbjU4usjADC6cyeDI5Eg0njM4pj9gg2NcCh+iMp6EDY5xKWxwjCdhg2NcChsc40nY4BiXwgbHeBI2OMalOGNwFCsUcPQUBvXoS1dSGaYvsMExLsUZg6NxJDI3zuCY/oANjnEpfIjKeBI2OMalsMExnoQNjnEpbHCMJ2GDY1wKGxzjSdjgGJfijMGZTCZpanyRgekv2OAYl+KMwUVFRcmXeQcGBkqTM5vN7UthmN7BBse4FD5EZTwJGxzjUtjgGE/CBse4FDY4xpOwwTEuhQ2O8SRscIxLYYNjPAkbHONSempwZGZ09ZRe9nzp0iW0tLTI8QzTF9jgGJfCGRzjSdjgGJfCBsd4EjY4xqWwwTGehA2OcSlscIwnYYNjXAobHONJ3GpwRUVP3njODA5KSko7YsFejgZHw9euXcODBw9w/PhxOa+fnx/S09PlMMP0BrcaHKt70dv3qQHdLfqhyXDU6uQqcQbHuAOvMbim5ha0tbV2WyFFtnK2YdoR7KfpdOrrqq2tE4dL5Sgtq3BeYr6amlrV5fanqCeNurq6Z6pWKOZeKIoqauULWmoqS6EV203DinE8TsuCxmG+rqTMp1YnV4kNjnEHXmFwOoMJY4Z/gJ/8+KeozHmEYe+/iuXzl2Lx9Bko0DTiy5UrMffzGSjSmFBfW4OFsyZj7+blmDZhBA7s3Im3PxyFOfMXo0ys/OLxPWKz2p7asKqqatsW95LKyicb6SplZWXJRn+WzBYjth+7ivGjJ2Llxh1YtWYjIqMfYOGchdi/cjEObViFfXv3Iyw+W3V+R9XU1LDBMT6Jdx+iiqyEdnqzqftK9EQDweAyMzPFeirdLvrR2OAYX8S7Da4fNRAMThHt2O6S2vrdITY4xh0MGoPT6Rrkuabeyl1mQG1VWFgoDcDVovXV1rr+3KKaaP1qcUEBd+7cOfksKmXvahnns0Tzq43viShe1cY/S2fOnFEd/ywVFBSoju+J+rKdJSUlquOfpd5uZ1FRker4nqi325mamorGxsanYkyRTxncQBG1VX5+vjQeRca6cixfvwMVGj3Wb9qKtDIDFq47jKWrt+GjoaNx6Ph56I0WTJ21FBXFuUhLS8W42Uswb+ZMhIaFY/jwYTi06Uu8P2IsGurrOpZLxk0XGdTq4Wp1ZXAkCko6L0gBqja9O92/f1++24E+1aZ3JapLZGSkFAW+Whk10R++mzdvynXeu3fPqT+E1P6JiYlyp3nWjmYvqmtQUJDs0v327dtOrZN2fLqYFRER4dR+SfULCAiQdfX393dqnWRupaWlsp2MRqNqGTVRWVon1dneU3oqih9qI7VpJDY4D4jaKjc3VzakIvqB6R0FlG5XiWG9+FFqNWK4okKaAU2jMrUa21vhyRyqq2zzFCQ/gFWk6vVi2VoRlHSorSyXynmjwZFoGpmG2rTuRIe2FLTdBbaaaIeleag9ndl5Sco66VNteldSttEZc1PU23XSPLROZ+ej2KN46s2+TEZF6s06aR6atzexQHUdNIeoA0kVwrjKy8tdLvpt1NbvDj3L4FgsV4sNjuUyscGxPC02OJbLxAbH8rTY4Fgs1qDWMw2OTtiSS7JYLNZAlP1FJ2lwDMMwPktZeSVKhSqrqjvdz8Vi9UZ0vk5tPElTr5WdCjw1XqNBjfjUaruel8VSRLeTUJzRZ2hoKMLDw6XCwsKklGGZwTWaTXgUdgEZWbnyPiu1BbJYPZG2wYAVqzagvKIcBfl5sueUpMw8FJdVID09G4FXzuFK8G0Za2cvByAlJU0cUuixau16VBVm4ODRk9Da3dzMYpGam5vlfaA0TB61dOlSXLx4sZPB3bp1C8XFxbhz505ng0usMCF70s+R+DidDY7VJ9UUZ+HkiSMIvXoWt4JDcODoadwUgbd1125kF9fgwrkTOHP4IC4H38LV4BvYuXUzTGYLTolx0WHXEeh3HjrO4lh2ImM7f/68NDP6Th5Fr6qkq6qOBkevsaQnVDoZXE5ONnILiuUzlfKuejEji9Ub1dZpUCU+60XgaTT1aBBmZbt41YBaEVvUL6BWHFro2k8CK1e9lEMOXYNWdbkslprIr8i36PEyNVGZITqDBTV1tt4q9HodSkr0yMutR2lJpRzHYrFYA1VDatKWoOTRVty8/AVMJh2uXK1HcY0JG7b4dVxuZbFYrIEiOjJ4+PChvG1kSErgH2DKHI/QM1NhtRowaUoy1m07iXWbLqjOzGKxWN4seuD/1KlTskOGIWZrG8yNgMXaJJzPgLa2RrS2NqGpyfrUTXQsFos1kDTE8cQdia5UqI3vStRnFT0R4SjqFoiWxWKxWJ7QkCrqi6yxEQa97REHOjFHHQkajGaYjE8ebqVLtPTZ3NIMk/lJR3hUnroMsug1MDa22foeboc6zlPKsVgslrs1pKqmFmcuh+DkiTO4HRmLi0F3EBUVicridDx8lIx7DyJx7vgx1NTSK+vqsX/rfnwxezFCA4Nw+Ohp7N9/HJUV5Yi6dgF3rgfiyN5duHriKLSmRjY4FovlUQ0pKi7G7RB/ZKVnISUxEXejHskrEDVVZSgvLUJMdCz8z5+Xh6J038mjmEdITkxGfEIqAq+HIjAoFBXlZe05W2eoo0a142IWi8VyteRtInTFwXGC0jVzT9XU1IS2tranpPQjxmKxWO4U+RLd7DukN/2ns1gsljeLsjd6NpUNjsVi+ZzY4Fgsls+qS4OjB58J+rQfr0xrbuz8OjEa19rc9QtbWSwWy91SNTg6MUd3sg0ZMgRVxhbUaxtQVFxqO2FXWCSmtGDE5zvkoxB19Q0oLCiQ5nb0/A1Ul5fCbLHIBaud9GOxWCxXinyqS4OjAjSiJjcaizbuxR9HfYkXv/t1FMb4IUuMX7lsHu5klGDp9nOYtXwDTl8JwJsfjYLG3IixC3fhez/+D1y9+VBeOaXbSVgsFsudovtuyce6NLjqmlp8+sefy0PUV37+Q4x7+3VUpNxEdMwDTJ4yDSGPsjB341n8/jt/B1N9EWbOW4A7ybmYvfIQ3njnY4yftxp6sWDFRVksFstdoiequjU46nxQ+W4Un3Qo2tBuWCaTUZTRoaXJiFlLt8AgxtPT+rKsQS+mm+VC6TuLxWK5Wz0yOKWwQZgWjWMNHtFvblP3L9hlsbxRPTY4ytRKy8rR0tIin1LopOZmMb5VDtPLIGzj6VMZZg1UKecycvPyYWgPFHuZLVY0Wm1ZO0mnN0Cv61yGZG1sUr0Kr4jixnZF3gqt+G42GmSsUVfmNJ6G5Wdzk+r8z5YOJmHU6tNYviqnDE5bW4mTF4Pk9+ikNGRkZqIkJwthEUnYtXULykvyER0VD50IpJshQchMT0NxXjaMOqM8h8cMPMjcqI/7kpLSTgZHwdLS2op/+9d/xd995R/aSwOFiTcQlVcrh+mUBd1CRHz6m5/KT6K+PAcVeqscNoq4Ir71r38vP//hWz9Dc102th+7gF+/8BLmbDyOljbbVXw0N+D/+frzslxrSxMam1rksLX902RplCZoNZts3822dev0Iv4aq7DvmohNUSeW70iJx67klMFpaqpx7vIlHDtyHGcunMG+w8cQHhSCiLg0+PudxxW/ywi7fh2PEuJx++5dXLhwAfGJqSgp18hAYwYeZHCxsbHIyc2Th6pK4OTm5iLj/kXkaGzmcvPCXnz08vOoLkxAbMpjbDt2CX7hMRg+dz++89dfw9Q3fo/gszvw4o++ichrBxCXnokpSzZh0oqD+MWbo/E3f/MVtDVZMeKPz2P3krFymd//5j9j89Er0uD+7d9+jPWb1uPnv3kD33/uJ/jXb/wbln4+AV/9H3+DD371HL5cthwXN82W8605dB3/8st3MPK1X2P8e3/AsY0zRVxewImwZGHUJSgrK2P5gKjjDiUeu1KPDY4mZufkiQKl8j644pLyjmH53W64qLjk6eEi8ckacMrMzBaZejYep6R3BAqJAqW1tQVf++d/wz/87VeweORrmDXsLRRlReNRbhEmzl2GA1fu4Ln/fAv/9b/+DUa/8HOMfu0XGP7KL1CWGYETQXfx2ZSFOHfrEX7wn3/Ef/mr/09kaBY0lDzGV37wKioyHuC3f3wTr382V96H+Z3fvI//6yvfwTe/9xP89pe/xEfDJ+Gfv/JVfPNv/wZLpn6GT1/9KRJunMSO3Tuw9UwY3p2zDQvG/AUTh76HOxe2Ycu6L3Eo5FFH/VkDW+RH/WpwLJa9KFDos7m1TR4uGkxmaXjUxb1eZ3vyhc6fEdSLTFNLK4wmqzxXS/O1tTTKaVRGdokqytDhJZ1/axPLo2HCKGKQhttamkUZkS2KcpbGZjRZzWgWqV2rWL/BZDsU1TbQ4a6YbjLKQ2O9gU6NiOW2j6fzevbbwBq4conBUQGNRtOvUpZtvw6Wd8jxt7GXYnAslidE8dnvBpefn//MwHdW9J4GZZjuq3sYFYvEpBSWp5ScgujYeKRnZCMh8XGn38pe3RmcvFdSZTyL1V9yicEVFBTIwwV69Kq/5GhwhUXekRnQoRLRILZXbboiozg0ozahYYvFIuZTLy//MOgMMOjEclubn4xzKOdpUZ3oRDzxODVDtQypK4Oj++XCwsKQkJCAwMBAWK1WFqtX6m7/oGkuMTg6rKQ301BhZdhZ6cROrgx7q8HFBR/H5eu3UFddjujHubhz6yZioh+iprYGV/38UJKbjtz0VAx/8zfIzkxBdnEVvv+jX+Dyhcu4E3QFJosJwUGB0FSX4l7MY/z8B78ErHU4cy8DH09fjWvXgjDjgz8iIzMDERHReBh2Q8zTuVcWT6g/DI6usN64cUMug2F6i2JManKpwTWZdfhw6Cis3nUSjXRjpsjELBbbDZpGEeBWMY5OOlvMJjQ1NcoF01u66C1ccXeuYvjHH6LBaPZqgwvYvxwJadn48Q9/hE9e/S0++GASxi9Zi3kr1uJaiDCnSaMwY9jb+HLSx1g9fwK++cNf4ae/fBmv/vZlTFt9DH/+9DOERMZg2uzP8ct//wFe/MXv5Anxr/+v/4Kqinz85Y2XMXvUx3j15Zfwm9+9ged+/jJCH6ao1sWd6qvBKWKDY/qK2w2OzsGRSTWZtHhv6GjsPH4B7346CjtPXsWmFXNw+vAOPAy9hIUr1mHi6PGYN2MmPl+6FqtWr8fsJV8I8zNh1rQl4pBOj7oa2wtr6P2pyvK9yeDojvwmYcr0lAZdHSSjtlKGVfIImTVWeRMpGZalsclWpkWIrhY2Nclhq8Uszb5RTKf5lTv1W8UP16DTo7mlRZp+c0urOGK1laF7DdXq4k6xwTHegkcMjkzJqK1CVEY5DEYTRoz4DA8jH2DcuJE4d+ogynKTMWbUaJzasRLzVu3G6Suh2HfgOMaOGiXK6xF/+wqGffQh6vXGjhdEK8v3JoPrWjp5a4P6tIEvNjjGW/CIwZEp0bhqIfqsFYeZ9EmHm2R+tuFaVNErBYWoPImm0zSlrDI88AzOt8UGx3gLHjE4+l5ZWdlvysrK6lg+G5znxQbHeAtuN7i8vDxpSjRTfykzM7Nj+WRwJaVl8kocyzOie9jY4BhvwO0GR9+pEH32l2inUpZvEjtXQWFRx3eWZ0QXSgg2OMaTkD+oxRbJZRkczUAL7i91yuDoxTWa+vbNYzwNGxzjSdxucC5/koENzqtgg2M8iUcMjkxJeVC+P8QG572wwTGexCMGR6Zk1NVi/vyFKMxIlDeuhly/Jbuk2bJmGRIzC2Fqf/GMRpgVyWSkE9hGmf1RVzomaxMCQsKffpKBDc6rcMbgKGauXr0q4+XRo0cIDg6WAcUwvcXtBke3idRptJgxfgrQ3Ih7ASfxySefYM2ydbAIUxspxueVVuLTEeOwbNNOJCY9RGjwFbz0xtsY+pfXsP7LeRg5eQ5GDhuKEXPWorbG4UkGNjivwhmDoz9W165dk1dg9+zZg1u3brUvhWF6h0cMjh7VOrd3FU4d2YmTh/YjxO84Fs77ElZTA+au2oHZ81Zg/tI1WL/nKBYtnIMpoz7B73/3GyxYuhSzx47AvsNnMHHqbHwwaQkbnJfjjMFRdk49QNBVcYofPkRl+opHDE4+yVBdI5/NrK3TSENq0DXI++Ms1kbU19leOHLS75YIeAvqtTpYLGb5eFNdfQOM+gb5ID4dqtKy2eC8Fz4Hx3gSjxgcfbd/EqEr9bRcpycZ2OC8CjY4xpN4xOCUZ1H7S2xw3gsbHONJ3G5wdP6NCvSnKItTls8G512wwTGexO0GV1RUJHtr7U/xbSLeCxsc40ncbnD8JMPggg2O8SQeMTgyJcenEfoiNjjvhQ2O8SQeMTgypbo6DbIzUpGYkgFN3dMvlVFkK0uf9eJw9MkLa+zFBue9sMExnsQjBkemVK8zYvyUKQg8uhFlhRn4cuMeHNm8DKt2HsGE0Z/h/OHtiEjOxuQpk5GTFosla3fj8pVgDP30E2Q8jsJnYybAoNPKixZscN4LGxzjSdxucMqTDJoGAz5fuhJLp4/HwglDcezwUcxYtgWTZi/GAb9wvPLmpzhy0g/rVy5GeGQM3njjHSyfPwelOgtmTJ+N8CvHYW2yPP3SGTY4r8IZg6PgoVuIKGboPC0bHNNXPGJwyn1w9CkfpteKhVTXY+G0iVi8dq8YX4X6umrUi/FUXq9rQFllNSqrqlFUkC+fdLC/l44NzntxxuDot3z48KEcf/r0afj5+SE0NLR9SQzjPB41OEfVN+hQW+P8TcBscN6LMwZHz6Cmp6fL35RuJ+IMjukrHjE4ujGXZuov8ZMM3gufg2M8idsNjiZmZGT0q+hmX2X5bHDeBRsc40ncbnA0TFdS+1NlZWUdy2eD8y7Y4BhP4naDI0OiT7pK1l/i20S8FzY4xpN4xODIlBwft+qL2OC8FzY4xpN4xOAcn0ag20FaW1ugqbfduNugM8hPa2MzWlta5LB9eUexwXkvbHCMJ/GIwZEpkWkpOrhuDmLvXEfg2X2oN5qxZtl8YXitmDjyfVw6uhV1pmb4BYUh+XE6HiclPjU/G5z3wgbHeBK3G5zyJAM9gaAoMS4OIRcPwt//EravW4L0uxdkd+YL588SVTRi4thRWPnlAuzdsQk7j13pNC+J74PzXtjgGE/iEYMjU6KbfRU1aKqwceMmGOrKkZZbgAPHz8hzayFXz2LHvsOwGLXYvGMfasvEvBptp3lJbHDeCxsc40k8YnBkSjSuv8QG5704a3BKINEnGxzTVzxicPTd/qUxfRU/yeC9OGNwFDMnTpyQ8bF//34EBgbKG7kZpre43eDy8vLkRQHKuvpL9Pyisnw2OO/CGYOj4Dl37lzHxaObN2+2L4VheofbDY4K0G0i/Sll2SQ2OO/CGYOj+yPNZnNHMPEhKtNX3G5wdIhK46hgf4lvE/Fe+CID40ncbnD8JMPggg2O8SQeMTg6rKSbdeuF0RnJkNqfSLAffpa02vqOYTY474UNjvEkHjW4gGMbsXTpYtxPyoNRW4tpsxfgUlicLKdkeUaDQV5do0+jySg/29pasf1YABvcAIANjvEkbjc4+ycZ/A6txdsv/RJGaxO0DTosmD4RF65cRkpmNtasXoc7107jdkgAfvHaB5jx5Sb8+le/xwefjIbf7XisOfTkiQa6kqosnw3Ou2CDYzyJRwxOeZIh6PwBWYntR69A36DBR58MR0x6AUaM+BQ37z7EsHFTsH7J5xg1aQGOnA/AtuVzcexqOEaNGIrT1x7wkwwDADY4xpN4xOA6nmRo/1S+k/HRZ11tDQpLyjoMTJF9+Wqav11scN4LGxzjSTxicPRd7YmE3oqfZPBe2OAYT+J2g6MnGWih1M14f4ke51GWzwbnXbDBMZ7E7QZHBfpb9hvBBuddOGNw9NrAx48fy0/K9PmdqExfcbvBuVpkcAmJj5GVncfyAsUlJKv+TiRHg6M4iYyMlLpy5QoCAgIQHx/fHqoM4zw+Z3AkvV4902N5Rmq/EcnR4Kgs3UJEn3QfJB+iMn3FJw2ONTDkaHCOYoNj+orbDc5g6N8H7XsqqofaeF8WnctSG+8OKb93dwHGBse4GrcaHJlb0uO0px6W75n69oA+vf2eKqc2zZWiddKtLGrTXK3U1FTV8a4WBU1bW5tUdk5el0HGBse4GrcbXGpaZseMz5ROD7+Lp9FQmY/VXyyUz6Dq9QaxHCOMRhO0WpV5uhA9A0sZjdo0NdVVFmLTxg1inS3Qi/UZxHZYLBb5XKxa+a5E66Qbk9WmdafspEjs3r0LFRqxXrNz61Rkf/vMs5SR+BDbdh6E1WKFUfxOsl82XQOsVit0YrpVbLvafGoiQ1fIyy9kg2M8hncbnFDw0bVYOnMkVs8Yjwkf/glTZs/FxhVzsWj2dLQ2W1XnUZOzBleUGIqNBy/j+8/9OyaO/ASjpy3Cb37zIt5+913E5fbcsHprcC3ix3nhlWG4uHsl3vzT62hu6vm2KnLG4I6um45P3/0L0iKv4f3JS/Cr37+CNbtP46NPPsa10GB8+9vfQWtLk+q8jmKDY7wFrze4thYLXhs+D19MGYcVcyYhKqMUw6YtxSdiJ6TMQm0eNTlrcIVJt2EQDfTZmLnYtGgmlm44iKUrduLgeT+ExueqzqOm3hqcpakFQz+bhcigs3jvgxEig3I+i3PG4M7u/AJp9/0xY/J4TJ67FMs2HsEXq/dg3OjhCL5zH9NmzYPVbFSd11FscIy34PUGR6LbPmg5tHAyNdv3rm8/UJOzBtfQYFt+x3rF4VrH7SdPle1avTU4ktKoyqezcsbgdLr2H1CsS7av2E6TyYDgGzdhNtJpgZ7XgQ2O8Ra623e8xuD6Q84bXP+oLwbXVzljcP0pNjjGW2CDc7HY4NjgGM/BBudiscE5Z3B09ZY+KX7Y4Ji+4naDi4tPRElJiduVkpIiN0ZtmitF66QeVNSmuVr0HKfaeFeL+udTcMbgqNzJkydRWlqKiIgI+eJn6gqLYXqLew1ODBeVlLWvmhkMOGNw9NKhs2fPyhd5k7ndunWrfSkM0zvcbnD5hcXtq2YGA84eolJZCiISH6IyfYUNjnEpfJGB8SRscIxLYYNjPAkbHONS2OAYT8IGx7gUNjjGk7DBMS6FDY7xJGxwjEthg2M8CRsc41LY4BhPwgbHuBQ2OMaTsMExLoUNjvEkbHCMS3HG4KhjAnpMi8qXlZXh5s2b7UthmN7BBse4FGcMjnohiYqKkp0TXLhwAUFBQTIAGaa3sMExLsUZg6PgoVihlz5TNseHqExfYYNjXAqfg2M8CRsc41LY4BhPwgbHuBQ2OMaTsMExLoUNjvEkbHCMS2GDYzwJGxzjUtjgGE/CBse4FDY4xpOwwTEuhQ2O8SRscIxLYYNjPAkbHONSnDE4eoLBarXKIKL4YYNj+gobHONSnDE4jUYDPz8/OXz8+HE5fPfu3fYlMYzzsMExLsUZg6OYoRc+Z2RkyDfbh4aGti+FYXoHGxzjUvgcHONJ2OAYl8IGx3gSNjjGpbDBMZ6EDY5xKWxwjCdhg2NcChsc40nY4BiXwgbHeBI2OMalsMExnoQNjnEpbHCMJ2GDY1wKGxzjSdjgGJfCBsd4EjY4xqU4Y3AUM7du3UJNTQ2SkpKkwbW1tbUviWGchw2OcSnOGBwZW1hYmCwfExPDBsf0GTY4xqU4e4hqNpvlS58pkPgQlekrbHCMS+FzcIwnYYNjXAobHONJ2OAYl8IGx3gSNjjGpbDBMZ6EDY5xKWxwjCdhg2NcChsc40nY4BiXwgbHeBI2OMalsMExnoQNjnEpbHCMJ2GDY1yKswanlKWnGdjgmL7idoPLFQHPDB5ycvN7bHDV1dW4ffs2WlpaEB4ejsuXLyMkJKR9SQzjPG41OKWAVqtldSFqL09JrT59Ff3eym/vKEeDMxqN8iF7iheaxhkc01coru1jzF4uMThW96K28oTS09NV6+NKORqco9jgmL4yqAyOKtcXqS2zv1VfX+8R5eTkqNbHlWKDY1yN1xictkEn+/4yGbqukCJrUzOM7eW0QnoH89HrnzYjqlhWdh5Kyyp6pWwxrztMrq6urkcyGQ04e+6y2HYyRS1SUtNQr6lDvTgsJMPKy0h1annZ2dlP1cXVYoNjXI3XGJyxKg8bdh3E5AXrUFlSCIvFLBfU1GhBraYeZkMDzJZGNDW3YvSE6ZgyfwV0dZViEwx4VFSPkopqYY46uVE7T1xDVXVtp+XLjamoktN7Q2VltVsMrra2tke6cmQd7kVE48b5Y7hx5RxGfvQaNh48j08+/ADzZ0/G9YBA/OwnP4TFbFKd31FZWVmq9XGl2OAYV+M1BmeqzseKFV8gtlCP08dPYu7aLYhPjsXE2XNwaPtqvPrii3j9nZEwi8wl7NoVTF24Ai+89j5mLFiJyeNHYtyID7Fg2To8TsvAvvNhMIpy9ssfKAZHVxKfrRoc3PAFassysGHNKqxZOh/Tp07C7BkzEHQ/ASFRSfh85hzMmTUDOq1GZf6nlZmZqVofV4oNjnE1XmNwDVWFqGhoxO5du8SOOR1nL/ijoDAbD24F4oXfvoDwC/tx0j8cBqMJy+fPwDG/cGxbPheRSalIy8rA1NmLEBl8BtcfpmDel2twOyKx0/IHisFVVlbK9nqWKKttEPWpra0Th+sG6A1GUT8t6mprUFtTIw7dtWgQbd/T5bHBMb6I9xhcFzLotaip18lzbWrTe6qBYnDUmGRK7lZGRoZqfVwpNjjG1Xi9wfWXBoLBUVuR0dD5MHeLr6IyvggbXA9xVwaniNblLqmt3x1ig2NcDRtcD3GnwdEhY35+PvLy8lyutLQ0j5mcKw2uubm5fcg5ysrK2oecoy+vN+ztOommpqb2IecYSNvZ220kcnNzVWOL5FMGR6JHhzQaTa9E86ot0xWiQKCGdLwZ1xWiAPA2g6OAunfvHgICAqTZ90YFBQWq45+lc+fOqY5/lug3UxvfE/V2nST6I6U2/lnq7TrJENTG90S9XSedPlEb3xMFBgaqxhjJ5wxuoIh2FjJU+xtxS3JTcPJiEAxGA+JScnHnTjj0Bj0iIyOxdesWpOaVor5Bh4unDiMiIUPMb3sqQqezLdNg0CGroKzTMkkUPN5mcI8ePZIP2lssFjQ2NrpVlPmpjXeleJ2uk+JDamKD85DI4MicOm7ErdNgwYyRCA4NR8qDIGxatxYPrhyEpuQxosKv4uix4yiprEPy3SugA7PgawGYM+4TnD5xBH/5eATGfvomVu48ijff/gvSizvf4EtPMHibwVF9yNyCgoK6DVA1UTdLlP1R4Dq7XdSTCb14mnowUQK6p4qLi0NERIRTmT7VLzg4GFarFQ8fPlQt05Xot6PTC7du3VKd3pVouygzpu2Mjo5WLdOVKC6LiorkHx9n2pY6UfD395d/UJOTk1XLdCU6wiD/oFig5aiV6UpUPiEhQXUaibaBDc4DokCiYKipqZGq02gxfuQInNyxGpPHj8eJvRtRZ23Dr156F9HXDiHpcQqy84VZVOVj7Z7TmDZuJJYs+hxTP34Tf/jD7zB1whjMmDkXQfejEHAvpWO5JG80OBLt9LTzOntqgDJSOiyhuKNTC2pl1ETxSmZD5z4vXrzoVJtQxnnlyhW5M6akpKiWURNt482bN+WV840bN0pzViunJjJxPz8/REVFdXueyVGU1VC7krmdPn3aqXWS8ZO5nT9/3imzoe2k7q/i4+Nx5swZp9qWzJjWe+DAAacNjn5T+l3UppHY4DwkMjgyH2o3RVqdAVaLWTRwAyqrqlFbXQWzyYgakd1RANXX1cpzDpT50HidTvwgegNa2oAN2/bIJxo04q8+3Qhsv1y6RcQbDY5E29Wbc5+UnfRmm6jtKF5pfrXpXYnWRfOQlB2hp1LWSZ9q07sSzUP7mLPbSu1J7UrG5ux20jzKOtWmdyVlnWRQzs5L85CofXoTC4oPqYnajQ3OA6JGdzS4vogexVIbT/Jmg2OxXCk2OA+J/lJRw7tDlPWp1cEdYoNjeVJscCyXig2O5UmxwbFcKjY4lifFBsdyqdjgWJ4UGxzLpWKDY3lSbHAsl4oChQKGxfKEyJvoliy12LQXGxyrV6KnNdTGs1jukmJc3emZBkcu6dhFNovFYg0EFRYWdm1wisnRXdAsFos1EKV4WYfBtbS0yMcreit6tIOkNk1NjmXpkRApiyIxTsp+2H6cMl4ZNsNoMQkZVWSCqV3q058WlbVfttlKn8pybNOVYbX5u9JTyxXf6Y1k9Nl5vLl9vE00nzK/bTuV9Xcjs3Myij9ynUTjniGT+M1oXrOijrp3/r27km3bni1luU/Hgk22ZVmems9Iaq+rrK9smydt2rH9Ytjxt3JeT5ZjW88TPV2257LFmxI7FC8ObSjqr8hxvP13GU80rl3289nLarWbp33YSsNyH6XHt9plchDNLz6frM/zIp+hm+OHMAzD+CxZuQU4FxqFC7dicTY8GXuvROBC8ANo6mplTxn2XfawWCyWO1VXW42SklJo6utlrzPkSbb+E3XyO51W08qLYNTxrEaWo0coaVpJYR7iHyWiorrWNo84dKWXrxvEPBpN+zKoNyCxHo2mDhXlZaiuqRHzNyA/JwOZuYVo0Np1h8ZisVhOik6ZUXdw69evx+bNm2UvUXQ6jXwqKSkJoaGhshcnRWFhYbh//74cvnv3rpTj9Dt37sibQoZUCtMqNzRj+f4wXHrln1ATcgyZRbZnuzmBY7FYnpLJqMfNoCvYd/AQwu/cxc2bobglFH7nPg7v2YYzF69g755deJiYiqtnDmLP0TO4ePowAm9GodFixJWLJ7Bv/0FcvxkG//OnsHb9Zpw6cQzbD55AVmYatm1cg0sh92E2mVBXXYgThw6ioMqE1Mhw3IpOQXT4VYRHpsCo06rWj8ViDW4p3cEeOXIE69atk11/0oGh/fSSkhLZdSld7jxx4oTsqrMnCRwlaHRjiDLOfnpHAldQWCSPcEvTI5Dy6C4SUrPx8GGkvKuEEzgWi+UJ1WsbkJeRjMi4JDQ3moQnRSAhNhoRsUnIehwvDPEyHsYlIz46AqE3byEowB83b99HXFwsisqqYdQ3IObBLZw8cw4JKdlIS4iEX+B1FJEh3iLDDBNmewUP4x+jQRiuVlON2KgoZKSlIz4+EeE3/HEt7IGsR51K/VgsFksR3WxL921QYkYJneN05e5cmk5XB2icksDROykpKbMXnaUjUT/y9Ok4jV7aIRM4StSUldBlBF2D7RVRNJFUXV0lvpNEQidMrqGBytV2TGexWCwWi8ViOSe1ZK+notxtSIPOgLqyBGiKgpGdmYTouEc4dvk+NPVakVXqkF+gQ3CIRRzRtorkrgWfzwvDpi2X0NJqlRkli8VisVgsFst1ojN2TU1NUsol2CGa6iLkBL0EfcVmNJsuornhIHLuTheZYS0sFgOyszQ4dtSEWQvCMHbWdbzw6gVs33UVLS3OvTmNxWKxWCwWi+Wc6L46StroHruvfvWr2LVrF4ghBoMRWYkhuHdtJyKC9+JOwHYkxEeJwmYhnUjk6rH/8HXsOeSPg0cDsG7zWdwIj5b9EaitiMVisVgsFovVf6IzbnQvHUF9JckzcHl5ecjPz/eolDrQExcFBQU9EpVV5mWxWCwWi8UaTBpC71/IyMhQnWivrKwsxMbG9ihpys7OlmXVpnWltLQ0mZg1NjaipbVNZpktzc3yu5roBsDS0lJ5WpFOL7JYLBaLxWINFg2h9zGUl1fAoNMgJOAijp/zQ5VGj6YmK4wiOTJZLLKbdXrfalRUFIxGIxIjb2Hfnr2IeZyDJpFMGY229zzQKxVomPqQi4yMhF5vQErcXezftx/BoeEiSctHY1MTjGJ51OU/dRFPn9QFfGVFhXyZFxEb7Ifd+8+iRlOH5MQkaLRi+To9DA1a5Ofkod5ID1BoZQKnPJ7LYrFYLBaLNVhkS+Aqq5EWfQenzgfgfngwNq5ci73b92Pvxo0Y/9lo7D4biMrqGpGUPURNjQZ1lfk4se8k4uIi8eXC+fhi2Sps2bQVuzZtx/Ez51Beo5X9NtGDENq6Yln2wd072LNpB/Zs3oSdO49g26rlmLVoBZbNmYXp81chOasA1ZUVMoHLjI9FRZ0VlTmJOHHsPJIexeHMsQM4fuI8Ih+myDLUlwoncCwWi8VisQajhqSmpoKUnZOD4uISlJYUI78gv+NesxKRJBUXFcpLnNQ7cI4ol52dI+9By8nJRVFRkZDtfrTSsjIUFeYjPT0d9+7dk5dSqWxBYYG8TEqfBWK+QlEmv6BQJGAlKCwqRllZKdJSU+S6egr1VUfroV6OKQllsVgsFovF8nVR/kV9wcmHGKgHYbo06mnR2TS167xqoku2astgsVgsFovF8kXRWx8oeaNEbgidUaMRaqfnWCwWi8VisVjeITqBRQ9xcgLHYrFYLBaLNUDECRyLxWKxWCzWAJPTCZzBZEFdSSZmTZ+OQ5duoam5yTbeYJD3rdF1Wb1YKI3T6dq/i/FWqwnn9+/EhaAINDc3y+nUtYheT/ex2coZxPfGRisu7N2CvScCZR9vhvZrvTqden1YLBaLxWKxBpuemcBRAeqmgwpUVFQCbRYMe/U/sGjDbrz+65/gUHCSGGfEhA/fwLtDx+K9t/+IMXPXyb7kls2bhFFjRuHND8eiUm/C5++/hilzlmHo+x8gobAGK6eNwPJt+7F46jhMEQnhxyMnoaC6AQeXfY7Vuy/iXuBxfPD+pxg97GNsPOyHpqZGecMePW1K3YawWCwWi8Vi+bIo56mpqZH5mGN+1m0CR2fPqFPd6uoa2WXHiXXT8N+/8nW8/uqreOWFX+Fvv/4jFFZX4a3nf4Td/gmoTAnBj7//ewRfv4Qffud5HDt1FN/9+3/G7fRifP7Oi5i14SLy46/hn776v/DC26NRXlOFHevXYOuW9fiXv/trbL0UjvUTPsCIWZsRfy8UK9dtwszP3sA/fv83KGlohNnY86dTWSwWi8VisQaq6OomvRCBEjXHvm5peo8SuKqqauh1WhQVF0HT8GTB1ZXlKCuvkG9PqKmrh7a+TmSMZTCaraitKkV2TgFqamtk57/VohK1GrGM9Gj88rlv40BgtEgJ22DS1+NxcjLKqjVosppRVVGOisoaNLU0oyQvCympGbA0NsPAl1FZLBaLxWINElEOViHyqz4mcE/P3BtptQ2wNrXIs3mUkGlVyrBYLBaLxWINdrkkgaMZ6d643LwC5BcUoYDFYvmkaP+m/VxRnlB2dp68H5V8wN4vWCwWi9V/ckkCR0+P0kMNNbUaoLUJBpNZnlWzp62trX3oaawWY8eZOIZhvBfaj+vr6zueKDebTSgsLEJpaTkMDobiKG2DDq1i/vy0RwgMDERSegGam+jJdW1HGZ1YhqamHDFRsaiq03Y8xd6VDAYdUhLikJlbLG/jUMZrtWJeoxmtLc1oEMP28yiiJ94bNNWIjo5ESWWdnD8nLRExiali++iNLnokxkYis6ACuroyBF27hgcxiWhsboZOzK+n+1FKC3H37l3kFJXDaDIiOS4C9yJjodHS/blPr7PfJdpHp61DbEwkCsqqn/kbsFisgSvXJXCVVairrkTUvTsIDgjEBb9AXPe7hC2rN2L/kUPYu3MXJkyajO179+Lq5Ru4eP4ELgRHwmKoRUjgNYQE+GPx4nlYu2MH1q9ag8mz5+DI0eMICQ7HqVNHsWfXHqzbvAtnTxzE7h0HcOLkZdQbLOg6LWQYpr9pbW2V+/zJkycxZ84c+W7jsrIKlJaJBM6gnjzQ2fm6epGIlabi+9/4e+z0i5DLuuV/BqERSdBW5mP1l4swb+483E7MQ3XmPXz/n3+I5AozchLCMX3yZMxZuhZltVpcOrgLp/0fwGqowLovVqGgpgbjXvkVFm6/grqKbCxeMAdzFyxBamElDq0Yi//6V3+N3ZfuoKogFXOnT8PSNdtRq7dCV5WPpQvmYun8z/H1f/ka/KNyKTtFfWEcvvEPX8X15Gqk3zqC537xOmIeBOG//9V/wb5zgbhx5TSOn/WHwWJBizCfe5f34H/8t/+GT2asQ2ZiBH793P/B13/wO1SZmnHjwiFMnz4d54PuobW5CbcDz2DW53Oxeut+aHQGxNwOEJ63BLPmzENyQTkSb/tjw7bj8hWGRzavR+jDx7h59QTmzv0c63YcQWF+JpbMmYEFy9ajVGOESVuG1UvnY+nCBfjXb/wjjoUmiuNnC6qrq+VTaiwWy3tEPqjmj87IZQlceblYaE2tsOW2p5KqtiYjUjKy2789TVtrd2ffuknRujmrxzBM/0MJHBkIPQlFl03pMzMrGyWlZaoJHJ2to8feG8UuXpsbg3/9p6/gUqRIlgTpiVFIyyvE6e1f4qMRkzF79Lv47WvjUZYfj1/84NcIun4Z3/7nb6GkkUo3Q6/TYMLrL2D6mgvieyV+/M/P4WFOCaa88QKW77mMQ2vnYdS0BRj11ot4f+IaZMcE4vmfvAGtvhLf+8r/wshp8zFx5IeYung9RvzpP7DkQKhYjgU//N6/4lJElvApC1rFGP99X+BXv38Fr778Iq5E5SH17hUsXbWLKoGQIyvxV//zW8iptV1lCD+7BT/51VtY/cUcPP+fL4lEdB5+/cIb2LN+Kf7ua9/H8pXL8aeXXsTRM5cx/pP3sHrjBvzsm9/E0esxuON3FMOHfoRX/vA7bDweiMs7l+A/Xx4vl/vJb36KzSdC8cXkdzHiy8NijBHP/9NX8eHYmZgxYRjGzFqGSe+/hIkrT8jy//GTb2N/UJztCojBwGKxvER0taKurk76Jn139Ehn5JIEjqTc/0KGzWKxfFf2+72y7yv7v6OoPBmK9AudAS3NjbgTdBmbN29GQOhDWBqbUF2ShQN7d+OK/zUE3gxHRVkRrl68gsoGC+or8rB3+zYcPuuPBpMFupoSHDmwB8fOXERgwDWUVNfhQcg1xKXmo6IgBXt27UbgtesICr8v/MuAgPPHcOpqGPTaKhzevR3HzgbI5TRZ9Lhy+iiOnjiLK4FByCmuhEkmoDpYxHwhfqcRGB4Fs9ksn3ovz0vF9q1bsPf4eWj0ZlnWIPyxIOMRrobcRkFOKq4GhKIoPxOX/K5Cb21GeuxtbNu2DQ8SMmSn5PdvXsG+A8cRGBSAuLQ8kaimYNf27Thy+iJqdGZYzToEXjyJXQePIdDfHylZBYh5cAvh0UliW8wwim04cWAXDhy7iDpRh+YmM4IvncKhI6fENlwTyXApTMa+/YFgsVj9K/JGOiteXk5XKbw0gWOxWCxHdUrgVKazWCyWL2tAJHBUMZoxIyMDubm5XqusrCz52dUfFGoEOt1ZU1srLxGxWINSYh+g/aC6psam6hr5YIDaPtOdOIFjsViDWQMmgSsoKJALJ6NXLrd4m+iPEm0bbax9/UkmkxFp6ZkoLimVl05om1juF8Wd2viu1NPyVI6eLqR7tdSms2yiezbIcMrKSuX9VQrJKelP7TPPEu1zziZwtP47d+4gOTlZ7of0u9Gnsk+Sv7BYLJY7peZVPdGASuCokmTa9MSFN4rOLnSXwKVnZKGwqHOXBINbOrS0NOF2wGlMnTYNWw6ehrmZHh5pQ6PVLOLAiOaWFlGmBY2NjWhtbYFBb0BTc7O84b3RYobRbIHVbIKJntwT0yvLilFUWoVmUYa6pbCK8WaTHnkFJajOT8KkCVOQW22USUNba7P8rRqbmuQ6mpus0InlK93SVOfG4tP3hiGjSiRnVblYu24tiusbkR4Zgg07j6JZliKasWrGWGw/STeuQ/y+ot7NTXLZzaKeLWLYvjuLwSxqE3o4gR4+UKD2fpyaoVq+O/UmgaM4ioiIQFhYmFw3dTmimB9NYxiGcTfkYb1J5MhPB0wCR9MpUaIzXfRZWV6GzIw0kRiJpEn84a3X2C7NuEqUoFGiUFVaiPTMXJE8mKGxm06P83IC13MRX0z8C96duUUOA2aM/eB1TJg5D2+/9R727t6E/3j+l3jjj7/Fb//4Bn7x019i7/ETePGnP8T0WTPxytsf44u5UzBv82HsWzYT42d9gff+8CO8NWkFYiNu4c0Xf4GfvPQBTh1Yj29850c4cvIQ3n/jA6xf+yXeeGcYRn3wZ6zaugvvvfQfGD5mDH78/O8RlZyGGaM+wj/9n2/j5IWzeP33f0RSqa2uR9bMwphp8zH8g7dx41EBrh3fjB986+uYtGwblk0dg7kLl+LdD4fiwf0Q/PHFd3H8yA589xvfwD/+n2/iwu1ktDY3qrbDYJKnEzgySToLR6Kzbjdu3JB1YhiG8RTkYT6fwNHb8mUiJWTRVeOLBVMRX2RES10mxo2ZjMeZGVi+6HOs2HoAVTXVOHtgK6ZNn4ajl0OQ8SgGs6ZOxI69h7Bt3RLMnPcFcitqEBF0BsOGD8f+86FIf3QPMyZPwKRZi5CZl4c9GxZj2uz5iE8vkHUy1BZj6pgRuJVYBEtdAbZt2Yy88nrU19nu7aGGpG1zrD+JE7inRUl3o0mLHavmYdiIUdh9wg/3Q/zk77Fs42E8jruN1Wt24vLZA9h/5hKO7dqJ0+dO4aXnv493Ph2ObUeuoDA9GmNGjsD4cRNwJjgCDwOOY8zUOdixeS1mzZmDBV+uQU5hPuZPGosNu3Zj7YqNSH6chNnjRmHkmOlIzsjAhi++QGRiMjavWIkzZ05h+owZmLtgMS4H+mPFoi+RU9kAs4jXRmMdZo36EBuOBqHRUIdFs6fKfrR2HDmFozs349K1O9izbj7GibrMXroRmelJ+HzyJMxfsRWltXqYDOpPUw4meTqBs5dFHIxxAscwjKchD/PpBC4/P1+aPiVK9BCARVeDxbPG4nTQfaSnZwKtZswc8R5mLt2Awwf2wd/fD1PHT8Tm9cvw0kdjcfLwTuw46Q+zmO/Ukb0Y+sF7WLZilUjQloIunGz+Yh5mTvsc5wLDEXhqH3YcvICQq6fw2cfvYOnmE7A0NUFfV4xZ40ciND4P5voirBPzP86rgFZjO/tGdc/Ozn6q/iRO4PpBIogatPWoKK9AvVYElVoZlleLEziGYZjOkIf5fAJHM1OiRBWurq6Sla4U5ek7zUd/4AtyMpBTYDP18pICZGTloLqSypbJymnI9POzkZGdL8qL9WjrkJ6WhhpNA2qrK0UZUrlIEutQWpSH9Mwc+SJ8Wj6ti84alYnxqenZcrhG1IOmKY3ICRyL1bU4gWMYhukMeZjPJ3BFRUUdyZo3ihM4Fqt7cQLHMAzTGfIwn0/g6D44Mn9aiTeK7tGjvuAc60/iBI7F4gSOYRjGEfIwn07g6Ozb48ePkZmZKTv09UalpqZ2ewaO+oFLTEqW20IJKYs12EQHYenp6XIfUOAEjmGYwQx5mM8mcEolyfzJ+L1VVD9qSKqvff1JJqMR6ZnZ0DbwHwuGsYcTOIZhBjPkYT59Bo6SI5qmlhx5i+gPCr1Kq7sErk5T3/6TMQxDcALHMMxghjzM5xM4WjhtJBm3N4r6qKNt4wSOYXoOJ3AMwwxmyMN8PoGj6fJNDLW1MhFqbLK9Lsmob5CXJk1GA2praqCp18p7zqgc9RtXr9WhpbVVvopJ36CV45S3J/RacrnUwauxY3ndvomBEziGUcXVCRx5DSVrtF9SWRpWxlECR/7CMAzjKciXfD6Bk29iEAmc1WLG4c2LMW3+KgRePILxU2bj4ukTmDlzISITElFeWoDrgSGoqheJW6MF6xZMwKJNR3Dt7EGs2nYY1qZG3L0ZgvtRcfLG6iyRWFVUlCEjMweV5UUI8PPDg5hk2WlsyqNYhIbdkdODAq8iLbcUVqsFj+NjcPLAFkyZvxZ6c6NM6Kghadsc60/iBI5h1HFVAkemQwdX/v7+uH79OhISEpCSkoIzZ87gyJEj8nVaV65ckQoNDZUPIjEMw7gb8jCfTuAo0aKuBygB0tXkY+b4yUgr14tNb0FBbg4uH9mFrQcvISL0MhYv/BLLvliDsgYTNDWVSElORnLSIxzc8iUmTJ6BKTNmIqMWeBBwFEtWrsX6lVuRm5uExYvW4kaIP/bt24s/vvYq9hw9ji/EdGNDNV773a+w4IsVmDp5FmbNnIqTYSloLEvAJJFE6oxWeeaP6t7lU6icwDGMKq48A0c+k5SUhPDw8I4nYe/duyeTtaamJr6EyjCMxyEP8/kEjmaWb2KoqYWhoRbnj+zGsmUrEZteiOKsx3gQlYCMlEe4c/uu0D1U1NKL7+tRU5aHPVvWYfmq9UjOKYOxvgLHDuzGxHEjse3YNSRGBGPztp24F5OApOg7WLduLQ4cPInoqBjcvncXdTojclOisXLFCpzyC4VO1M//9EFs3LoDN+9Gy7c7UCPSxnMCxzDOwffAMQwzmCEP8/kEjrrqoMpSmb6KOhOlZKpeUyeH1co4K2pETuAYxjk4gWMYZjBDHubzCVxhYaGcTgmXN4rq3+WbGDiBYxhVOIFjGGYwQx7m0wkc9a9GbzrIy8uTw94oektEWlqaakNyAscw6nACxzDMYIY8zGcTOBItgD5pI71ZSj0dxQkcw6jDCRzDMIMZ8jDKH9R8qjsNiASOKkaXUJVptDBvFP0AtG00bF9/EidwDKMOJ3AMwwxmyMN8OoHjNzEwjG/CCRzDMIMZ8jCfT+BounwTQ8cbETSySw8qr9frxDS7NyX0gzQi2aJGVZumJn4TA8M4DydwDMMMZsjDBlUCV68zoiwzGu+9/UfMmjMXwz75ELtOBaFF/DGg11uZzWbZICbxSeuyiHH0ui16i4NWKxIqMd5gNMEo1qU3GGWv7PQqrgZRUXoNl7WpGcVZSbhy9QbMLa0yAbOIeRpoGVaLWL4Fel1Dp9dycQLHMM7DCRzDMIMZ8jCfTuDoHjh6EwMlTJQoaRoMKE6NwJuvvojPhr6Pn/zyBeRW1mP59KF4f9hYvP7KS1iweAlmLFyBpMhQfDJ+Jo7s3ohZK3bgYcgZ/PaFVzBx9FAMnfA5Vi+YgTfeG45T/qEIPLELf3jxNazbdQQRYdewcNZsTJ0+Cw+T07Fy3mwsXjgPsxeuxr7NK7Byx1k0NVlkfUhUd+4HjmGcw9UJHJmPfRkapnGcwDEM4w2QJ/l8AkczU6JEFa6r1yEv8S5Wb9qChsY2ZMaEYO7StYi4fR0jPxuBafOWIyU9A1uXL8SYoR/jT59Ohv/l0zh6ORSm+nIsmz0JEyZMwvnrd3H1zD6MnzQJS9fsQPjNa2L8eEyeuQiB/ldx8NApBJw7iHffew8zlm7G7etXceR0AO4GX8T+E4EwmQ2yPiTqC44TOIZxDlcmcHRmnd5zevz4cfkuZTKoQ4cOyXej0qu0goOD5TjyGKvV2l4jhmEY90Ee5vMJ3NNvYrAlTsp35SxYTftZurq6GsTcv4nLfv4orqiBptaW/FGZ6uoaeTZPWQ4NK9Ns8yvlbJ8d04XoU5FtfpuoETmBYxjncFUCR6ZDopfZnzt3DnFxcYiNjZUvsz9//rz0lZs3b8ozcQzDMJ6CPMznEzh+EwPD+B6uvoRK/kH3xFI5Eg3TmTm+hMowjDdAvuTTCRy9gYGSOFoBVdYbRffoZWRkPFV/EidwDKMOP8TAMMxghjzMZxM4ElWOjprp05tFdXSsO4kTOIZRhxM4hmEGM+RhPn8GbiBcQqX3oTrWn8QJHMOowwkcwzCDGfIwn07g+E0MDOObcALHMMxghjzM5xM4mt75TQzeJXrylRM4hnEOTuAYhhnMkIcN+gSuXtuAuooCbFu1FNOnfY6bUY9RX1uJ9Kw8WYHmNiAnOQoBoQ/k+k06DY7tXo9Zs2ZhxtxFiE0tgNGgh9FsaX9jg1bURYfa2jroRR00Kuu0FydwDOM8nMAxDDOYIQ/z6QTO8U0MatIbzYi+dQHDPxuFpcvXISm3GEEnNuPVd0fh0plD+GzUBHz8wVtYsPUUWlqaoasqwMJ5M5FebhRN2IhNS5dg9/69GPnpxxj+yUf4csVyLF62AXnZyZg3/0uU1xtR1836qe7cDxzDOAcncAzDDGbIwwZ9AmexmnF44yKMnDQXF07tx5TpS3An9CqGjpyM44d3YdrsBRg/4j3MXHtYJnCmuhKMHfoWVmzZj3VLZ+LzFVtx+9p5jBgxHrt2bkNwZAqSw87g3773UyTkiXppbWfZuhI9yMAJHMM4BydwDMMMZsjDfD6Be/pNDCqqroHRZEZjYyO0mlpUVtXIjjs1dbVyvMVsgrZe0/7kaBUMRltZumRaV0OvwxLjTBb5wvpa8b26phYGUZ/qqkr19dmJGpETOIZxDk7gGIYZzJCH+XwCx29iYBjfw5UJHBkPfdIZcuqjke5VpTP59J0SOHpPKh3AMQzDeAryMD4D52FRI3ICxzDO4aoEjsbTfkkvro+IiMDdu3fl+u7cuYOoqCi0trbK96Tev38fCQkJMrFjGIZxN+RVPpvA0czKkXNpaanXiupHjUn1ta8/iRM4hlHHlWfgyNSoTGpqqjxLTgZFPkP7KF9CZRjGGyAP8+kzcHT5lN4zSm9k8FbR/W98DxzDOAffA8cwzGCGPMynEzh+EwPD+CacwDEMM5ghD/P5BI4qSaZNnfl6o6iLE07gGMY5OIFjGGYwQx7m8wkcTadESXnzARl4ZVkJoqMi5Q3KKdm2NylQIqWpF8vU1uLh/Xt4nJEv1ked8NZ1JFt1dstRJKfZD8syyueTdZaLdZaUVojhzsugJ9s4gWMY5+AEjmGYwQx5mM8ncPSgACVKlKCRLI3NOL93Jeav2YmcvFzMmTgc+y/fRXOjBfrKPAz/6G2cD3mIlKR4ZBeVIvTCQXw2fASmzF+GSxcu4uKVEMTcu4Fzl4Nx6fguTJo0Eev2nsTj2IcYPfRjbD90GueO7MDUaVMReC8BBY8fYMzIz/DqW29i28lgtDSaO+pCooakbXOsP4kTOIZRhxM4hmEGM+RhPp3Aqb2JwWJtwomdX+KQ/wNYKtMw6rMxSC6okh3vlmTF48svVqHG0obrx7dizOiJmL1wMXIKizFv3mxs3rQJqzfuxtnD27Fw6UpMHD0KG9evxO//8ilOHNmNLUcvIzc2BC//6T2cuXAeZ89dxKL5s3A9Mh0HNyzA8r2XZAKn1IVEdeeHGBjGOTiBYxhmMEMe5vMJnFo/cDV09qs9edJq61FVSRUQZUQ5g8GICrHM6rp6sRxqHB2shjqsW74Y1yLSxbAOtXUa8YdAi3pNHSoqq6AT66uurhGJYo18C4NOp5WNQ42r1TbItzNQElYnptvXg0TlOIFjGOfgBI5hmMEMedigTOCcFb0qi+5rqxHLoWG1Mr0VJ3AM4zycwDEMM5ghD/P5BI7ug1M64/RG0T16/CYGhnEOTuAYhhnMkIf5dAJH97+lpKQgMzPTa5WWlgbq0Nex/iRO4BhGHVcmcGSK5B9ms7ljHA3Te1E5gWMYxhsgD/PZBM4XRAlcWkYWGnT69p+MYRgFVyRwZDoket/pyZMn5dlxOpO/detW3Lp1C01NTQgMDER8fLw8ACPvYRiGcTfkYZzAebu0DaiorES5aCQWi9Wu8grZ1yKZhOp+04V6cgaOzrSFhobi3LlzSEpKkmfx/fz8EBQUJM/EKYkcwzCMpyAP4wSOxWINGvX0HjgyHyqjJIjKMF9CZRjGGyBP4gSOxWINGvFDDAzD+ALkYT6ZwOn1OtlJblRMAh4lpeBR4mOfV6LYzujYBMTEPZLDamV8TbSdkdFxiE9IEr+zehlfU4JQZFSs6jSflPhd4xISZVzTPW+KklPSxfgk2Uk3GYW9L3QnTuAYhvEFyMN8MoEzGPQoKSlFalqmmMfYaZ7+krZBh9Y2wGzUQ2cwoa2tFc3NzTCL9VHnvWrzuFL0Q1CXKfTkbV9/FHVpodMb20MHsJgMvQqe/hRtJ91kTsHozB/x3oi21Wi2tG890Qa9Tr2sK0X1yMhw/ub9Z4mWa7Y+ua/LbKTfV72sO0W/K3UDRCbgSF5+IUpLy54yju7ECRzDML4AeRgncL0RPRXaasawV3+JlcfDEHlpC37x0nvwv3oFMWmFMNZXITE5TTSuRiRVRairrUZRaSWqyktQWOLcH5yeytUJnKmxFflxQfi3b/wrjlzwR3pWLvKyM5CWXQCdtgaRkZGoaRBtXVeFzPR0ZGTloDA/BxnZ+fKmcLVl9lXuTOAo9kryM/Dl9M/wD1//AQ5dug6DpRFpCTF4nFmApqZGNLghoXVVAkfs/WI0/vDuSEz65E94c/JK1NeUIy7+EWrqG6CprkR2ZgaSHqdAZ7JCL2I8NjYWWTl50IvEtqIwB4/Ts0WCYxXL67924ASOYRjmacjDOIHrpQzij1hD6WP8/vlv4l/+/XfIra7HlPdex+gxY/G1r30d02Z/jk2792PW6A/xny+8jD/89uf4+SvvIrNCD4txACZw1lYUxAfjuW99G4cu30LwqS343SvDUZIbhW9975coKSvGS7/6GcaN/gzjpizF7Al/wdJt+/DO736HM3fT0NZkUV1uX+TOBI4kmgDR/gfws1+9I3egd3/3I+y8Gosdcz7E+9PWyHFq8/WnXJnAHVw5Cb997W289Jtf4/T1B9i2ah6Gffwufvib17Fm8TR8Nn0tTu9Yijf+9BcR0y8hJjERf3n1dcyePg7/+xs/xOzZM7DrZKA8E622jt6IEziGYZinIQ/jBK4vEhWks0vKGSaqsNFkRqPFhMqKcnmZ1WA0iOkmIYNsLHpv6lPL6Qe5OoGzyfZknhwW20rbq9Pp0SySs6rKKlibmmAUbW8b3y5R3pXb7M4ETkqsh+6x1IrhRpGo1NdWo15nRKPV3KudyVm5KoEjKb+ZWSQpWpHo6MVvWVdXZ4vb9mn0ezea9Th9YAPGDn0Xbw2dgnor0CTGVZRXyPZRW3ZvRevkBI5hGKYz5GGcwPmI3JPAeZc8ksB5WK5M4HoqujfOYm2UZ9ooYXflvXKcwDEMwzwNeRgncD4iTuA4gfNFcQLHMAzzNORhnMD5iDiB4wTOF8UJHMMwzNOQh/l0ApeekQ2r1SKn+broFT9FRUWyPWhYrYyvibaT4oL6AqP7ENXK+Jpop6CkVW2aL4p+VzIbdyZwZGqlpeIAMDVVDlOb0+u00tPT0djYKF+zZbVa22vBMAzjfsjDfDOBE8MlJWWyo1eaxvJd0dkZtfG+rMG2zWQQtO874ooEjsbTOq9fv46oqCg8ePBArj8kJATnz5+X0+lF97dv30ZMTIw8aGIYhnE35EU+m8AVF5cgv/Dpo3aGYXwDV52BI+MhYySTo0+ah0yKhunMG19CZRjG05CHcQLHMMyAhO+BYxhmsEIexgkcwzADEk7gGIYZrJCHcQLHMMyAhBM4hmEGK+RhnMAxDDMg4QSOYZjBCnkYJ3AMwwxIOIFjGGawQh7GCRzDMAMSTuAYhhmskIdxAscwzICEEziGYQYr5GGcwDEMMyDhBI5hmMEKeRgncAzDDEg4gWMYZrBCHsYJHMMwAxJXJnBkbPSuXeU7ladxnMAxDOMNkCdxAscwzIDEFQkcmQ5NCwgIwIkTJ5CWloa2tjb4+fnJcQQN07tS79y5A/IlhmEYd0M+xQkcwzADEledgTMajfLl9efOncOjR4+Qm5uL0NBQXL16FS0tLXKYvIhhGMZTkIdxAscwzIDElZdQlTNx9Gk/ji+hMgzjDZA/cQLHMMyAhB9iYBhmsEIexgkcwzADEk7gGIYZrJCHcQLHMMyAhBM4hmEGK+RhnMAxDDMg4QSOYZjBCnkYJ3AMwwxIOIFjGGawQh7GCRzDMAMSTuAYhhmskIdxAscwzICEEziGYQYr5GGcwDEMMyDhBI5hmMEKeRgncAzDDEg4gWMYZrBCHsYJHMMwAxJXJXDkMykpKbh586b8XlNTI4fT09PR2Ngoh5ubm9trwTAM437IwziBYxhmQOKKBI5MhxI2enH9rVu3cO/ePTlPfHw8Dh48KD0oKCgImZmZYt2l0kAZhmHcDXkYJ3AMwwxIXHkJlbzGbDZLgyPRMIkvoTIM4w2Qh3ECxzDMgITvgWMYZrBCHsYJHMMwAxJO4BiGGayQh3ECxzDMgIQTOIZhBivkYZzAMQwzIOEEjmGYwQp5GCdwDMMMSDiBYxhmsEIexgkcwzADEk7gGIYZrJCHcQLHMMyAhBM4hmEGK+RhnMAxDDMg4QSOYZjBCnkYJ3AMwwxIOIFjGGawQh7GCRzDMAMSVyVwZIrkNVarVZoQiYb5TQwMw3gL5GGcwDEMMyBxRQJHpkNlrl69isuXLyMhIUG+GzUiIgJHjhyRL7On8ZcuXcL169eRlpbWXhuGYRj3QR7GCRzDMAMSV52BI5+JjIxEYGAgyHdiY2OxZ88eREdHyzNxoaGh0pwYhmE8BXkYJ3AMwwxI+B44hmEGK+RhnMAxDDMg4QSOYZjBCnkYJ3AMwwxIOIFjGGawQh7GCRzDMAMSTuAYhhmskIdxAscwzICEEziGYQYr5GGcwDEMMyDhBI5hmMEKeRgncAzDDEg4gWMYZrBCHsYJHMMwAxJO4BiGGayQh3ECxzDMgIQTOIZhBivkYZzAMQwzIHF1AkcG5DiOEziGYbwB8jBO4BiGGZC4KoEjn7l37x7Onj0rzYmStoCAAMTFxaG1tZUTOIZhPA55mE8mcHq9rYKx8YlITknH49QMFovlQ6L9Oi4+CTU1tdIo7H2hOz0rgaNlkSkqL7OnRI7ef0rvRg0PD5fGSQkclaFkrq2tTY5jGIZxJ+RhPpnAsVh9EQUeBV1eXh7y8/MHhWhbCwsLnUqGBqJ6cgaOTJG8hhI3MjhqE/okmc1mPgPHMIzHIQ/jBI7FUlF2drbcOQaLaJtzc3NlguPYFr4kZ+6BUxPfA8cwjDdAHqZ4tzPiBM6LpdM1QKPRoKamxu2qE+ulH02tXgNNlMBRO/anqH1MZguamhrRoK1HXV1d+7Q6kVho5c6k6RjnMK8Y36DTizjXySRErUxfRMukbeYErntxAscwjDdAHsYJnCKxMoNei4d3QnH2zGmcPe+Hoqp6mAx6sZFGGI22DaX1GI1G6NsTFYMYNogylDjpxB9YmkbDynKtVjPi7t/E6TMXUFRZB7OR/ggb2pehRXpKKipq6uV3Y3tj0obblkP349gu6dB6lXV2JSpfWVmFisrq9p/YvVRV1Ygfs1LWQ61+A0mUzFDS1F8yWxpx+8phjBo3FZtXLsbUhatRpTWKhK0W9Q0G5CXcxrwFi5FfoZHxQYlGVYWI7VqRvFVXoFarQ0ZCFO7dvoVVq1YiIbMEugat6rp6I0riOIF7tjiBYxjGGyAP4wSuXTqDCYbKXEwYOwyn/UNx6eh2TFuwBhmp8Zg7cyY+/XQort+9jy9mjMa7776H9YcuIiL4HIZ+MhTvfjIc1+7F4dTOVZg0aQJ2nrgMo/iD3dIK3Di7HcMnfI7b9yORmV+AisJ0LJ09GRMnTcSth5HYumI1gsPCsGj6JEycPAPxqVm4uH893nz9DZwKvIXlMz7FG6PmIvbhA4TdTxAJoUW1/iRbg4kfpqKq/Sd2L5UicaQE0hcSuKysLNWzjL1VrUiSqivLEHDhFGZOGo3Ji1bj6M6tOHrpBq6dOYS1qzdg+YpV0Jt0WLF4NqaJ+Dh2ORTbl8zC2ZD72LVqGebPXYT9+/ZjxerVSMmvhlZTp7qu3qi2tlZuMydw3YsTOIZhvAHyME7g2kUJnLY4FTM+n41m0ThBRzZg2bajOL71S3w6ZjZGf/omZixfj3VL1yI9KwlfzF6AuQvnwf/WQyyeMxXrtm7HiI+G4uzFSzh04hJqdUa0tTXj5PaV2HTwAmrKczFtwhSsWbkcw0dPw8ULZ3H95i1sXrECc2bNwMTpS3D+zCmEhARh1szZuBYSgqvXbuHcwc1YtPEo9DoNysq7305O4PpPmZmZYlsqZWz1h+o0WhRlPcL8aRMwetRnOHQhFDUlmZg+ZTxmLlqBkNCb2LFuKUaPHY0z1+/j5tULuB+fiqBzJxGVnIHgS+dx9PBRhIbfxxGKqSOX5ZlftXX1RrRD0zZzAte9OIFjGMYbIA/jBM5eOj0aGxvlpSmd3oimRivMFitaW1pAnQU0Wi2wCNElLogxfoe3YcKUKZgxfwUKKsnQ29Dc3IxmeY+T7eZwg9Esuxqg8S3NjXLeltZWtIhlWi1msXyL2C6z7JKgpaUVZqMRlsYm+d1qMcEgprU0N8lLtXQZly6pqtZdiBO4/hMlMxSYlMT1p5SESe17p2kqn6rl+km0PE7gni1O4BiG8QbIwziB64PonjeqE3UcrDbd3eIErv+UlpYmA6+kpGRQqLS0FKmpqb0yhIEkTuAYhvEFyMM4gfMhcQLXf6LAppgaTOrrzjwQxAkcwzC+AHkYJ3A+JE7gXCd6UlPt5v+BLHryVG1bfVmcwDEM4wtQp+K9ueWFEzgvFTUYJRpZ2bkoKipBUXGp+yTWl5Wdh9raOp9K4Ciu6PIiBaHStYsviHZcevsCPX1K39W23RfVmwROORtLv7+SwJEXuZNbt26hqamp/Zt7oHW6m9DQ0PYh90Bt6ontpHVSLLkTWqe7X/3m7t+T7i0PCwtr/+YeyAvcvU4683b9+nX5thg1z+pO5PecwLEGhZQYo9dM0Xf7zm/tRYlzg96AVnpgpcmK+vZx1HGvyUCJtUYcMVk6OvDVG4wynlta26SptrW2tvfrZlsedezb2NQsp5mMejmP4zodRWUMYpl6HZ0xVC+jiAyA9ilO4LoXGWRERIR8J6qfn59su4yMDAQHB+PmzZvyj6I7FBQU5Nb1kdy9TloXrVNtmqvkiXWSaJ2U3KhNc5X493SN6Hd05zppGyl5o4fOHHOinogTONagkRJjBQUFMumhJOkpiWTLWFuCGROGY8fhs1g4awqOB94HWs0Y89bvMGrhVnHM1IZFU0fj7M0EMWzFppXLsGHdSgwfPRYXLl7G8ROnkZ5fKpK4Bpj1tVi9YAomz1+BE4d2YdiwsYjOKIamuhyJjx6hTOwwCdFRyMwrhk7Uqay4CAkJCbC0NGH3lwuw89hllFOHymJZlKCp1ZkSGdqnaJgTuK5FbUO/OyVxZJh02YKSOvKi3tx/4qzoLA2JhqnOvTnidla0PtpOGla215X+Sm1M67BfJ9XBlXGprFP5HWn7lHZ2lZTfT/k7RsOuXKeyXbQeOntM4+x/W1eI1klJAa2TPpV2JqmV7w8p66QeJOzX6cp9lJZLbUrroTa2b2dXrVMRLZ+2jX7H3qyL2ocTONagkBJjdLmRzr6o3UtGSVJ1VSWyUh/D78wxjPr4few5F4yDq2fjo9HT8Mmbf8DqQ9fQqivG4iXLcGDPduw9exMZEVcwdNREXLx0GWcuBqC0qhYGowUxIWcxd+lmear80rFdGP7xu9h77DSWLJiN/PpmxIYH4sihA3jxjy9j8+79WL12kyy7evFMTJsyGyERsdi2bBECH6TCoKtXrTMlbsrbJmhHU9t2X1RvLqEqIoOmRO7atWu4dOmSHOeqtqM/BPn5+bh69SouX74szwAnJydj48aNsu6uWC/5K51dDAgI6Fgnxf3JkyfxSBw4uCLZoD9CSUlJCAwMlG1KXdrQ09A7duyQT0f39Q+Mmmg7YmNjO9ZJbUlnNPbt2yfr44q2tY8dOpNL++CGDRtkHWh9rlgnJTS3b9+W66T10P6+fv16l69TOSNFcUSXqOmM0fnz512WrNJy6Yw4bSetu6ioCCtXrsTZs2dlu6vN01dRnFA70jrp7HxUVBROnTolpSSRavP1h2jd586dw5kzZ+QlY7Uy3Ynqxgkca1BIiTF60TuZLsWamrQNOkSFXREJ1FQsWrkZDx/cxcWrN9DUBrQ16nHm+CEk5lUiO/42tu4+Ap0wnbzHUfh8+jRMnz5daCbCo1PRoNWgXtuAktwUrPpyEWZMn4pdRy+iuqIUly6eQ2mtDnevncPcuXOwXKwn6MpFfPbJnzFj3mKEx6biwY1riEtJxw1/P8SniaSzTr3OtC305gVO4HouMjsyK0qqEhMTn/Kj/hb9LuHh4bhz5448W0rJTVxcnDzqdsVvRsukZdM9fg8ePJAxf/z4cfmHmLbbFckUrZMOjOgPfmRkpFwnXSYKCQmRceoKX6dl0h8w2i5K5Gid9MeM/gi7qm3tY4fOllMyRYkNJViuXCclwVeuXJFJMsUQxRMlHLQ+V6yTDjzoagUlqY8fP5YHABSzamX7S7Qf0rbROukAhLaVYjgmJsYlMUuidaanp8vfk87M07ZSzNL6Xe0LtE2UpPbWg+h35wSONShEcUWBTvFHQW/f+a13yJaQqU/rWrQtZDycwLFYLNbgESdwrEEjJUCVI1g6a+ULojMAdEmOzn5wAsdisViDQ5zAsQadKL58UWrb6sviBI7FYg1mcQLHYrEGpDiBY7FYg1mcwLFYrAEpTuBYLNZgFidwLBZrQIoTOBaLNZjFCRyLxRqQ4gSOxWINZnECx2KxBqQogaMOaql/LOpLicVisQaTKKGi/vkob/KKBI6ySaoIzcBisVjdiXxDbTyLxWKxei7Ku6hf0V4lcFSAkjdK4lgsFovFYrFY7lNpaWlHPuaYn3WbwLFYLBaLxWKxvEudEjh6Zxy9q663evjwoXyZMH32RjSvvei9fWrr6a1oeV3Vj6bRe92iY6LbRcNC0WJYzBsdRZ9PFEXlo2MQFxuLWFFOSnzvkDJOKhZxdqJxcjhaKEooMg7xUfFIiErAo6hHSIxKRFJUEpLb9TgquV2POw0ni08qlxidhKSYRCQKJcQ+QkKMWEZ0IpLFeFk2Upm3b6L1JUYmifomiHonIFbUWRF9lxLTYsVnvFh/YgzVK1nUo13tdafhJFE3ZZwynuqZ0i5ZZ9V6t5e1G6csw160/EeyPnGIiYxBdKT43YRiRHvHiPrGRNsUG50gPp8oNvqRHEeKo+lq2ygUGxkvfrMEJIjtVX63R2I4MfKR2K5EPKZtF3Ww/ZZC9HvQ7ynGJTwUv7WYP0Es0/a72z7joygObLHQeVhIlKdtUaSMT4wTv7VQQqxYTqyoixQNC8XZSRnXpeKkHsUlIOWRaN9HInY6SWxTgrqS49Uk2uFZShBtEUPrFu0mlpMgxiWIeeOF4sQ2kWKixe8XJfYXsa/QfkX73NMSv60ih/30KbWXo3lixHda7iOx/kcxpHi7z56oc9l4EVsJYnkJMaItxWc87d+ifnFyPYpoW+wVLbbLUTRPjJg/Bo/E9ieKZSd1oWRRh2RRfynRXo5KpLaV9RRxIRQvYlrWW/hEopSITQclx4k4jRP7UayIA9p/2/cp+32us5R9siupzaMmu3mEN5Bs+4wYjhHTle9C5HtPPNJWNiX6sU3K8iLt1Gk9Xal93fbjOuZtn9bhS52HZRtR/UQ9yfMSaD+PFRLtSJ4SLWIjijxIxALFnfwUfwOixGcUxbf4LeJE23coLhGx4rezTbf9/aK/Q/Q9UiwnTkyj/SRaxJhShv6G2eKbxonYk8vorBixHpL8LqZTmTi5v7V/xgt/bxdNjxUxFCWX1/lvaYciRb1EnMp6ie+RyvaIfTkxMQXxwkviEhwklh0vPqXEdFsZ2zoTxHCCGI4nb6Bp4jNW+JfqullS9E7lxMRE/P+DcIjaRYJxR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38"/>
          <p:cNvSpPr/>
          <p:nvPr/>
        </p:nvSpPr>
        <p:spPr>
          <a:xfrm>
            <a:off x="13992930" y="15257746"/>
            <a:ext cx="7997075" cy="46762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271398" y="15521266"/>
            <a:ext cx="7440137" cy="4149162"/>
          </a:xfrm>
          <a:prstGeom prst="rect">
            <a:avLst/>
          </a:prstGeom>
        </p:spPr>
      </p:pic>
      <p:sp>
        <p:nvSpPr>
          <p:cNvPr id="40" name="Rectangle 39"/>
          <p:cNvSpPr/>
          <p:nvPr/>
        </p:nvSpPr>
        <p:spPr>
          <a:xfrm>
            <a:off x="13992930" y="21303633"/>
            <a:ext cx="7997075" cy="46762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pic>
        <p:nvPicPr>
          <p:cNvPr id="35" name="Picture 4" descr="Tab3image_11.17.17.png">
            <a:extLst>
              <a:ext uri="{FF2B5EF4-FFF2-40B4-BE49-F238E27FC236}">
                <a16:creationId xmlns:a16="http://schemas.microsoft.com/office/drawing/2014/main" xmlns="" id="{94FB4078-2B4B-47C4-927A-50CCE92D4582}"/>
              </a:ext>
            </a:extLst>
          </p:cNvPr>
          <p:cNvPicPr>
            <a:picLocks noChangeAspect="1"/>
          </p:cNvPicPr>
          <p:nvPr/>
        </p:nvPicPr>
        <p:blipFill>
          <a:blip r:embed="rId8"/>
          <a:stretch>
            <a:fillRect/>
          </a:stretch>
        </p:blipFill>
        <p:spPr>
          <a:xfrm>
            <a:off x="14283711" y="21567326"/>
            <a:ext cx="7452450" cy="4176343"/>
          </a:xfrm>
          <a:prstGeom prst="rect">
            <a:avLst/>
          </a:prstGeom>
        </p:spPr>
      </p:pic>
      <p:sp>
        <p:nvSpPr>
          <p:cNvPr id="41" name="Rectangle 40"/>
          <p:cNvSpPr/>
          <p:nvPr/>
        </p:nvSpPr>
        <p:spPr>
          <a:xfrm>
            <a:off x="13992930" y="27349314"/>
            <a:ext cx="7997075" cy="46172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pic>
        <p:nvPicPr>
          <p:cNvPr id="34" name="Picture 33"/>
          <p:cNvPicPr/>
          <p:nvPr/>
        </p:nvPicPr>
        <p:blipFill rotWithShape="1">
          <a:blip r:embed="rId9"/>
          <a:srcRect b="3679"/>
          <a:stretch/>
        </p:blipFill>
        <p:spPr bwMode="auto">
          <a:xfrm>
            <a:off x="14283711" y="27647489"/>
            <a:ext cx="7453982" cy="4056415"/>
          </a:xfrm>
          <a:prstGeom prst="rect">
            <a:avLst/>
          </a:prstGeom>
          <a:ln>
            <a:noFill/>
          </a:ln>
          <a:extLst>
            <a:ext uri="{53640926-AAD7-44D8-BBD7-CCE9431645EC}">
              <a14:shadowObscured xmlns:a14="http://schemas.microsoft.com/office/drawing/2010/main"/>
            </a:ext>
          </a:extLst>
        </p:spPr>
      </p:pic>
      <p:sp>
        <p:nvSpPr>
          <p:cNvPr id="43" name="Content Placeholder 10"/>
          <p:cNvSpPr>
            <a:spLocks noGrp="1"/>
          </p:cNvSpPr>
          <p:nvPr>
            <p:ph sz="quarter" idx="24"/>
          </p:nvPr>
        </p:nvSpPr>
        <p:spPr>
          <a:xfrm>
            <a:off x="31774601" y="8194414"/>
            <a:ext cx="10972799" cy="7594703"/>
          </a:xfrm>
        </p:spPr>
        <p:txBody>
          <a:bodyPr vert="horz" lIns="365760" tIns="182880" rIns="91440" bIns="45720" rtlCol="0" anchor="t">
            <a:noAutofit/>
          </a:bodyPr>
          <a:lstStyle/>
          <a:p>
            <a:pPr algn="just">
              <a:lnSpc>
                <a:spcPct val="108000"/>
              </a:lnSpc>
            </a:pPr>
            <a:r>
              <a:rPr lang="en-US" sz="3200" dirty="0" smtClean="0">
                <a:latin typeface="+mj-lt"/>
              </a:rPr>
              <a:t>Further development of the GUI will be completed by the Math Consultation Clinic to: </a:t>
            </a:r>
          </a:p>
          <a:p>
            <a:pPr lvl="1" algn="just">
              <a:lnSpc>
                <a:spcPct val="108000"/>
              </a:lnSpc>
              <a:buFont typeface="Wingdings" panose="05000000000000000000" pitchFamily="2" charset="2"/>
              <a:buChar char="Ø"/>
            </a:pPr>
            <a:r>
              <a:rPr lang="en-US" sz="3200" dirty="0" smtClean="0">
                <a:latin typeface="+mj-lt"/>
              </a:rPr>
              <a:t>minimize DA data errors</a:t>
            </a:r>
          </a:p>
          <a:p>
            <a:pPr lvl="1" algn="just">
              <a:lnSpc>
                <a:spcPct val="108000"/>
              </a:lnSpc>
              <a:buFont typeface="Wingdings" panose="05000000000000000000" pitchFamily="2" charset="2"/>
              <a:buChar char="Ø"/>
            </a:pPr>
            <a:r>
              <a:rPr lang="en-US" sz="3200" dirty="0" smtClean="0">
                <a:latin typeface="+mj-lt"/>
              </a:rPr>
              <a:t>accommodate the use of four or more scanners</a:t>
            </a:r>
          </a:p>
          <a:p>
            <a:pPr lvl="1" algn="just">
              <a:lnSpc>
                <a:spcPct val="108000"/>
              </a:lnSpc>
              <a:buFont typeface="Wingdings" panose="05000000000000000000" pitchFamily="2" charset="2"/>
              <a:buChar char="Ø"/>
            </a:pPr>
            <a:r>
              <a:rPr lang="en-US" sz="3200" dirty="0">
                <a:latin typeface="+mj-lt"/>
              </a:rPr>
              <a:t>improve interface </a:t>
            </a:r>
            <a:r>
              <a:rPr lang="en-US" sz="3200" dirty="0" smtClean="0">
                <a:latin typeface="+mj-lt"/>
              </a:rPr>
              <a:t>aesthetics</a:t>
            </a:r>
          </a:p>
          <a:p>
            <a:pPr lvl="1" algn="just">
              <a:lnSpc>
                <a:spcPct val="108000"/>
              </a:lnSpc>
              <a:buFont typeface="Wingdings" panose="05000000000000000000" pitchFamily="2" charset="2"/>
              <a:buChar char="Ø"/>
            </a:pPr>
            <a:r>
              <a:rPr lang="en-US" sz="3200" dirty="0" smtClean="0">
                <a:latin typeface="+mj-lt"/>
              </a:rPr>
              <a:t>integrate forgiveness into interface design to allow researchers to prevent and recover from user errors</a:t>
            </a:r>
            <a:endParaRPr lang="en-US" sz="3200" dirty="0" smtClean="0">
              <a:latin typeface="+mj-lt"/>
            </a:endParaRPr>
          </a:p>
          <a:p>
            <a:pPr algn="just">
              <a:lnSpc>
                <a:spcPct val="108000"/>
              </a:lnSpc>
            </a:pPr>
            <a:endParaRPr lang="en-US" sz="3200" dirty="0" smtClean="0">
              <a:latin typeface="+mj-lt"/>
            </a:endParaRPr>
          </a:p>
          <a:p>
            <a:pPr algn="just">
              <a:lnSpc>
                <a:spcPct val="108000"/>
              </a:lnSpc>
            </a:pPr>
            <a:r>
              <a:rPr lang="en-US" sz="3200" dirty="0" smtClean="0">
                <a:latin typeface="+mj-lt"/>
              </a:rPr>
              <a:t>The clinic and Dr. Heymsfield’s team are looking to continue collaboration on the topic of the relation between body composition and obesity related health concerns with the development of an additional GUI that will allow the researchers to compare subject scan data with subject internal physiology, like cardiovascular and endocrine health.</a:t>
            </a:r>
            <a:endParaRPr lang="en-US" sz="3200" dirty="0">
              <a:latin typeface="+mj-lt"/>
            </a:endParaRP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622</Words>
  <Application>Microsoft Office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Wingdings</vt:lpstr>
      <vt:lpstr>Medical Poster</vt:lpstr>
      <vt:lpstr>An Interface for Analyzing Avatar Data from 3D Scanners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Body Avatar Data Analysis for Medical Diagnosis</dc:title>
  <dc:creator/>
  <cp:keywords/>
  <cp:lastModifiedBy/>
  <cp:revision>427</cp:revision>
  <dcterms:created xsi:type="dcterms:W3CDTF">2016-06-14T16:33:35Z</dcterms:created>
  <dcterms:modified xsi:type="dcterms:W3CDTF">2017-12-01T05:26:09Z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