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88C0-02F2-45C6-A50B-741E21095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C4112-63B2-4D30-9366-34865847E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9513D-9DD9-4E60-9E2A-72A9AFC2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936C4-F0EC-4FFA-B9F6-CEA1CA48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B7F33-97F7-4F0D-BBD3-C328D374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737B-0C43-435A-B9A0-142A131A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20AF5-85EC-4795-9975-A4C68AFE1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1243B-8CFD-4DE4-B13E-E2A4E009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A39A-8842-4B76-AC20-B60FA9F4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7CD-EDC5-4706-83E9-C53BEEBC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D783B-3436-4839-AE08-F02B367A7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CFBD0-5A0D-4F4F-B707-FB762EA01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7AFB6-7914-4382-AAFE-F8C3F128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403F-9201-40C3-8352-C4A36FD3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54219-C524-41AE-B629-3C572290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8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8193-D818-4FC0-8696-F99F7237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A53E5-D13C-4F91-960B-7202CEA0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F8467-DD01-4D9D-A13A-92545209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6A7CA-81B2-46D2-A380-350BC536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71311-160B-4488-8355-243E6DD2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B351-D1F0-427D-A988-19C15135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456DB-B4E9-48E9-B57D-52ADE2EF0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9D8B-2476-4437-99C5-2F7AA793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51A70-5994-449E-8D8E-5509EF6C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06DB1-7D90-42C8-A50E-9F3876D0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3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1CFD-5AE9-462A-B388-E07F05B6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DDC1-B566-4639-A7EB-C634AB61B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9ACAF-4D52-4220-AD05-0BAF2DBC4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7D733-3F69-4A65-952F-1360D84F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CDF45-B8CB-4A6E-96AF-6775E4F3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04D1E-9CEA-477A-87BC-EABB746F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3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F61E-5D3B-4BFC-8377-8392911D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D2A63-D3EE-4001-9391-C30D98261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B6F7C-4402-4EC1-BC5D-532857A6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FDC79-07A2-424E-81CB-6735D335F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A6F30-6AA6-4269-89DE-81490D4B1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64F72-3995-45E2-B1D2-1FAEE23D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44164E-7411-4B18-A10B-643433D2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5B968-F46B-418B-B6A9-DC7E3351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1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1233-EA10-4077-8A06-BD135952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19C23-8455-4EF3-A834-850039CD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F4E15-3521-4AD7-8AAF-9D739758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6A281-87BF-4C9B-BB80-82AB1154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4A62D-9D09-4FAD-A1EC-599E325C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22E6D-FA9B-4E0A-A652-B9DF1396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266A2-B0F3-4F08-8449-18022426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D583-F28E-4C67-BA1B-39F5DF62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05DAB-5CD1-4625-9903-0F20C9ED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5944A-A931-4929-A180-B34B594B2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DF048-D37A-4C19-82B0-8EFEA0C6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5C45E-8DEF-43A2-8062-6AE468B4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21A3D-D18C-40BE-8A08-DB655DF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BA24-C386-474F-A14F-07185A7E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8052C-0BCA-4B6F-9E60-09E051A0F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9274A-39F9-40C9-9FD8-867B71D1C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8F10F-E7DA-4955-9E29-5193E82B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9B9C1-A553-4643-826E-8843E3BE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52E5D-C028-4F1D-84BD-408F1482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88ADF-CAFA-4D99-A8CF-06929ACF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82A2B-3D37-4881-BE30-F33443BDC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DEF9F-A900-4E5B-B9E3-BFE52EC4B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A06BF-79C3-418D-B6C6-8AF54F2FBD0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02F57-7CF0-4EBB-8A7B-7534034F2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4A77B-4804-47D7-9C83-3DD73B3EB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8396-3306-41B4-B796-B7A55882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3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4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tags" Target="../tags/tag44.xml"/><Relationship Id="rId16" Type="http://schemas.openxmlformats.org/officeDocument/2006/relationships/image" Target="../media/image48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43.png"/><Relationship Id="rId5" Type="http://schemas.openxmlformats.org/officeDocument/2006/relationships/tags" Target="../tags/tag47.xml"/><Relationship Id="rId15" Type="http://schemas.openxmlformats.org/officeDocument/2006/relationships/image" Target="../media/image4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51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8.png"/><Relationship Id="rId5" Type="http://schemas.openxmlformats.org/officeDocument/2006/relationships/tags" Target="../tags/tag9.xml"/><Relationship Id="rId10" Type="http://schemas.openxmlformats.org/officeDocument/2006/relationships/image" Target="../media/image7.png"/><Relationship Id="rId4" Type="http://schemas.openxmlformats.org/officeDocument/2006/relationships/tags" Target="../tags/tag8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7.xml"/><Relationship Id="rId7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6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4.png"/><Relationship Id="rId5" Type="http://schemas.openxmlformats.org/officeDocument/2006/relationships/tags" Target="../tags/tag26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tags" Target="../tags/tag25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1.xml"/><Relationship Id="rId7" Type="http://schemas.openxmlformats.org/officeDocument/2006/relationships/image" Target="../media/image3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5.xml"/><Relationship Id="rId7" Type="http://schemas.openxmlformats.org/officeDocument/2006/relationships/image" Target="../media/image3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279230-84D3-4FB3-A14B-AF95B60BCEB2}"/>
              </a:ext>
            </a:extLst>
          </p:cNvPr>
          <p:cNvSpPr txBox="1"/>
          <p:nvPr/>
        </p:nvSpPr>
        <p:spPr>
          <a:xfrm>
            <a:off x="269358" y="1796902"/>
            <a:ext cx="11309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400" dirty="0">
                <a:latin typeface="Lucida Calligraphy" panose="03010101010101010101" pitchFamily="66" charset="0"/>
                <a:cs typeface="Arial" panose="020B0604020202020204" pitchFamily="34" charset="0"/>
              </a:rPr>
              <a:t>D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-Topological Complexity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E5E47-BA60-402C-A307-4A8F9ACC980E}"/>
              </a:ext>
            </a:extLst>
          </p:cNvPr>
          <p:cNvSpPr txBox="1"/>
          <p:nvPr/>
        </p:nvSpPr>
        <p:spPr>
          <a:xfrm>
            <a:off x="3108251" y="3691493"/>
            <a:ext cx="5975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John Oprea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Cleveland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40110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94000">
              <a:schemeClr val="accent4">
                <a:lumMod val="45000"/>
                <a:lumOff val="55000"/>
              </a:schemeClr>
            </a:gs>
            <a:gs pos="91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6AB6CC-BBAD-4CA1-BFD1-F70CCB3C72C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0" y="360327"/>
            <a:ext cx="10187432" cy="1759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155007-DCF5-40E5-8BDC-08E11B55F81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0" y="4252125"/>
            <a:ext cx="9506686" cy="1553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1D8108-EE11-4DFC-B7E2-F5F5F38E5FE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0" y="2574987"/>
            <a:ext cx="10201240" cy="12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01E533F-A9A2-49FE-BA4D-CBB8C8B790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3" y="289404"/>
            <a:ext cx="9486095" cy="24371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303FB4-AE24-4FC6-A969-27229D421B9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3" y="3953305"/>
            <a:ext cx="9645037" cy="20394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5FB8A7-6F0A-4C18-BE8A-E0DAD5F608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5" y="3102723"/>
            <a:ext cx="9496053" cy="6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98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5EDEA-0753-4FF3-BE44-800EDB3C7C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82" y="524991"/>
            <a:ext cx="4445590" cy="1828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B3A5D7-23AD-4921-BD2C-079A309A2B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59" y="1423098"/>
            <a:ext cx="2278095" cy="530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4D9713-D1FC-4DCC-94AF-6582BC3BE5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17" y="1323429"/>
            <a:ext cx="2817524" cy="86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12E366-BF1D-4A2D-B7CB-58538ADD29D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5" y="155819"/>
            <a:ext cx="4702431" cy="2683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BE84E-2529-4189-AC23-A85E449C906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4" y="2668613"/>
            <a:ext cx="6242492" cy="283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D069E-92D1-4572-8150-CB1BC2F3E15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5" y="3179852"/>
            <a:ext cx="10184761" cy="12098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074022-4CD7-43F3-9104-71BBAC6C09C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4" y="4572471"/>
            <a:ext cx="7781486" cy="3056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65A74C-ADA0-430E-B4B2-2273ACA4FF0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4526591"/>
            <a:ext cx="3518684" cy="3515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0EA233F-BB3D-4F6A-AB9A-DB3432FA7E7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3" y="5102445"/>
            <a:ext cx="10420848" cy="15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19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143B76-CAC7-4A0A-9892-E90F2835F2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2" y="328961"/>
            <a:ext cx="5660326" cy="433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79D6C9-512E-48A7-9EC3-4444ACB624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0" y="1217113"/>
            <a:ext cx="11280614" cy="32720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925A60-6474-409E-8AF7-0FB46B3A367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04" y="4987068"/>
            <a:ext cx="4673170" cy="4668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4E80DC-DA14-494C-851A-F58C76DCA3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34" y="395899"/>
            <a:ext cx="4743605" cy="2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6000">
              <a:schemeClr val="accent6">
                <a:lumMod val="45000"/>
                <a:lumOff val="55000"/>
              </a:schemeClr>
            </a:gs>
            <a:gs pos="86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BC26408-1F01-46CA-AAC5-7FED3EF23A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8" y="1209003"/>
            <a:ext cx="5013193" cy="440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43C6A6-83B4-4796-BC9D-CED3E2BFD5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6" y="1838251"/>
            <a:ext cx="9485422" cy="1026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29B936-BAEC-48D5-8C96-EF9C2C7B06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07" y="364374"/>
            <a:ext cx="3516952" cy="1293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1B612-D040-4D0D-AA0B-2238D2554D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39" y="358455"/>
            <a:ext cx="1415310" cy="397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B2FE0-4407-4FD6-8592-9AF9BFC50D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0" y="4199300"/>
            <a:ext cx="10784408" cy="1896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ACA713-5B98-488A-9CD9-2928780565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7" y="3109000"/>
            <a:ext cx="461857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4">
                <a:lumMod val="0"/>
                <a:lumOff val="100000"/>
              </a:schemeClr>
            </a:gs>
            <a:gs pos="23000">
              <a:schemeClr val="accent4">
                <a:lumMod val="0"/>
                <a:lumOff val="100000"/>
              </a:schemeClr>
            </a:gs>
            <a:gs pos="84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C3575-E0D9-43BB-BDCF-61A4E92679E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39059"/>
            <a:ext cx="8432800" cy="2015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311AA-7088-42DB-AAB7-2B2EDA55F7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505033"/>
            <a:ext cx="10442353" cy="756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1EE1C-72DE-4F95-922D-57A0042DB0C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1" y="3602095"/>
            <a:ext cx="10467924" cy="1415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C6448A-A9DD-42EC-8575-6ECEAFAF94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0" y="5345754"/>
            <a:ext cx="10467924" cy="6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8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E6788-3A72-46C3-BFC5-F820909E83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6" y="328428"/>
            <a:ext cx="10048947" cy="2605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A918C-346A-4DEF-B57A-B2E0CC387E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5" y="3122714"/>
            <a:ext cx="9967536" cy="701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FC8597-E4FD-4B6F-8868-AF921A8B8F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5" y="4132047"/>
            <a:ext cx="9974520" cy="635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A024D-251D-4DF7-A8E8-3EAFBE482D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5" y="5071493"/>
            <a:ext cx="10219069" cy="6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4">
                <a:lumMod val="5000"/>
                <a:lumOff val="95000"/>
              </a:schemeClr>
            </a:gs>
            <a:gs pos="6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69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D58CAB6-6516-4655-8C65-4CC7D2E988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" y="2483601"/>
            <a:ext cx="10080846" cy="22809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37F213-6CDD-4B37-BAC6-8BEBE91DA4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" y="5078224"/>
            <a:ext cx="10421149" cy="1147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A69D99-6D8B-46C9-815F-3BB732828B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" y="319797"/>
            <a:ext cx="9666178" cy="18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59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6F1BA-0A8B-4B88-B773-28B4619411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9" y="383771"/>
            <a:ext cx="10256387" cy="568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4282E4-B8BA-40F6-BF5F-268DD88F3B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9" y="1163187"/>
            <a:ext cx="4805028" cy="348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EC141F-64DE-4081-9701-5345184E22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9" y="1722966"/>
            <a:ext cx="10477909" cy="10842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13D5E8-4F2D-4031-92CB-EC14067FDAC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7" y="2992825"/>
            <a:ext cx="10256389" cy="10227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465505-DC1F-4231-B00E-8E82535C763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7" y="4183001"/>
            <a:ext cx="9295322" cy="311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20BB3A-EE55-4674-B035-EA8BA8D6F3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7" y="4627341"/>
            <a:ext cx="10039961" cy="8470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203EEF-9C64-4F1E-ADB3-E4600C3400A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7" y="5694813"/>
            <a:ext cx="9934353" cy="2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8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69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9CE8E9-62FE-4A48-9B9E-94B8513B43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445386"/>
            <a:ext cx="10537060" cy="1576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4BD120-4B7E-4381-BAC0-1D4EAFD214A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3035565"/>
            <a:ext cx="9809544" cy="1156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DA984-76C7-469B-8139-5ABEF88BE0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2180655"/>
            <a:ext cx="10673581" cy="6500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199E8C-01C1-4485-9872-2188CD880E4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4367674"/>
            <a:ext cx="10399248" cy="19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31E2DE0-FA5E-4533-AD38-9ACA586E9A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0" y="192275"/>
            <a:ext cx="10218545" cy="1863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80D92E-8522-4782-96DD-F382F6DCFD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1" y="2927527"/>
            <a:ext cx="9772372" cy="14589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9753B2-3E32-4736-BA04-F1994D52328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8" y="2269377"/>
            <a:ext cx="8967961" cy="4037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13E2FF-1E46-4F30-862C-31D3D22478B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7" y="4579490"/>
            <a:ext cx="10218545" cy="16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467.567"/>
  <p:tag name="LATEXADDIN" val="\documentclass{article}&#10;\usepackage{amsmath,amssymb}&#10;\pagestyle{empty}&#10;\begin{document}&#10;&#10;&#10;\noindent {\bf A New Approach to ${\sf{TC}}$}&#10;&#10;&#10;&#10;&#10;\end{document}"/>
  <p:tag name="IGUANATEXSIZE" val="20"/>
  <p:tag name="IGUANATEXCURSOR" val="134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1754.781"/>
  <p:tag name="LATEXADDIN" val="\documentclass{article}&#10;\usepackage{amsmath,amssymb}&#10;\pagestyle{empty}&#10;\begin{document}&#10;&#10;&#10;\noindent &#10;(3). ${\sf{TC}}(X) \leq {\sf{TC}}^D(X)+ \widetilde{\sf{TC}}(X)$&#10;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4.9044"/>
  <p:tag name="ORIGINALWIDTH" val="3200.6"/>
  <p:tag name="LATEXADDIN" val="\documentclass{article}&#10;\usepackage{amsmath,amssymb}&#10;\pagestyle{empty}&#10;\begin{document}&#10;&#10;&#10;\noindent Sections of &#10;$$E_k(\pi) \to (\widetilde X \times \widetilde X) \times_G E_k(\pi) \stackrel{q_k}{\to} X \times X$$&#10;correspond bijectively to $G=\pi\times\pi$ maps &#10;$$\widetilde X \times \widetilde X \to E_k(\pi).$$&#10;&#10;&#10;&#10;\end{document}"/>
  <p:tag name="IGUANATEXSIZE" val="20"/>
  <p:tag name="IGUANATEXCURSOR" val="313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.4612"/>
  <p:tag name="ORIGINALWIDTH" val="4287.214"/>
  <p:tag name="LATEXADDIN" val="\documentclass{article}&#10;\usepackage{amsmath,amssymb}&#10;\pagestyle{empty}&#10;\begin{document}&#10;&#10;&#10;\noindent {\bf Theorem (FGLO)}. ${\sf{TC}}^D(X)$ is the smallest&#10;$k$ such that there exists a $G=\pi\times\pi$ map $\widetilde X&#10;\times \widetilde X \to E_k(\pi)$.&#10;&#10;&#10;&#10;&#10;\end{document}"/>
  <p:tag name="IGUANATEXSIZE" val="20"/>
  <p:tag name="IGUANATEXCURSOR" val="253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1.1773"/>
  <p:tag name="ORIGINALWIDTH" val="4297.713"/>
  <p:tag name="LATEXADDIN" val="\documentclass{article}&#10;\usepackage{amsmath,amssymb}&#10;\pagestyle{empty}&#10;\begin{document}&#10;&#10;&#10;\noindent (5). The action $(a,b)\cdot x = axb^{-1}$ defines a \emph{family of (isotropy) subgroups} $D$ of $G$ which is generated by &#10;the diagonal $\Delta \subset G$. This family has a ``classifying space'' $E_D(G)$&#10;with the property that there is a unique map (up to $G$-homotopy)&#10;$Y \to E_D(G)$ for any $G$-space $Y$ with all isotropy groups in&#10;the family $D$.&#10;&#10;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4275.965"/>
  <p:tag name="LATEXADDIN" val="\documentclass{article}&#10;\usepackage{amsmath,amssymb}&#10;\pagestyle{empty}&#10;\begin{document}&#10;&#10;&#10;\noindent {\bf Theorem}. A model for $E_D(G)$ is given by&#10;$E(\pi)$ with the action $(a,b)\cdot x = axb^{-1}$ (``componentwise'').&#10;&#10;&#10;&#10;&#10;\end{document}"/>
  <p:tag name="IGUANATEXSIZE" val="20"/>
  <p:tag name="IGUANATEXCURSOR" val="218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2.111"/>
  <p:tag name="ORIGINALWIDTH" val="4289.464"/>
  <p:tag name="LATEXADDIN" val="\documentclass{article}&#10;\usepackage{amsmath,amssymb}&#10;\usepackage[all]{xy}&#10;\pagestyle{empty}&#10;\begin{document}&#10;&#10;&#10;\noindent (6). Thus, there is a $G$-homotopically unique map&#10;$\widetilde X \times \widetilde X \to E(\pi)$ and showing &#10;${\sf{TC}}^D(X)\leq k$ is an equivariant deformation problem&#10;$$\xymatrix{&#10;&amp; E_k(\pi) \ar[d]^-{inc}\\&#10;\widetilde X \times \widetilde X \ar[r] \ar@{--&gt;}[ur] &amp; E(\pi).&#10;}&#10;$$&#10;&#10;&#10;&#10;&#10;\end{document}"/>
  <p:tag name="IGUANATEXSIZE" val="20"/>
  <p:tag name="IGUANATEXCURSOR" val="123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1.4623"/>
  <p:tag name="ORIGINALWIDTH" val="4280.465"/>
  <p:tag name="LATEXADDIN" val="\documentclass{article}&#10;\usepackage{amsmath,amssymb}&#10;\pagestyle{empty}&#10;\begin{document}&#10;&#10;&#10;\noindent (Note that if $X=K(\pi,1)$, then $\widetilde X \times&#10;\widetilde X \simeq E(G)$, so we have a map $E(G) \to E(\pi)$.&#10;Deforming to $E_k(\pi)$ then gives ${\sf{TC}}(\pi)$.)&#10;&#10;&#10;&#10;&#10;\end{document}"/>
  <p:tag name="IGUANATEXSIZE" val="20"/>
  <p:tag name="IGUANATEXCURSOR" val="269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4284.214"/>
  <p:tag name="LATEXADDIN" val="\documentclass{article}&#10;\usepackage{amsmath,amssymb}&#10;\pagestyle{empty}&#10;\begin{document}&#10;&#10;&#10;\noindent Therefore, all the tools of equivariant algebraic topology &#10;(e.g. Bredon cohomology) become available to study ${\sf{TC}}^D$.&#10;&#10;&#10;&#10;&#10;\end{document}"/>
  <p:tag name="IGUANATEXSIZE" val="20"/>
  <p:tag name="IGUANATEXCURSOR" val="225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4287.964"/>
  <p:tag name="LATEXADDIN" val="\documentclass{article}&#10;\usepackage{amsmath,amssymb}&#10;\pagestyle{empty}&#10;\begin{document}&#10;&#10;&#10;\noindent But instead of becoming immersed in equivariant topology,&#10;let's consider the following result:&#10;&#10;&#10;&#10;&#10;\end{document}"/>
  <p:tag name="IGUANATEXSIZE" val="20"/>
  <p:tag name="IGUANATEXCURSOR" val="194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0.3787"/>
  <p:tag name="ORIGINALWIDTH" val="4288.714"/>
  <p:tag name="LATEXADDIN" val="\documentclass{article}&#10;\usepackage{amsmath,amssymb}&#10;\pagestyle{empty}&#10;\begin{document}&#10;&#10;&#10;\noindent (1). There is an old result of Adem, Gitler and James:&#10;\vskip4pt&#10;\noindent {\bf Theorem}. For $k&gt;n$, there exists an immersion &#10;$\mathbb{RP}^n \looparrowright \mathbb{R}^k$ if and only if &#10;there exists a non-singular map $f\colon \mathbb{R}^{n+1} \times&#10;\mathbb{R}^{n+1} \to \mathbb{R}^{k+1}$. That is, $f$ obeys:&#10;\begin{enumerate}&#10;\item $f(\lambda u, \mu v) = \lambda \mu f(u,v)$ for all $u,v \in &#10;\mathbb{R}^n$ and $\lambda, \mu \in \mathbb{R}$;&#10;\item $f(u,v)=0$ if and only if $u=0$ or $v=0$.&#10;\end{enumerate}&#10;&#10;&#10;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9.599"/>
  <p:tag name="ORIGINALWIDTH" val="4170.229"/>
  <p:tag name="LATEXADDIN" val="\documentclass{article}&#10;\usepackage{amsmath,amssymb}&#10;\usepackage[all]{xy}&#10;\pagestyle{empty}&#10;\begin{document}&#10;&#10;&#10;\noindent For any $X$ with $\pi_1(X)=\pi$, there is a commutative diagram&#10;\vspace{-5pt}&#10;$$\xymatrix{&#10;X^I \ar[dr]_-\pi \ar[rr]^-\phi &amp; &amp; \widetilde X \times_\pi&#10;\widetilde X \ar[dl]^-q \\&#10;&amp; X \times X &amp;&amp;&#10;}&#10;$$&#10;\vspace{-3pt}&#10;where $\phi(\gamma)=[\tilde\gamma(0),\tilde\gamma(1)]$,  &#10;$q([\tilde x,\tilde y])=(x,y)$ and $\pi$ acts diagonally on &#10;$\widetilde X \times \widetilde X$.&#10;&#10;&#10;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2.4409"/>
  <p:tag name="ORIGINALWIDTH" val="4288.714"/>
  <p:tag name="LATEXADDIN" val="\documentclass{article}&#10;\usepackage{amsmath,amssymb}&#10;\pagestyle{empty}&#10;\begin{document}&#10;&#10;&#10;\noindent (2). By building an explicit motion planner, FTY show&#10;\vskip4pt&#10;\noindent {\bf Theorem}. If there exists a non-singular map &#10;$\mathbb{R}^{n+1} \times \mathbb{R}^{n+1} \to \mathbb{R}^{k+1}$, &#10;then ${\sf{TC}}(\mathbb{RP}^n) \leq k$. Hence, &#10;${\sf{TC}}(\mathbb{RP}^n) \leq \mathrm{Imm}(\mathbb{RP}^n)$.&#10;&#10;&#10;&#10;&#10;\end{document}"/>
  <p:tag name="IGUANATEXSIZE" val="20"/>
  <p:tag name="IGUANATEXCURSOR" val="399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1.1473"/>
  <p:tag name="ORIGINALWIDTH" val="4290.213"/>
  <p:tag name="LATEXADDIN" val="\documentclass{article}&#10;\usepackage{amsmath,amssymb}&#10;\pagestyle{empty}&#10;\begin{document}&#10;&#10;&#10;\noindent {\bf Theorem (Farber, Tabachnikov, Yuzvinsky)}.&#10;If $n \not = 1,3,7$, then&#10;$$\sf{TC}(\mathbb{RP}^n)=\mathrm{Imm}(\mathbb{RP}^n)$$&#10;where the RHS denotes the smallest dimension $k$ such that&#10;there is an immersion $\mathbb{RP}^n \looparrowright \mathbb{R}^k$.&#10;(If $n=1,3,7$, then $\sf{TC}(\mathbb{RP}^n)=\sf{cat}(\mathbb{RP}^n)=n$.)&#10;&#10;&#10;&#10;&#10;\end{document}"/>
  <p:tag name="IGUANATEXSIZE" val="20"/>
  <p:tag name="IGUANATEXCURSOR" val="357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4288.714"/>
  <p:tag name="LATEXADDIN" val="\documentclass{article}&#10;\usepackage{amsmath,amssymb}&#10;\pagestyle{empty}&#10;\begin{document}&#10;&#10;&#10;\noindent Let's use the new approach to see a more transparent derivation of the lower bound.&#10;&#10;&#10;&#10;&#10;\end{document}"/>
  <p:tag name="IGUANATEXSIZE" val="20"/>
  <p:tag name="IGUANATEXCURSOR" val="183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2003.75"/>
  <p:tag name="LATEXADDIN" val="\documentclass{article}&#10;\usepackage{amsmath,amssymb}&#10;\pagestyle{empty}&#10;\begin{document}&#10;&#10;&#10;\noindent {\bf Theorem}. ${\sf{TC}}^D(\mathbb{RP}^n) \geq &#10;\mathrm{Imm}(\mathbb{RP}^n)$.&#10;&#10;&#10;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3.9445"/>
  <p:tag name="ORIGINALWIDTH" val="4290.213"/>
  <p:tag name="LATEXADDIN" val="\documentclass{article}&#10;\usepackage{amsmath,amssymb}&#10;\pagestyle{empty}&#10;\begin{document}&#10;&#10;&#10;\noindent {\bf Proof}. The universal cover of $\mathbb{RP}^n$ &#10;is $S^n$, so ${\sf{TC}}^D(\mathbb{RP}^n)$ is the smallest&#10;$k$ such that the universal $D$-map $S^n \times S^n \to &#10;E(\mathbb{Z}/2\mathbb{Z})$ equivariantly homotopically &#10;factors through $E_k(\mathbb{Z}/2\mathbb{Z})$. (Here, $\pi =&#10;\mathbb{Z}/2\mathbb{Z}$.)&#10;&#10;&#10;&#10;&#10;\end{document}"/>
  <p:tag name="IGUANATEXSIZE" val="20"/>
  <p:tag name="IGUANATEXCURSOR" val="408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7.4465"/>
  <p:tag name="ORIGINALWIDTH" val="4286.464"/>
  <p:tag name="LATEXADDIN" val="\documentclass{article}&#10;\usepackage{amsmath,amssymb}&#10;\pagestyle{empty}&#10;\begin{document}&#10;&#10;&#10;\noindent But $\pi * \pi = S^1$, $\pi * \pi * \pi = \Sigma S^1 = S^2$&#10;etc, so $E_k(\mathbb{Z}/2\mathbb{Z}) = S^k$. Furthermore, because $\pi$&#10;is abelian, the action $axb^{-1}$ may be written (additively) as&#10;$(a-b)+x$ and this is compatible with the usual antipodal action.&#10;&#10;&#10;&#10;&#10;\end{document}"/>
  <p:tag name="IGUANATEXSIZE" val="20"/>
  <p:tag name="IGUANATEXCURSOR" val="304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889.764"/>
  <p:tag name="LATEXADDIN" val="\documentclass{article}&#10;\usepackage{amsmath,amssymb}&#10;\pagestyle{empty}&#10;\begin{document}&#10;&#10;&#10;\noindent Therefore, we have an equivariant map &#10;$g\colon S^n \times S^n \to S^k$ and we define&#10;&#10;&#10;&#10;&#10;\end{document}"/>
  <p:tag name="IGUANATEXSIZE" val="20"/>
  <p:tag name="IGUANATEXCURSOR" val="185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4284.214"/>
  <p:tag name="LATEXADDIN" val="\documentclass{article}&#10;\usepackage{amsmath,amssymb}&#10;\pagestyle{empty}&#10;\begin{document}&#10;&#10;&#10;\noindent $f\colon \mathbb{R}^{n+1} \times \mathbb{R}^{n+1} \to &#10;\mathbb{R}^{k+1}$ by&#10;$f(u,v) = |u|\,|v|\,g\left(\frac{u}{|u|},\frac{v}{|v|}\right)$&#10;for all $u,v \in \mathbb{R}^{n+1}-\{0\}$ with $f(0,v)=0=f(u,0)$ as well. &#10;&#10;&#10;&#10;&#10;&#10;\end{document}"/>
  <p:tag name="IGUANATEXSIZE" val="20"/>
  <p:tag name="IGUANATEXCURSOR" val="238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4284.214"/>
  <p:tag name="LATEXADDIN" val="\documentclass{article}&#10;\usepackage{amsmath,amssymb}&#10;\pagestyle{empty}&#10;\begin{document}&#10;&#10;&#10;\noindent The map $f$ is, in fact, a non-singular map.&#10;\hfill$\blacksquare$&#10;&#10;&#10;&#10;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1.1699"/>
  <p:tag name="ORIGINALWIDTH" val="4284.214"/>
  <p:tag name="LATEXADDIN" val="\documentclass{article}&#10;\usepackage{amsmath,amssymb}&#10;\pagestyle{empty}&#10;\begin{document}&#10;&#10;&#10;\noindent Finally, to see that ${\sf{TC}}(\mathbb{RP}^n)=&#10;\mathrm{Imm}(\mathbb{RP}^n)$, we just combine inequalities.&#10;$$\mathrm{Imm}(\mathbb{RP}^n) \leq {\sf{TC}}^D(\mathbb{RP}^n)&#10;\leq {\sf{TC}}(\mathbb{RP}^n) \leq \mathrm{Imm}(\mathbb{RP}^n).$$&#10;\hfill$\blacksquare$&#10;&#10;&#10;&#10;\end{document}"/>
  <p:tag name="IGUANATEXSIZE" val="20"/>
  <p:tag name="IGUANATEXCURSOR" val="356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1456.318"/>
  <p:tag name="LATEXADDIN" val="\documentclass{article}&#10;\usepackage{amsmath,amssymb}&#10;\pagestyle{empty}&#10;\begin{document}&#10;&#10;&#10;\noindent Define ${\sf{TC}}^D(X) = {\sf{secat}}(q)$.&#10;&#10;&#10;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6.1867"/>
  <p:tag name="ORIGINALWIDTH" val="4291.713"/>
  <p:tag name="LATEXADDIN" val="\documentclass{article}&#10;\usepackage{amsmath,amssymb}&#10;\pagestyle{empty}&#10;\begin{document}&#10;&#10;&#10;\noindent Recall the following result: &#10;\vskip.1in&#10;\noindent {\bf Theorem (Farber, Lupton-Scherer)}. If $(X,\mu,\iota)$ &#10;is an $H$-space (e.g. a topological group), &#10;then ${\sf{TC}}(X)={\sf{cat}}(X)$.&#10;&#10;&#10;&#10;&#10;\end{document}"/>
  <p:tag name="IGUANATEXSIZE" val="20"/>
  <p:tag name="IGUANATEXCURSOR" val="202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4284.964"/>
  <p:tag name="LATEXADDIN" val="\documentclass{article}&#10;\usepackage{amsmath,amssymb}&#10;\pagestyle{empty}&#10;\begin{document}&#10;&#10;&#10;\noindent {\bf Now let's look at another situation where the new approach sheds light}.&#10;&#10;&#10;&#10;&#10;\end{document}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6.8953"/>
  <p:tag name="ORIGINALWIDTH" val="4567.679"/>
  <p:tag name="LATEXADDIN" val="\documentclass{article}&#10;\usepackage{amsmath,amssymb}&#10;\pagestyle{empty}&#10;\begin{document}&#10;&#10;&#10;\noindent {\bf Theorem (FGLO)}. If $(X,\mu,\iota)$ is an $H$-space, then&#10;$${\sf{TC}^D}(X) = {\sf{cat}}_1(X)$$&#10;where ${\sf{cat}}_1(X)={\sf{secat}}(\widetilde X \to X)=&#10;{\sf{cat}}(X \to K(\pi,1))=\rm{least\ } k \ \rm{such\ that\ &#10;there\ exists\ }&#10;\newline&#10;\noindent L^k\ \rm{with}\ X \to L \to K(\pi,1)$ with isomorphisms&#10;on $\pi_1$.&#10;&#10;&#10;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2.1522"/>
  <p:tag name="ORIGINALWIDTH" val="4287.964"/>
  <p:tag name="LATEXADDIN" val="\documentclass{article}&#10;\usepackage{amsmath,amssymb}&#10;\pagestyle{empty}&#10;\begin{document}&#10;&#10;&#10;\noindent &#10;Let $X$ have fundamental group $\pi=\pi_1(X)$ and $r\geq 2$.&#10;Let $q\colon \widehat{X^r}\to X^r$ be the connected covering space&#10;corresponding to the diagonal subgroup &#10;\vspace{-6pt}&#10;$$ \Delta\subset \pi^r.$$&#10;\vspace{-6pt}&#10;Then the $r^{\mathrm{th}}\ \mathcal{D}$-topological complexity ${\sf{TC}}^D_r(X)$ is &#10;defined to be ${\sf{secat}}(q)$.&#10;&#10;&#10;&#10;\end{document}"/>
  <p:tag name="IGUANATEXSIZE" val="20"/>
  <p:tag name="IGUANATEXCURSOR" val="322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6.6742"/>
  <p:tag name="ORIGINALWIDTH" val="4063.742"/>
  <p:tag name="LATEXADDIN" val="\documentclass{article}&#10;\usepackage{amsmath,amssymb}&#10;\pagestyle{empty}&#10;\begin{document}&#10;&#10;&#10;\noindent In particular, $\pi^r$ acts on $\pi^{r-1}$ &#10;by:&#10;\vspace{-6pt}&#10;$$&#10;(x_0, x_1, \dots, x_r) \cdot (g_1, \dots, g_{r-1}) = &#10;(x_0g_1x_1^{-1}, x_1g_2x_2^{-1}, \dots, x_{r-1}g_{r-1}x_r^{-1}),&#10;$$&#10;\noindent where $(x_0, \dots, x_r)\in \pi^r$ and $(g_1, &#10;\dots, g_{r-1})\in \pi^{r-1}.$&#10;&#10;&#10;&#10;&#10;\end{document}"/>
  <p:tag name="IGUANATEXSIZE" val="20"/>
  <p:tag name="IGUANATEXCURSOR" val="287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3247.844"/>
  <p:tag name="LATEXADDIN" val="\documentclass{article}&#10;\usepackage{amsmath,amssymb}&#10;\pagestyle{empty}&#10;\begin{document}&#10;&#10;&#10;\noindent $\bullet$ ${\sf{TC}}^D_r$ {\bf satisfies properties &#10;analogous to those of} ${\sf{TC}}^D$.&#10;&#10;&#10;&#10;&#10;\end{document}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9.9138"/>
  <p:tag name="ORIGINALWIDTH" val="4290.213"/>
  <p:tag name="LATEXADDIN" val="\documentclass{article}&#10;\usepackage{amsmath,amssymb}&#10;\pagestyle{empty}&#10;\begin{document}&#10;&#10;&#10;\noindent Then $E(\pi^{r-1})=E_D(\pi^r)$ and there is a $\pi^r$-homotopically unique map $F\colon \widetilde X^r \to E(\pi^{r-1})$. &#10;\vskip.1in&#10;\noindent {\bf Theorem}.&#10;The $r$-higher $D$-topological complexity ${\sf{TC}}_r^D(X)$ is the least $k$ such that the map $F$&#10;$\pi^r$-equivariantly deforms  into $E_k(\pi^{r-1})$.&#10;&#10;&#10;&#10;&#10;&#10;\end{document}"/>
  <p:tag name="IGUANATEXSIZE" val="20"/>
  <p:tag name="IGUANATEXCURSOR" val="233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0.9074"/>
  <p:tag name="ORIGINALWIDTH" val="4288.714"/>
  <p:tag name="LATEXADDIN" val="\documentclass{article}&#10;\usepackage{amsmath,amssymb}&#10;\pagestyle{empty}&#10;\begin{document}&#10;&#10;&#10;\noindent Note that when $\pi$ is abelian (written in additive notation), we can write the $\pi^r$-action on $E(\pi^{r-1})$ (``componentwise'') as&#10;\vspace{-6pt}&#10;$$(a_1,a_2,\ldots,a_r)\cdot (x_1,\ldots,x_{r-1}) = (a_1-a_2+x_1,\ldots, a_{r-1}-a_r+x_{r-1})$$&#10;\vspace{-8pt}&#10;since the action is ``diagonal''.&#10;&#10;&#10;&#10;&#10;\end{document}"/>
  <p:tag name="IGUANATEXSIZE" val="20"/>
  <p:tag name="IGUANATEXCURSOR" val="234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9.6625"/>
  <p:tag name="ORIGINALWIDTH" val="4282.715"/>
  <p:tag name="LATEXADDIN" val="\documentclass{article}&#10;\usepackage{amsmath,amssymb}&#10;\pagestyle{empty}&#10;\begin{document}&#10;&#10;&#10;\noindent The universal cover $\widetilde X$&#10;is defined by&#10;$$\widetilde X = \{[\omega]\,|\, \omega\colon I \to X,\ \omega(0)=e\}$$&#10;where $[\omega]=[\tau]$ if and only if $\omega(1)=\tau(1)$ and $\omega * \bar\tau \simeq c_e$, the constant map at $e$.&#10;&#10;&#10;&#10;&#10;\end{document}"/>
  <p:tag name="IGUANATEXSIZE" val="20"/>
  <p:tag name="IGUANATEXCURSOR" val="340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2.9359"/>
  <p:tag name="ORIGINALWIDTH" val="4280.465"/>
  <p:tag name="LATEXADDIN" val="\documentclass{article}&#10;\usepackage{amsmath,amssymb}&#10;\pagestyle{empty}&#10;\begin{document}&#10;&#10;&#10;\noindent {\bf Proposition}. For any $X$, &#10;${\sf{cat}}_1(X^{r-1}) \leq {\sf{TC}}_r^D(X)$.&#10;\vskip8pt&#10;\noindent {Proof}. Take the pullback of the ${\sf{TC}}_r^D$-fibration&#10;over the inclusion $X^{r-1} \hookrightarrow X^r$.&#10;\hfill$\blacksquare$&#10;&#10;&#10;&#10;&#10;\end{document}"/>
  <p:tag name="IGUANATEXSIZE" val="20"/>
  <p:tag name="IGUANATEXCURSOR" val="187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968.504"/>
  <p:tag name="LATEXADDIN" val="\documentclass{article}&#10;\usepackage{amsmath,amssymb}&#10;\pagestyle{empty}&#10;\begin{document}&#10;&#10;&#10;\noindent {\bf (Farber, Grant, Lupton, Oprea)}&#10;&#10;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0.862"/>
  <p:tag name="ORIGINALWIDTH" val="4284.964"/>
  <p:tag name="LATEXADDIN" val="\documentclass{article}&#10;\usepackage{amsmath,amssymb}&#10;\pagestyle{empty}&#10;\begin{document}&#10;&#10;&#10;\noindent Now, we know that an $H$-space $X$ has abelian fundamental group $\pi$, so we get a $\pi^r$-action&#10;on $\widetilde X^{r-1}$ (where $\cdot$ is the lifted multiplication) given by&#10;\begin{align*}&#10;([\alpha_1],\ldots,[\alpha_r])\cdot &amp; ([\omega_1],\ldots,[\omega_{r-1}]) \\&#10;&amp; = (([\alpha_1]-[\alpha_2])\cdot [\omega_1],\ldots, ([\alpha_{r-1}]-[\alpha_r])\cdot [\omega_{r-1}])\\&#10;&amp; = ([\mu(\alpha_1,\iota\alpha_2)]\cdot [\omega_1],\ldots, [\mu(\alpha_{r-1},\iota\alpha_r)]\cdot [\omega_{r-1}])\\&#10;&amp; = ([\mu(\alpha_1,\iota\alpha_2)*\omega_1],\ldots, [\mu(\alpha_{r-1},\iota\alpha_r)* \omega_{r-1}]).&#10;\end{align*}&#10;&#10;&#10;&#10;&#10;\end{document}"/>
  <p:tag name="IGUANATEXSIZE" val="20"/>
  <p:tag name="IGUANATEXCURSOR" val="268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5.8868"/>
  <p:tag name="ORIGINALWIDTH" val="4284.214"/>
  <p:tag name="LATEXADDIN" val="\documentclass{article}&#10;\usepackage{amsmath,amssymb}&#10;\pagestyle{empty}&#10;\begin{document}&#10;&#10;&#10;\noindent {\bf Proposition}. The map $\hat\mu\colon  \widetilde X^r \to \widetilde X^{r-1}$ defined by&#10;$$\hat\mu([\omega_1],\ldots,[\omega_r]) = ([\omega_1] \cdot [\iota\omega_2],\ldots,[\omega_{r-1}] \cdot [\iota\omega_r])$$&#10;is $\pi^r$-equivariant (where $\cdot$ is the lifted multiplication).&#10;\vskip5pt&#10;\noindent {\bf Proof}. A long calculation.&#10;\hfill$\blacksquare$&#10;&#10;&#10;&#10;&#10;\end{document}"/>
  <p:tag name="IGUANATEXSIZE" val="20"/>
  <p:tag name="IGUANATEXCURSOR" val="383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8.4627"/>
  <p:tag name="ORIGINALWIDTH" val="4288.714"/>
  <p:tag name="LATEXADDIN" val="\documentclass{article}&#10;\usepackage{amsmath,amssymb}&#10;\pagestyle{empty}&#10;\begin{document}&#10;&#10;&#10;\noindent {\bf Proposition}.&#10;If $(X,\mu,\iota)$ is an $H$-space, then the universal free $\pi^{r-1}$-action map $g\colon \widetilde X^{r-1}&#10;\to E(\pi^{r-1})$ is also $\pi^r$-equivariant.&#10;&#10;&#10;&#10;&#10;\end{document}"/>
  <p:tag name="IGUANATEXSIZE" val="20"/>
  <p:tag name="IGUANATEXCURSOR" val="161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7.1653"/>
  <p:tag name="ORIGINALWIDTH" val="1646.794"/>
  <p:tag name="LATEXADDIN" val="\documentclass{article}&#10;\usepackage{amsmath,amssymb}&#10;\usepackage[all]{xy}&#10;\pagestyle{empty}&#10;\begin{document}&#10;&#10;&#10;\noindent &#10;$$\xymatrix{&#10;\widetilde X^r \ar[rr]^-{\hat\mu} \ar[dr]_-F &amp; &amp; \widetilde X^{r-1} \ar[dl]^-g\\&#10;&amp; E(\pi^{r-1})&amp; &amp;&#10;}&#10;$$&#10;&#10;&#10;&#10;&#10;\end{document}"/>
  <p:tag name="IGUANATEXSIZE" val="20"/>
  <p:tag name="IGUANATEXCURSOR" val="73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1121.11"/>
  <p:tag name="LATEXADDIN" val="\documentclass{article}&#10;\usepackage{amsmath,amssymb}&#10;\pagestyle{empty}&#10;\begin{document}&#10;&#10;&#10;\noindent $F$ is the universal $\pi^r$ &#10;\newline&#10;\indent D-isotropy map. &#10;&#10;&#10;&#10;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5.1968"/>
  <p:tag name="ORIGINALWIDTH" val="1386.577"/>
  <p:tag name="LATEXADDIN" val="\documentclass{article}&#10;\usepackage{amsmath,amssymb}&#10;\pagestyle{empty}&#10;\begin{document}&#10;&#10;&#10;\noindent $g$ is the universal $\pi^{r-1}$&#10;\newline &#10;\indent free-action map which &#10;\newline&#10;\indent is also $\pi^r$-equivariant.&#10;&#10;&#10;&#10;&#10;\end{document}"/>
  <p:tag name="IGUANATEXSIZE" val="20"/>
  <p:tag name="IGUANATEXCURSOR" val="191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971.504"/>
  <p:tag name="LATEXADDIN" val="\documentclass{article}&#10;\usepackage{amsmath,amssymb}&#10;\pagestyle{empty}&#10;\begin{document}&#10;&#10;&#10;\noindent Now consider the following diagram:&#10;&#10;&#10;&#10;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491.189"/>
  <p:tag name="LATEXADDIN" val="\documentclass{article}&#10;\usepackage{amsmath,amssymb}&#10;\pagestyle{empty}&#10;\begin{document}&#10;&#10;&#10;\noindent $F$ is $\pi^r$-homotopically unique, so &#10;$F \simeq_{\pi^r} g \circ \hat\mu$.&#10;&#10;&#10;&#10;&#10;\end{document}"/>
  <p:tag name="IGUANATEXSIZE" val="20"/>
  <p:tag name="IGUANATEXCURSOR" val="176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9.1864"/>
  <p:tag name="ORIGINALWIDTH" val="4286.464"/>
  <p:tag name="LATEXADDIN" val="\documentclass{article}&#10;\usepackage{amsmath,amssymb}&#10;\pagestyle{empty}&#10;\begin{document}&#10;&#10;&#10;\noindent If ${\sf{cat}}_1(X^{r-1})=k$, then there is $L=L^k$&#10;with $X^{r-1} \to L \to K(\pi^{r-1},1)$ which (by equivariant&#10;approximation) lifts $\pi^{r-1}$-equivariantly and thus, $\pi^r$-equivariantly to&#10;\vspace{-6pt}&#10;$$\widetilde X^{r-1} \to \widetilde L \to E_k(\pi^{r-1}) &#10;\to E(\pi^{r-1}).$$&#10;&#10;&#10;&#10;&#10;\end{document}"/>
  <p:tag name="IGUANATEXSIZE" val="20"/>
  <p:tag name="IGUANATEXCURSOR" val="264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3398.575"/>
  <p:tag name="LATEXADDIN" val="\documentclass{article}&#10;\usepackage{amsmath,amssymb}&#10;\pagestyle{empty}&#10;\begin{document}&#10;&#10;&#10;\noindent But then $F$ also factors through $E_k(\pi^{r-1})$ up to&#10;$\pi^r$-homotopy.&#10;&#10;&#10;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1912.261"/>
  <p:tag name="LATEXADDIN" val="\documentclass{article}&#10;\usepackage{amsmath,amssymb}&#10;\pagestyle{empty}&#10;\begin{document}&#10;&#10;&#10;\noindent (1). ${\sf{TC}}(X) \geq {\sf{TC}}^D(X)&#10;\stackrel{def}{=}{\sf{secat}}(q)$.&#10;&#10;&#10;&#10;&#10;\end{document}"/>
  <p:tag name="IGUANATEXSIZE" val="20"/>
  <p:tag name="IGUANATEXCURSOR" val="167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463.817"/>
  <p:tag name="LATEXADDIN" val="\documentclass{article}&#10;\usepackage{amsmath,amssymb}&#10;\pagestyle{empty}&#10;\begin{document}&#10;&#10;&#10;\noindent So, ${\sf{TC}}^D_r(X) \leq {\sf{cat}}_1(X^{r-1})$.&#10;&#10;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0.4199"/>
  <p:tag name="ORIGINALWIDTH" val="4283.464"/>
  <p:tag name="LATEXADDIN" val="\documentclass{article}&#10;\usepackage{amsmath,amssymb}&#10;\pagestyle{empty}&#10;\begin{document}&#10;&#10;&#10;\noindent {\bf Theorem}. If $(X,\mu,\iota)$ is an $H$-space, then&#10;$${\sf{TC}}^D_r(X) = {\sf{cat}}_1(X^{r-1}).$$&#10;\hfill$\blacksquare$&#10;&#10;&#10;&#10;\end{document}"/>
  <p:tag name="IGUANATEXSIZE" val="20"/>
  <p:tag name="IGUANATEXCURSOR" val="222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7.4503"/>
  <p:tag name="ORIGINALWIDTH" val="3673.041"/>
  <p:tag name="LATEXADDIN" val="\documentclass{article}&#10;\usepackage{amsmath,amssymb}&#10;\pagestyle{empty}&#10;\begin{document}&#10;&#10;&#10;\noindent (2). If $X=K(\pi,1)$, then $\phi$ is a fibre homotopy equivalence. Hence, &#10;$${\sf{TC}}(\pi)={\sf{TC}}(X)={\sf{TC}}^D(X).$$&#10;&#10;&#10;&#10;&#10;\end{document}"/>
  <p:tag name="IGUANATEXSIZE" val="20"/>
  <p:tag name="IGUANATEXCURSOR" val="222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6.6704"/>
  <p:tag name="ORIGINALWIDTH" val="1730.784"/>
  <p:tag name="LATEXADDIN" val="\documentclass{article}&#10;\usepackage{amsmath,amssymb}&#10;\usepackage[all]{xy}&#10;\pagestyle{empty}&#10;\begin{document}&#10;&#10;&#10;\noindent &#10;$$\xymatrix{&#10;X^I \ar[dr]_-\pi \ar[rr]^-\phi &amp; &amp; \widetilde X \times_\pi&#10;\widetilde X \ar[dl]^-q \\&#10;&amp; X \times X &amp;&amp;&#10;}&#10;$$&#10;&#10;&#10;&#10;&#10;\end{document}"/>
  <p:tag name="IGUANATEXSIZE" val="20"/>
  <p:tag name="IGUANATEXCURSOR" val="242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306.7116"/>
  <p:tag name="LATEXADDIN" val="\documentclass{article}&#10;\usepackage{amsmath,amssymb}&#10;\pagestyle{empty}&#10;\begin{document}&#10;&#10;&#10;\noindent Facts:&#10;&#10;&#10;&#10;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4.4056"/>
  <p:tag name="ORIGINALWIDTH" val="4289.464"/>
  <p:tag name="LATEXADDIN" val="\documentclass{article}&#10;\usepackage{amsmath,amssymb}&#10;\pagestyle{empty}&#10;\begin{document}&#10;&#10;&#10;\noindent (4). The $k$-th fibre join of $q$ has the structure of a &#10;fibre bundle&#10;\vspace{-7pt}&#10;$$E_k(\pi) \to (\widetilde X \times \widetilde X) \times_G&#10;E_k(\pi) \stackrel{q_k}{\to} X \times X$$&#10;%\vspace{-2pt}&#10;\noindent with structure group $G=\pi \times \pi$ &#10;where $E_k(\pi)=\pi * \pi * \cdots * \pi$ with $(k+1)$ copies of $\pi$&#10;and the $G$ action on $E_k(\pi)$ is ``diagonal'' with &#10;$(a,b) \cdot x = axb^{-1}$.&#10;&#10;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98"/>
  <p:tag name="LATEXFORMWIDTH" val="483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10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Oprea</dc:creator>
  <cp:lastModifiedBy>John Oprea</cp:lastModifiedBy>
  <cp:revision>99</cp:revision>
  <dcterms:created xsi:type="dcterms:W3CDTF">2019-08-07T17:44:31Z</dcterms:created>
  <dcterms:modified xsi:type="dcterms:W3CDTF">2019-10-28T00:27:52Z</dcterms:modified>
</cp:coreProperties>
</file>