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78" r:id="rId5"/>
    <p:sldId id="279" r:id="rId6"/>
    <p:sldId id="261" r:id="rId7"/>
    <p:sldId id="272" r:id="rId8"/>
    <p:sldId id="260" r:id="rId9"/>
    <p:sldId id="262" r:id="rId10"/>
    <p:sldId id="264" r:id="rId11"/>
    <p:sldId id="277" r:id="rId12"/>
    <p:sldId id="263" r:id="rId13"/>
    <p:sldId id="265" r:id="rId14"/>
    <p:sldId id="284" r:id="rId15"/>
    <p:sldId id="285" r:id="rId16"/>
    <p:sldId id="283" r:id="rId17"/>
    <p:sldId id="276" r:id="rId18"/>
    <p:sldId id="267" r:id="rId19"/>
    <p:sldId id="266" r:id="rId20"/>
    <p:sldId id="282" r:id="rId21"/>
    <p:sldId id="273" r:id="rId22"/>
    <p:sldId id="274" r:id="rId23"/>
    <p:sldId id="280" r:id="rId24"/>
    <p:sldId id="281" r:id="rId25"/>
    <p:sldId id="275" r:id="rId26"/>
    <p:sldId id="288" r:id="rId27"/>
    <p:sldId id="268" r:id="rId28"/>
    <p:sldId id="269" r:id="rId29"/>
    <p:sldId id="286" r:id="rId30"/>
    <p:sldId id="259" r:id="rId31"/>
    <p:sldId id="287" r:id="rId32"/>
    <p:sldId id="271"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3921C1-A4CE-4D6B-9051-06B7C9AEC766}" v="1" dt="2026-10-02T13:51:12.1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41" d="100"/>
          <a:sy n="141" d="100"/>
        </p:scale>
        <p:origin x="132"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J Kurtz" userId="71427646-67b1-48f2-bdae-ea0752f14624" providerId="ADAL" clId="{01254341-0E12-42CE-87ED-9362AFDE9A44}"/>
    <pc:docChg chg="undo custSel addSld delSld modSld sldOrd">
      <pc:chgData name="Laura J Kurtz" userId="71427646-67b1-48f2-bdae-ea0752f14624" providerId="ADAL" clId="{01254341-0E12-42CE-87ED-9362AFDE9A44}" dt="2026-10-02T14:07:15.167" v="591" actId="27614"/>
      <pc:docMkLst>
        <pc:docMk/>
      </pc:docMkLst>
      <pc:sldChg chg="modSp mod ord">
        <pc:chgData name="Laura J Kurtz" userId="71427646-67b1-48f2-bdae-ea0752f14624" providerId="ADAL" clId="{01254341-0E12-42CE-87ED-9362AFDE9A44}" dt="2026-10-02T13:19:58.194" v="155" actId="20577"/>
        <pc:sldMkLst>
          <pc:docMk/>
          <pc:sldMk cId="0" sldId="259"/>
        </pc:sldMkLst>
        <pc:spChg chg="mod">
          <ac:chgData name="Laura J Kurtz" userId="71427646-67b1-48f2-bdae-ea0752f14624" providerId="ADAL" clId="{01254341-0E12-42CE-87ED-9362AFDE9A44}" dt="2026-10-02T13:19:46.335" v="83" actId="20577"/>
          <ac:spMkLst>
            <pc:docMk/>
            <pc:sldMk cId="0" sldId="259"/>
            <ac:spMk id="5" creationId="{00000000-0000-0000-0000-000000000000}"/>
          </ac:spMkLst>
        </pc:spChg>
        <pc:spChg chg="mod">
          <ac:chgData name="Laura J Kurtz" userId="71427646-67b1-48f2-bdae-ea0752f14624" providerId="ADAL" clId="{01254341-0E12-42CE-87ED-9362AFDE9A44}" dt="2026-10-02T13:19:58.194" v="155" actId="20577"/>
          <ac:spMkLst>
            <pc:docMk/>
            <pc:sldMk cId="0" sldId="259"/>
            <ac:spMk id="25" creationId="{00000000-0000-0000-0000-000000000000}"/>
          </ac:spMkLst>
        </pc:spChg>
      </pc:sldChg>
      <pc:sldChg chg="delSp mod">
        <pc:chgData name="Laura J Kurtz" userId="71427646-67b1-48f2-bdae-ea0752f14624" providerId="ADAL" clId="{01254341-0E12-42CE-87ED-9362AFDE9A44}" dt="2026-10-02T13:20:19.513" v="156" actId="478"/>
        <pc:sldMkLst>
          <pc:docMk/>
          <pc:sldMk cId="0" sldId="260"/>
        </pc:sldMkLst>
        <pc:spChg chg="del">
          <ac:chgData name="Laura J Kurtz" userId="71427646-67b1-48f2-bdae-ea0752f14624" providerId="ADAL" clId="{01254341-0E12-42CE-87ED-9362AFDE9A44}" dt="2026-10-02T13:20:19.513" v="156" actId="478"/>
          <ac:spMkLst>
            <pc:docMk/>
            <pc:sldMk cId="0" sldId="260"/>
            <ac:spMk id="12" creationId="{00000000-0000-0000-0000-000000000000}"/>
          </ac:spMkLst>
        </pc:spChg>
      </pc:sldChg>
      <pc:sldChg chg="modSp mod">
        <pc:chgData name="Laura J Kurtz" userId="71427646-67b1-48f2-bdae-ea0752f14624" providerId="ADAL" clId="{01254341-0E12-42CE-87ED-9362AFDE9A44}" dt="2026-10-02T13:20:59.476" v="296" actId="20577"/>
        <pc:sldMkLst>
          <pc:docMk/>
          <pc:sldMk cId="0" sldId="261"/>
        </pc:sldMkLst>
        <pc:spChg chg="mod">
          <ac:chgData name="Laura J Kurtz" userId="71427646-67b1-48f2-bdae-ea0752f14624" providerId="ADAL" clId="{01254341-0E12-42CE-87ED-9362AFDE9A44}" dt="2026-10-02T13:20:59.476" v="296" actId="20577"/>
          <ac:spMkLst>
            <pc:docMk/>
            <pc:sldMk cId="0" sldId="261"/>
            <ac:spMk id="11" creationId="{00000000-0000-0000-0000-000000000000}"/>
          </ac:spMkLst>
        </pc:spChg>
      </pc:sldChg>
      <pc:sldChg chg="ord">
        <pc:chgData name="Laura J Kurtz" userId="71427646-67b1-48f2-bdae-ea0752f14624" providerId="ADAL" clId="{01254341-0E12-42CE-87ED-9362AFDE9A44}" dt="2026-10-02T13:58:20.010" v="577"/>
        <pc:sldMkLst>
          <pc:docMk/>
          <pc:sldMk cId="0" sldId="263"/>
        </pc:sldMkLst>
      </pc:sldChg>
      <pc:sldChg chg="addSp delSp modSp mod ord">
        <pc:chgData name="Laura J Kurtz" userId="71427646-67b1-48f2-bdae-ea0752f14624" providerId="ADAL" clId="{01254341-0E12-42CE-87ED-9362AFDE9A44}" dt="2026-10-02T13:23:56.927" v="354" actId="1076"/>
        <pc:sldMkLst>
          <pc:docMk/>
          <pc:sldMk cId="0" sldId="264"/>
        </pc:sldMkLst>
        <pc:picChg chg="add mod">
          <ac:chgData name="Laura J Kurtz" userId="71427646-67b1-48f2-bdae-ea0752f14624" providerId="ADAL" clId="{01254341-0E12-42CE-87ED-9362AFDE9A44}" dt="2026-10-02T13:23:56.927" v="354" actId="1076"/>
          <ac:picMkLst>
            <pc:docMk/>
            <pc:sldMk cId="0" sldId="264"/>
            <ac:picMk id="7" creationId="{DCAB07A7-33BC-8B48-02D6-19792694AA1B}"/>
          </ac:picMkLst>
        </pc:picChg>
        <pc:picChg chg="del">
          <ac:chgData name="Laura J Kurtz" userId="71427646-67b1-48f2-bdae-ea0752f14624" providerId="ADAL" clId="{01254341-0E12-42CE-87ED-9362AFDE9A44}" dt="2026-10-02T13:22:41.388" v="341" actId="478"/>
          <ac:picMkLst>
            <pc:docMk/>
            <pc:sldMk cId="0" sldId="264"/>
            <ac:picMk id="12" creationId="{B5F6F662-B54F-B2BC-F369-25661B034D3D}"/>
          </ac:picMkLst>
        </pc:picChg>
        <pc:picChg chg="mod">
          <ac:chgData name="Laura J Kurtz" userId="71427646-67b1-48f2-bdae-ea0752f14624" providerId="ADAL" clId="{01254341-0E12-42CE-87ED-9362AFDE9A44}" dt="2026-10-02T13:23:42.584" v="349" actId="1076"/>
          <ac:picMkLst>
            <pc:docMk/>
            <pc:sldMk cId="0" sldId="264"/>
            <ac:picMk id="14" creationId="{88F54044-E6AC-E360-5D02-64E259645EED}"/>
          </ac:picMkLst>
        </pc:picChg>
      </pc:sldChg>
      <pc:sldChg chg="modSp mod">
        <pc:chgData name="Laura J Kurtz" userId="71427646-67b1-48f2-bdae-ea0752f14624" providerId="ADAL" clId="{01254341-0E12-42CE-87ED-9362AFDE9A44}" dt="2026-10-02T13:44:10.148" v="463" actId="20577"/>
        <pc:sldMkLst>
          <pc:docMk/>
          <pc:sldMk cId="0" sldId="265"/>
        </pc:sldMkLst>
        <pc:spChg chg="mod">
          <ac:chgData name="Laura J Kurtz" userId="71427646-67b1-48f2-bdae-ea0752f14624" providerId="ADAL" clId="{01254341-0E12-42CE-87ED-9362AFDE9A44}" dt="2026-10-02T13:44:10.148" v="463" actId="20577"/>
          <ac:spMkLst>
            <pc:docMk/>
            <pc:sldMk cId="0" sldId="265"/>
            <ac:spMk id="5" creationId="{00000000-0000-0000-0000-000000000000}"/>
          </ac:spMkLst>
        </pc:spChg>
      </pc:sldChg>
      <pc:sldChg chg="addSp delSp modSp mod">
        <pc:chgData name="Laura J Kurtz" userId="71427646-67b1-48f2-bdae-ea0752f14624" providerId="ADAL" clId="{01254341-0E12-42CE-87ED-9362AFDE9A44}" dt="2026-10-02T14:04:34.433" v="579" actId="14100"/>
        <pc:sldMkLst>
          <pc:docMk/>
          <pc:sldMk cId="0" sldId="266"/>
        </pc:sldMkLst>
        <pc:spChg chg="mod">
          <ac:chgData name="Laura J Kurtz" userId="71427646-67b1-48f2-bdae-ea0752f14624" providerId="ADAL" clId="{01254341-0E12-42CE-87ED-9362AFDE9A44}" dt="2026-10-02T13:27:29.987" v="422" actId="20577"/>
          <ac:spMkLst>
            <pc:docMk/>
            <pc:sldMk cId="0" sldId="266"/>
            <ac:spMk id="5" creationId="{00000000-0000-0000-0000-000000000000}"/>
          </ac:spMkLst>
        </pc:spChg>
        <pc:picChg chg="del">
          <ac:chgData name="Laura J Kurtz" userId="71427646-67b1-48f2-bdae-ea0752f14624" providerId="ADAL" clId="{01254341-0E12-42CE-87ED-9362AFDE9A44}" dt="2026-10-02T13:27:35.454" v="423" actId="478"/>
          <ac:picMkLst>
            <pc:docMk/>
            <pc:sldMk cId="0" sldId="266"/>
            <ac:picMk id="8" creationId="{00000000-0000-0000-0000-000000000000}"/>
          </ac:picMkLst>
        </pc:picChg>
        <pc:picChg chg="add mod">
          <ac:chgData name="Laura J Kurtz" userId="71427646-67b1-48f2-bdae-ea0752f14624" providerId="ADAL" clId="{01254341-0E12-42CE-87ED-9362AFDE9A44}" dt="2026-10-02T14:04:34.433" v="579" actId="14100"/>
          <ac:picMkLst>
            <pc:docMk/>
            <pc:sldMk cId="0" sldId="266"/>
            <ac:picMk id="12" creationId="{E58B97E6-0B33-E733-F183-065F165B9935}"/>
          </ac:picMkLst>
        </pc:picChg>
      </pc:sldChg>
      <pc:sldChg chg="ord">
        <pc:chgData name="Laura J Kurtz" userId="71427646-67b1-48f2-bdae-ea0752f14624" providerId="ADAL" clId="{01254341-0E12-42CE-87ED-9362AFDE9A44}" dt="2026-10-02T13:29:54.499" v="436"/>
        <pc:sldMkLst>
          <pc:docMk/>
          <pc:sldMk cId="0" sldId="267"/>
        </pc:sldMkLst>
      </pc:sldChg>
      <pc:sldChg chg="ord">
        <pc:chgData name="Laura J Kurtz" userId="71427646-67b1-48f2-bdae-ea0752f14624" providerId="ADAL" clId="{01254341-0E12-42CE-87ED-9362AFDE9A44}" dt="2026-10-02T13:50:42.989" v="527"/>
        <pc:sldMkLst>
          <pc:docMk/>
          <pc:sldMk cId="0" sldId="271"/>
        </pc:sldMkLst>
      </pc:sldChg>
      <pc:sldChg chg="addSp modSp mod ord">
        <pc:chgData name="Laura J Kurtz" userId="71427646-67b1-48f2-bdae-ea0752f14624" providerId="ADAL" clId="{01254341-0E12-42CE-87ED-9362AFDE9A44}" dt="2026-10-02T13:54:35.361" v="575"/>
        <pc:sldMkLst>
          <pc:docMk/>
          <pc:sldMk cId="3447805912" sldId="275"/>
        </pc:sldMkLst>
        <pc:spChg chg="mod">
          <ac:chgData name="Laura J Kurtz" userId="71427646-67b1-48f2-bdae-ea0752f14624" providerId="ADAL" clId="{01254341-0E12-42CE-87ED-9362AFDE9A44}" dt="2026-10-02T13:30:38.977" v="443" actId="1076"/>
          <ac:spMkLst>
            <pc:docMk/>
            <pc:sldMk cId="3447805912" sldId="275"/>
            <ac:spMk id="9" creationId="{CBDE24B2-7BD5-47FE-4101-DEA89C5A87CC}"/>
          </ac:spMkLst>
        </pc:spChg>
        <pc:spChg chg="mod">
          <ac:chgData name="Laura J Kurtz" userId="71427646-67b1-48f2-bdae-ea0752f14624" providerId="ADAL" clId="{01254341-0E12-42CE-87ED-9362AFDE9A44}" dt="2026-10-02T13:30:38.977" v="443" actId="1076"/>
          <ac:spMkLst>
            <pc:docMk/>
            <pc:sldMk cId="3447805912" sldId="275"/>
            <ac:spMk id="10" creationId="{AE505984-D207-9C72-C2B3-EC54CB59EE63}"/>
          </ac:spMkLst>
        </pc:spChg>
        <pc:spChg chg="mod">
          <ac:chgData name="Laura J Kurtz" userId="71427646-67b1-48f2-bdae-ea0752f14624" providerId="ADAL" clId="{01254341-0E12-42CE-87ED-9362AFDE9A44}" dt="2026-10-02T13:30:38.977" v="443" actId="1076"/>
          <ac:spMkLst>
            <pc:docMk/>
            <pc:sldMk cId="3447805912" sldId="275"/>
            <ac:spMk id="11" creationId="{29AA08BC-F528-5248-11B7-F3BC3DA6D17C}"/>
          </ac:spMkLst>
        </pc:spChg>
        <pc:spChg chg="mod">
          <ac:chgData name="Laura J Kurtz" userId="71427646-67b1-48f2-bdae-ea0752f14624" providerId="ADAL" clId="{01254341-0E12-42CE-87ED-9362AFDE9A44}" dt="2026-10-02T13:30:38.977" v="443" actId="1076"/>
          <ac:spMkLst>
            <pc:docMk/>
            <pc:sldMk cId="3447805912" sldId="275"/>
            <ac:spMk id="13" creationId="{A01BC1AE-76CA-986E-31E5-9A5BA96A8662}"/>
          </ac:spMkLst>
        </pc:spChg>
        <pc:spChg chg="mod">
          <ac:chgData name="Laura J Kurtz" userId="71427646-67b1-48f2-bdae-ea0752f14624" providerId="ADAL" clId="{01254341-0E12-42CE-87ED-9362AFDE9A44}" dt="2026-10-02T13:30:38.977" v="443" actId="1076"/>
          <ac:spMkLst>
            <pc:docMk/>
            <pc:sldMk cId="3447805912" sldId="275"/>
            <ac:spMk id="15" creationId="{5D11FE50-39B4-4A18-E4B0-09298298157D}"/>
          </ac:spMkLst>
        </pc:spChg>
        <pc:spChg chg="mod">
          <ac:chgData name="Laura J Kurtz" userId="71427646-67b1-48f2-bdae-ea0752f14624" providerId="ADAL" clId="{01254341-0E12-42CE-87ED-9362AFDE9A44}" dt="2026-10-02T13:30:38.977" v="443" actId="1076"/>
          <ac:spMkLst>
            <pc:docMk/>
            <pc:sldMk cId="3447805912" sldId="275"/>
            <ac:spMk id="17" creationId="{2F4B49D9-F65A-1675-32A6-5C0E2F4F53DA}"/>
          </ac:spMkLst>
        </pc:spChg>
        <pc:picChg chg="add mod">
          <ac:chgData name="Laura J Kurtz" userId="71427646-67b1-48f2-bdae-ea0752f14624" providerId="ADAL" clId="{01254341-0E12-42CE-87ED-9362AFDE9A44}" dt="2026-10-02T13:30:40.914" v="444" actId="1076"/>
          <ac:picMkLst>
            <pc:docMk/>
            <pc:sldMk cId="3447805912" sldId="275"/>
            <ac:picMk id="7" creationId="{00AF0681-9007-FBE0-5CB0-1094EE0FDDCE}"/>
          </ac:picMkLst>
        </pc:picChg>
        <pc:picChg chg="mod">
          <ac:chgData name="Laura J Kurtz" userId="71427646-67b1-48f2-bdae-ea0752f14624" providerId="ADAL" clId="{01254341-0E12-42CE-87ED-9362AFDE9A44}" dt="2026-10-02T13:30:38.977" v="443" actId="1076"/>
          <ac:picMkLst>
            <pc:docMk/>
            <pc:sldMk cId="3447805912" sldId="275"/>
            <ac:picMk id="12" creationId="{AFE91E25-9985-68F0-3A13-41A19AE714A2}"/>
          </ac:picMkLst>
        </pc:picChg>
        <pc:picChg chg="mod">
          <ac:chgData name="Laura J Kurtz" userId="71427646-67b1-48f2-bdae-ea0752f14624" providerId="ADAL" clId="{01254341-0E12-42CE-87ED-9362AFDE9A44}" dt="2026-10-02T13:30:38.977" v="443" actId="1076"/>
          <ac:picMkLst>
            <pc:docMk/>
            <pc:sldMk cId="3447805912" sldId="275"/>
            <ac:picMk id="16" creationId="{3EBA4EC5-35B3-57C7-90AD-F833A80DFAF9}"/>
          </ac:picMkLst>
        </pc:picChg>
      </pc:sldChg>
      <pc:sldChg chg="ord">
        <pc:chgData name="Laura J Kurtz" userId="71427646-67b1-48f2-bdae-ea0752f14624" providerId="ADAL" clId="{01254341-0E12-42CE-87ED-9362AFDE9A44}" dt="2026-10-02T13:23:30.059" v="348"/>
        <pc:sldMkLst>
          <pc:docMk/>
          <pc:sldMk cId="99294591" sldId="277"/>
        </pc:sldMkLst>
      </pc:sldChg>
      <pc:sldChg chg="addSp modSp new mod">
        <pc:chgData name="Laura J Kurtz" userId="71427646-67b1-48f2-bdae-ea0752f14624" providerId="ADAL" clId="{01254341-0E12-42CE-87ED-9362AFDE9A44}" dt="2026-10-02T13:18:14.166" v="46" actId="1076"/>
        <pc:sldMkLst>
          <pc:docMk/>
          <pc:sldMk cId="674825566" sldId="278"/>
        </pc:sldMkLst>
        <pc:spChg chg="add mod">
          <ac:chgData name="Laura J Kurtz" userId="71427646-67b1-48f2-bdae-ea0752f14624" providerId="ADAL" clId="{01254341-0E12-42CE-87ED-9362AFDE9A44}" dt="2026-10-02T13:18:09.069" v="44" actId="1076"/>
          <ac:spMkLst>
            <pc:docMk/>
            <pc:sldMk cId="674825566" sldId="278"/>
            <ac:spMk id="3" creationId="{1CE90EC1-05E1-7AD4-EC89-FD661FE2A54E}"/>
          </ac:spMkLst>
        </pc:spChg>
        <pc:picChg chg="add mod">
          <ac:chgData name="Laura J Kurtz" userId="71427646-67b1-48f2-bdae-ea0752f14624" providerId="ADAL" clId="{01254341-0E12-42CE-87ED-9362AFDE9A44}" dt="2026-10-02T13:18:11.805" v="45" actId="1076"/>
          <ac:picMkLst>
            <pc:docMk/>
            <pc:sldMk cId="674825566" sldId="278"/>
            <ac:picMk id="5" creationId="{73712577-E576-0019-C4A5-20DA4141DECE}"/>
          </ac:picMkLst>
        </pc:picChg>
        <pc:picChg chg="add mod">
          <ac:chgData name="Laura J Kurtz" userId="71427646-67b1-48f2-bdae-ea0752f14624" providerId="ADAL" clId="{01254341-0E12-42CE-87ED-9362AFDE9A44}" dt="2026-10-02T13:18:14.166" v="46" actId="1076"/>
          <ac:picMkLst>
            <pc:docMk/>
            <pc:sldMk cId="674825566" sldId="278"/>
            <ac:picMk id="7" creationId="{B82511EB-697A-D528-98B4-2206B4B5E4AC}"/>
          </ac:picMkLst>
        </pc:picChg>
      </pc:sldChg>
      <pc:sldChg chg="addSp modSp new mod">
        <pc:chgData name="Laura J Kurtz" userId="71427646-67b1-48f2-bdae-ea0752f14624" providerId="ADAL" clId="{01254341-0E12-42CE-87ED-9362AFDE9A44}" dt="2026-10-02T13:19:33.927" v="54" actId="1076"/>
        <pc:sldMkLst>
          <pc:docMk/>
          <pc:sldMk cId="1837813110" sldId="279"/>
        </pc:sldMkLst>
        <pc:picChg chg="add mod">
          <ac:chgData name="Laura J Kurtz" userId="71427646-67b1-48f2-bdae-ea0752f14624" providerId="ADAL" clId="{01254341-0E12-42CE-87ED-9362AFDE9A44}" dt="2026-10-02T13:19:33.927" v="54" actId="1076"/>
          <ac:picMkLst>
            <pc:docMk/>
            <pc:sldMk cId="1837813110" sldId="279"/>
            <ac:picMk id="3" creationId="{459B705A-9C4D-C381-045E-2816D82EABB9}"/>
          </ac:picMkLst>
        </pc:picChg>
      </pc:sldChg>
      <pc:sldChg chg="addSp delSp modSp new mod ord">
        <pc:chgData name="Laura J Kurtz" userId="71427646-67b1-48f2-bdae-ea0752f14624" providerId="ADAL" clId="{01254341-0E12-42CE-87ED-9362AFDE9A44}" dt="2026-10-02T14:05:47.567" v="587" actId="27614"/>
        <pc:sldMkLst>
          <pc:docMk/>
          <pc:sldMk cId="3347737395" sldId="280"/>
        </pc:sldMkLst>
        <pc:spChg chg="add mod">
          <ac:chgData name="Laura J Kurtz" userId="71427646-67b1-48f2-bdae-ea0752f14624" providerId="ADAL" clId="{01254341-0E12-42CE-87ED-9362AFDE9A44}" dt="2026-10-02T13:21:39.551" v="333" actId="1076"/>
          <ac:spMkLst>
            <pc:docMk/>
            <pc:sldMk cId="3347737395" sldId="280"/>
            <ac:spMk id="3" creationId="{6E2EDA73-0E1C-27E8-AB0C-415160CC4C99}"/>
          </ac:spMkLst>
        </pc:spChg>
        <pc:picChg chg="add mod">
          <ac:chgData name="Laura J Kurtz" userId="71427646-67b1-48f2-bdae-ea0752f14624" providerId="ADAL" clId="{01254341-0E12-42CE-87ED-9362AFDE9A44}" dt="2026-10-02T14:05:47.567" v="587" actId="27614"/>
          <ac:picMkLst>
            <pc:docMk/>
            <pc:sldMk cId="3347737395" sldId="280"/>
            <ac:picMk id="4" creationId="{8CF83753-4306-F2D0-0A1C-D8F53DA944FC}"/>
          </ac:picMkLst>
        </pc:picChg>
        <pc:picChg chg="add del mod">
          <ac:chgData name="Laura J Kurtz" userId="71427646-67b1-48f2-bdae-ea0752f14624" providerId="ADAL" clId="{01254341-0E12-42CE-87ED-9362AFDE9A44}" dt="2026-10-02T14:05:01.793" v="583" actId="478"/>
          <ac:picMkLst>
            <pc:docMk/>
            <pc:sldMk cId="3347737395" sldId="280"/>
            <ac:picMk id="5" creationId="{41836123-8F45-CD44-1D1E-376FBF53137C}"/>
          </ac:picMkLst>
        </pc:picChg>
      </pc:sldChg>
      <pc:sldChg chg="addSp modSp new mod">
        <pc:chgData name="Laura J Kurtz" userId="71427646-67b1-48f2-bdae-ea0752f14624" providerId="ADAL" clId="{01254341-0E12-42CE-87ED-9362AFDE9A44}" dt="2026-10-02T13:26:20.508" v="367" actId="962"/>
        <pc:sldMkLst>
          <pc:docMk/>
          <pc:sldMk cId="2712243386" sldId="281"/>
        </pc:sldMkLst>
        <pc:picChg chg="add mod">
          <ac:chgData name="Laura J Kurtz" userId="71427646-67b1-48f2-bdae-ea0752f14624" providerId="ADAL" clId="{01254341-0E12-42CE-87ED-9362AFDE9A44}" dt="2026-10-02T13:25:49.369" v="362" actId="1076"/>
          <ac:picMkLst>
            <pc:docMk/>
            <pc:sldMk cId="2712243386" sldId="281"/>
            <ac:picMk id="3" creationId="{8A7AFB85-50C4-40F2-CBFD-534EAE62F108}"/>
          </ac:picMkLst>
        </pc:picChg>
        <pc:picChg chg="add mod">
          <ac:chgData name="Laura J Kurtz" userId="71427646-67b1-48f2-bdae-ea0752f14624" providerId="ADAL" clId="{01254341-0E12-42CE-87ED-9362AFDE9A44}" dt="2026-10-02T13:26:20.508" v="367" actId="962"/>
          <ac:picMkLst>
            <pc:docMk/>
            <pc:sldMk cId="2712243386" sldId="281"/>
            <ac:picMk id="5" creationId="{A4B22A1C-C3CA-BE75-802E-BE27661C9CDF}"/>
          </ac:picMkLst>
        </pc:picChg>
      </pc:sldChg>
      <pc:sldChg chg="addSp delSp modSp add mod">
        <pc:chgData name="Laura J Kurtz" userId="71427646-67b1-48f2-bdae-ea0752f14624" providerId="ADAL" clId="{01254341-0E12-42CE-87ED-9362AFDE9A44}" dt="2026-10-02T14:04:40.991" v="582" actId="14100"/>
        <pc:sldMkLst>
          <pc:docMk/>
          <pc:sldMk cId="959931692" sldId="282"/>
        </pc:sldMkLst>
        <pc:spChg chg="mod">
          <ac:chgData name="Laura J Kurtz" userId="71427646-67b1-48f2-bdae-ea0752f14624" providerId="ADAL" clId="{01254341-0E12-42CE-87ED-9362AFDE9A44}" dt="2026-10-02T13:27:25.359" v="415" actId="6549"/>
          <ac:spMkLst>
            <pc:docMk/>
            <pc:sldMk cId="959931692" sldId="282"/>
            <ac:spMk id="5" creationId="{41CFF258-35AE-4A34-AB03-62F70154E184}"/>
          </ac:spMkLst>
        </pc:spChg>
        <pc:spChg chg="mod">
          <ac:chgData name="Laura J Kurtz" userId="71427646-67b1-48f2-bdae-ea0752f14624" providerId="ADAL" clId="{01254341-0E12-42CE-87ED-9362AFDE9A44}" dt="2026-10-02T13:29:45.314" v="434" actId="962"/>
          <ac:spMkLst>
            <pc:docMk/>
            <pc:sldMk cId="959931692" sldId="282"/>
            <ac:spMk id="7" creationId="{D1AC343B-B13D-9779-B761-30150BB401B7}"/>
          </ac:spMkLst>
        </pc:spChg>
        <pc:picChg chg="del">
          <ac:chgData name="Laura J Kurtz" userId="71427646-67b1-48f2-bdae-ea0752f14624" providerId="ADAL" clId="{01254341-0E12-42CE-87ED-9362AFDE9A44}" dt="2026-10-02T13:27:37.571" v="424" actId="478"/>
          <ac:picMkLst>
            <pc:docMk/>
            <pc:sldMk cId="959931692" sldId="282"/>
            <ac:picMk id="8" creationId="{255F4BFD-C204-4887-288D-E99F48199E1B}"/>
          </ac:picMkLst>
        </pc:picChg>
        <pc:picChg chg="add mod">
          <ac:chgData name="Laura J Kurtz" userId="71427646-67b1-48f2-bdae-ea0752f14624" providerId="ADAL" clId="{01254341-0E12-42CE-87ED-9362AFDE9A44}" dt="2026-10-02T14:04:40.991" v="582" actId="14100"/>
          <ac:picMkLst>
            <pc:docMk/>
            <pc:sldMk cId="959931692" sldId="282"/>
            <ac:picMk id="12" creationId="{C83AC028-C7FC-D120-8C68-87835E5B4238}"/>
          </ac:picMkLst>
        </pc:picChg>
      </pc:sldChg>
      <pc:sldChg chg="addSp delSp modSp new mod ord">
        <pc:chgData name="Laura J Kurtz" userId="71427646-67b1-48f2-bdae-ea0752f14624" providerId="ADAL" clId="{01254341-0E12-42CE-87ED-9362AFDE9A44}" dt="2026-10-02T13:46:24.316" v="505"/>
        <pc:sldMkLst>
          <pc:docMk/>
          <pc:sldMk cId="3903300852" sldId="284"/>
        </pc:sldMkLst>
        <pc:spChg chg="add del">
          <ac:chgData name="Laura J Kurtz" userId="71427646-67b1-48f2-bdae-ea0752f14624" providerId="ADAL" clId="{01254341-0E12-42CE-87ED-9362AFDE9A44}" dt="2026-10-02T13:44:30.419" v="468" actId="22"/>
          <ac:spMkLst>
            <pc:docMk/>
            <pc:sldMk cId="3903300852" sldId="284"/>
            <ac:spMk id="3" creationId="{14D3A6F0-7B09-458E-BEE1-E1A4D7DA6E74}"/>
          </ac:spMkLst>
        </pc:spChg>
        <pc:spChg chg="add mod">
          <ac:chgData name="Laura J Kurtz" userId="71427646-67b1-48f2-bdae-ea0752f14624" providerId="ADAL" clId="{01254341-0E12-42CE-87ED-9362AFDE9A44}" dt="2026-10-02T13:46:13.016" v="503" actId="20577"/>
          <ac:spMkLst>
            <pc:docMk/>
            <pc:sldMk cId="3903300852" sldId="284"/>
            <ac:spMk id="5" creationId="{AF35727A-3B31-C784-C63F-251BAC0FFE89}"/>
          </ac:spMkLst>
        </pc:spChg>
        <pc:picChg chg="add mod">
          <ac:chgData name="Laura J Kurtz" userId="71427646-67b1-48f2-bdae-ea0752f14624" providerId="ADAL" clId="{01254341-0E12-42CE-87ED-9362AFDE9A44}" dt="2026-10-02T13:46:12.714" v="499" actId="27614"/>
          <ac:picMkLst>
            <pc:docMk/>
            <pc:sldMk cId="3903300852" sldId="284"/>
            <ac:picMk id="7" creationId="{4C237244-D23D-8A64-22BE-A1AB9DEB1DA0}"/>
          </ac:picMkLst>
        </pc:picChg>
      </pc:sldChg>
      <pc:sldChg chg="addSp delSp modSp new mod">
        <pc:chgData name="Laura J Kurtz" userId="71427646-67b1-48f2-bdae-ea0752f14624" providerId="ADAL" clId="{01254341-0E12-42CE-87ED-9362AFDE9A44}" dt="2026-10-02T13:47:27.820" v="525" actId="27614"/>
        <pc:sldMkLst>
          <pc:docMk/>
          <pc:sldMk cId="2159628921" sldId="285"/>
        </pc:sldMkLst>
        <pc:spChg chg="add mod">
          <ac:chgData name="Laura J Kurtz" userId="71427646-67b1-48f2-bdae-ea0752f14624" providerId="ADAL" clId="{01254341-0E12-42CE-87ED-9362AFDE9A44}" dt="2026-10-02T13:46:52.615" v="521" actId="20577"/>
          <ac:spMkLst>
            <pc:docMk/>
            <pc:sldMk cId="2159628921" sldId="285"/>
            <ac:spMk id="7" creationId="{EF343721-4233-4B90-D7EA-24C210ACE32D}"/>
          </ac:spMkLst>
        </pc:spChg>
        <pc:picChg chg="add del">
          <ac:chgData name="Laura J Kurtz" userId="71427646-67b1-48f2-bdae-ea0752f14624" providerId="ADAL" clId="{01254341-0E12-42CE-87ED-9362AFDE9A44}" dt="2026-10-02T13:46:39.844" v="508" actId="22"/>
          <ac:picMkLst>
            <pc:docMk/>
            <pc:sldMk cId="2159628921" sldId="285"/>
            <ac:picMk id="3" creationId="{3384DCCB-6F0E-7F03-E48A-4478DAAA4AE2}"/>
          </ac:picMkLst>
        </pc:picChg>
        <pc:picChg chg="add del">
          <ac:chgData name="Laura J Kurtz" userId="71427646-67b1-48f2-bdae-ea0752f14624" providerId="ADAL" clId="{01254341-0E12-42CE-87ED-9362AFDE9A44}" dt="2026-10-02T13:46:44.434" v="510" actId="22"/>
          <ac:picMkLst>
            <pc:docMk/>
            <pc:sldMk cId="2159628921" sldId="285"/>
            <ac:picMk id="5" creationId="{7B4D1A76-377B-E446-87EA-1B2CC7422800}"/>
          </ac:picMkLst>
        </pc:picChg>
        <pc:picChg chg="add mod">
          <ac:chgData name="Laura J Kurtz" userId="71427646-67b1-48f2-bdae-ea0752f14624" providerId="ADAL" clId="{01254341-0E12-42CE-87ED-9362AFDE9A44}" dt="2026-10-02T13:47:27.820" v="525" actId="27614"/>
          <ac:picMkLst>
            <pc:docMk/>
            <pc:sldMk cId="2159628921" sldId="285"/>
            <ac:picMk id="9" creationId="{0C64BE05-B1FF-B8AE-527C-175E64A68A90}"/>
          </ac:picMkLst>
        </pc:picChg>
      </pc:sldChg>
      <pc:sldChg chg="modSp add mod ord">
        <pc:chgData name="Laura J Kurtz" userId="71427646-67b1-48f2-bdae-ea0752f14624" providerId="ADAL" clId="{01254341-0E12-42CE-87ED-9362AFDE9A44}" dt="2026-10-02T13:51:02.576" v="542" actId="20577"/>
        <pc:sldMkLst>
          <pc:docMk/>
          <pc:sldMk cId="864082226" sldId="286"/>
        </pc:sldMkLst>
        <pc:spChg chg="mod">
          <ac:chgData name="Laura J Kurtz" userId="71427646-67b1-48f2-bdae-ea0752f14624" providerId="ADAL" clId="{01254341-0E12-42CE-87ED-9362AFDE9A44}" dt="2026-10-02T13:50:57.475" v="532" actId="20577"/>
          <ac:spMkLst>
            <pc:docMk/>
            <pc:sldMk cId="864082226" sldId="286"/>
            <ac:spMk id="4" creationId="{0DBA3D5D-467B-1537-1F96-5C4C1F54C22D}"/>
          </ac:spMkLst>
        </pc:spChg>
        <pc:spChg chg="mod">
          <ac:chgData name="Laura J Kurtz" userId="71427646-67b1-48f2-bdae-ea0752f14624" providerId="ADAL" clId="{01254341-0E12-42CE-87ED-9362AFDE9A44}" dt="2026-10-02T13:51:02.576" v="542" actId="20577"/>
          <ac:spMkLst>
            <pc:docMk/>
            <pc:sldMk cId="864082226" sldId="286"/>
            <ac:spMk id="5" creationId="{E263CE92-8F6B-3DC9-A8A7-1B79B213FE33}"/>
          </ac:spMkLst>
        </pc:spChg>
      </pc:sldChg>
      <pc:sldChg chg="addSp modSp new mod">
        <pc:chgData name="Laura J Kurtz" userId="71427646-67b1-48f2-bdae-ea0752f14624" providerId="ADAL" clId="{01254341-0E12-42CE-87ED-9362AFDE9A44}" dt="2026-10-02T13:51:34.799" v="573" actId="20577"/>
        <pc:sldMkLst>
          <pc:docMk/>
          <pc:sldMk cId="991188278" sldId="287"/>
        </pc:sldMkLst>
        <pc:spChg chg="add mod">
          <ac:chgData name="Laura J Kurtz" userId="71427646-67b1-48f2-bdae-ea0752f14624" providerId="ADAL" clId="{01254341-0E12-42CE-87ED-9362AFDE9A44}" dt="2026-10-02T13:51:34.799" v="573" actId="20577"/>
          <ac:spMkLst>
            <pc:docMk/>
            <pc:sldMk cId="991188278" sldId="287"/>
            <ac:spMk id="3" creationId="{F180669B-4ED8-A608-0B0F-CF1FE7FAF38D}"/>
          </ac:spMkLst>
        </pc:spChg>
      </pc:sldChg>
      <pc:sldChg chg="add del setBg">
        <pc:chgData name="Laura J Kurtz" userId="71427646-67b1-48f2-bdae-ea0752f14624" providerId="ADAL" clId="{01254341-0E12-42CE-87ED-9362AFDE9A44}" dt="2026-10-02T13:51:16.475" v="545" actId="47"/>
        <pc:sldMkLst>
          <pc:docMk/>
          <pc:sldMk cId="101501374" sldId="288"/>
        </pc:sldMkLst>
      </pc:sldChg>
      <pc:sldChg chg="addSp modSp new mod">
        <pc:chgData name="Laura J Kurtz" userId="71427646-67b1-48f2-bdae-ea0752f14624" providerId="ADAL" clId="{01254341-0E12-42CE-87ED-9362AFDE9A44}" dt="2026-10-02T14:07:15.167" v="591" actId="27614"/>
        <pc:sldMkLst>
          <pc:docMk/>
          <pc:sldMk cId="2529369265" sldId="288"/>
        </pc:sldMkLst>
        <pc:picChg chg="add mod">
          <ac:chgData name="Laura J Kurtz" userId="71427646-67b1-48f2-bdae-ea0752f14624" providerId="ADAL" clId="{01254341-0E12-42CE-87ED-9362AFDE9A44}" dt="2026-10-02T14:07:15.167" v="591" actId="27614"/>
          <ac:picMkLst>
            <pc:docMk/>
            <pc:sldMk cId="2529369265" sldId="288"/>
            <ac:picMk id="3" creationId="{F86C1E67-7E8B-2A13-1484-7B7F4394B25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684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BF1DB-7D2A-874F-32E6-DCA5ED830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9D9912-5AE1-D8D8-1248-1891B5678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86DC52-AE26-3A4B-A681-8785450D0B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74B1EC-2B6B-9A6F-2E41-CA96B29DD12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296120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7EC97-A162-BAD4-4434-E1D3D93B8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64D00-D0E9-B454-5014-BEA7220BAE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3F835-EFC0-6444-3B9B-5B615A4BAC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31C53E-A40B-D79A-C813-94A8C6F743F0}"/>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055643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07C45-4729-9548-1DFF-B21969CF2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5D1F41-A374-B719-685A-218AD44600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315114-0FC1-AD54-2944-A09D5D05C5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CCA1C4-2E60-4493-6A6B-229650BB3620}"/>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400848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85948-38DD-15EC-E4F5-72C571A1D1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17517E-CBB3-5A6E-022C-A78E51DE6E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D64696-455A-CF6D-90ED-7A38CA27F5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B8462F-6F26-139B-CF8F-F42CF7C15837}"/>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144739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E43A-E363-67EB-35ED-5274C6541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AF628-4924-25A1-4D61-C3EF1EB351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4A396F-CD63-A458-B555-8877D8FF5F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03B28C-067A-5439-06AF-AD63282096F7}"/>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4512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C0F3F-66C9-19E1-3240-3610AC0E5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6DCB4-2C7D-61A8-B7D3-15B9357B56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28DDB-C004-D935-F86B-54FABE884C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5EBD1F-2407-EDC2-DCC8-5F2A41242C9D}"/>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18233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6D39B-411B-1FBB-F0B0-5E770F6126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2245D-42AC-CC1D-F0DD-FEC7DA511A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92C46-3810-0CA6-6CAE-0911E5927B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DEDC83-C746-6A9E-FE76-42B04F2A9C31}"/>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4019751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F7DDF-5D18-5BBC-CAAF-4CE29224B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87E91-F7AF-15B8-E080-930A8DEFC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4244E-45C3-A59B-364A-AA6145DE58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7077E0-5C23-C565-8ED8-62467B624897}"/>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92632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366760" y="1965960"/>
            <a:ext cx="2743200" cy="2743200"/>
          </a:xfrm>
          <a:prstGeom prst="ellipse">
            <a:avLst/>
          </a:prstGeom>
          <a:solidFill>
            <a:srgbClr val="E8A33D"/>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9025128" y="2624328"/>
            <a:ext cx="1426464" cy="1426464"/>
          </a:xfrm>
          <a:prstGeom prst="rect">
            <a:avLst/>
          </a:prstGeom>
        </p:spPr>
      </p:pic>
      <p:sp>
        <p:nvSpPr>
          <p:cNvPr id="4" name="Text 1"/>
          <p:cNvSpPr txBox="1"/>
          <p:nvPr/>
        </p:nvSpPr>
        <p:spPr>
          <a:xfrm>
            <a:off x="777240" y="1965960"/>
            <a:ext cx="6949440" cy="457200"/>
          </a:xfrm>
          <a:prstGeom prst="rect">
            <a:avLst/>
          </a:prstGeom>
          <a:noFill/>
          <a:ln/>
        </p:spPr>
        <p:txBody>
          <a:bodyPr wrap="square" lIns="0" tIns="0" rIns="0" bIns="0" rtlCol="0" anchor="ctr"/>
          <a:lstStyle/>
          <a:p>
            <a:pPr marL="0" indent="0">
              <a:buNone/>
            </a:pPr>
            <a:r>
              <a:rPr lang="en-US" sz="1500" b="1" kern="0" spc="300" dirty="0">
                <a:solidFill>
                  <a:srgbClr val="E8A33D"/>
                </a:solidFill>
                <a:latin typeface="Calibri" pitchFamily="34" charset="0"/>
                <a:ea typeface="Calibri" pitchFamily="34" charset="-122"/>
                <a:cs typeface="Calibri" pitchFamily="34" charset="-120"/>
              </a:rPr>
              <a:t>GRADESCOPE</a:t>
            </a:r>
            <a:endParaRPr lang="en-US" sz="1500" dirty="0"/>
          </a:p>
        </p:txBody>
      </p:sp>
      <p:sp>
        <p:nvSpPr>
          <p:cNvPr id="5" name="Text 2"/>
          <p:cNvSpPr txBox="1"/>
          <p:nvPr/>
        </p:nvSpPr>
        <p:spPr>
          <a:xfrm>
            <a:off x="731520" y="2377440"/>
            <a:ext cx="722376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A Working Guide for</a:t>
            </a:r>
            <a:endParaRPr lang="en-US" sz="4200" dirty="0"/>
          </a:p>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Instructors &amp; TAs</a:t>
            </a:r>
            <a:endParaRPr lang="en-US" sz="4200" dirty="0"/>
          </a:p>
        </p:txBody>
      </p:sp>
      <p:sp>
        <p:nvSpPr>
          <p:cNvPr id="6" name="Text 3"/>
          <p:cNvSpPr txBox="1"/>
          <p:nvPr/>
        </p:nvSpPr>
        <p:spPr>
          <a:xfrm>
            <a:off x="777240" y="4343400"/>
            <a:ext cx="6675120" cy="914400"/>
          </a:xfrm>
          <a:prstGeom prst="rect">
            <a:avLst/>
          </a:prstGeom>
          <a:noFill/>
          <a:ln/>
        </p:spPr>
        <p:txBody>
          <a:bodyPr wrap="square" lIns="0" tIns="0" rIns="0" bIns="0" rtlCol="0" anchor="ctr"/>
          <a:lstStyle/>
          <a:p>
            <a:pPr marL="0" indent="0">
              <a:lnSpc>
                <a:spcPct val="130000"/>
              </a:lnSpc>
              <a:buNone/>
            </a:pPr>
            <a:r>
              <a:rPr lang="en-US" sz="1500" dirty="0">
                <a:solidFill>
                  <a:srgbClr val="CADCFC"/>
                </a:solidFill>
                <a:latin typeface="Calibri" pitchFamily="34" charset="0"/>
                <a:ea typeface="Calibri" pitchFamily="34" charset="-122"/>
                <a:cs typeface="Calibri" pitchFamily="34" charset="-120"/>
              </a:rPr>
              <a:t>Setting up a course, choosing assignment types, grading efficiently, building rubrics, and handling regrade requests.</a:t>
            </a:r>
            <a:endParaRPr lang="en-US" sz="15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A9B6D6"/>
                </a:solidFill>
                <a:latin typeface="Calibri" pitchFamily="34" charset="0"/>
                <a:ea typeface="Calibri" pitchFamily="34" charset="-122"/>
                <a:cs typeface="Calibri" pitchFamily="34" charset="-120"/>
              </a:rPr>
              <a:t>Gradescope Training  •  Instructors &amp; TAs</a:t>
            </a:r>
            <a:endParaRPr lang="en-US" sz="900" dirty="0"/>
          </a:p>
        </p:txBody>
      </p:sp>
      <p:sp>
        <p:nvSpPr>
          <p:cNvPr id="8" name="Text 5"/>
          <p:cNvSpPr txBox="1"/>
          <p:nvPr/>
        </p:nvSpPr>
        <p:spPr>
          <a:xfrm>
            <a:off x="10728655" y="6473952"/>
            <a:ext cx="914400" cy="274320"/>
          </a:xfrm>
          <a:prstGeom prst="rect">
            <a:avLst/>
          </a:prstGeom>
          <a:noFill/>
          <a:ln/>
        </p:spPr>
        <p:txBody>
          <a:bodyPr wrap="square" lIns="0" tIns="0" rIns="0" bIns="0" rtlCol="0" anchor="ctr"/>
          <a:lstStyle/>
          <a:p>
            <a:pPr marL="0" indent="0" algn="r">
              <a:buNone/>
            </a:pP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502920"/>
            <a:ext cx="7315200" cy="274320"/>
          </a:xfrm>
          <a:prstGeom prst="rect">
            <a:avLst/>
          </a:prstGeom>
          <a:noFill/>
          <a:ln/>
        </p:spPr>
        <p:txBody>
          <a:bodyPr wrap="square" lIns="0" tIns="0" rIns="0" bIns="0" rtlCol="0" anchor="ctr"/>
          <a:lstStyle/>
          <a:p>
            <a:pPr marL="0" indent="0">
              <a:buNone/>
            </a:pPr>
            <a:endParaRPr lang="en-US" sz="1200" dirty="0"/>
          </a:p>
        </p:txBody>
      </p:sp>
      <p:sp>
        <p:nvSpPr>
          <p:cNvPr id="3" name="Text 1"/>
          <p:cNvSpPr txBox="1"/>
          <p:nvPr/>
        </p:nvSpPr>
        <p:spPr>
          <a:xfrm>
            <a:off x="548640" y="749808"/>
            <a:ext cx="7315200" cy="640080"/>
          </a:xfrm>
          <a:prstGeom prst="rect">
            <a:avLst/>
          </a:prstGeom>
          <a:noFill/>
          <a:ln/>
        </p:spPr>
        <p:txBody>
          <a:bodyPr wrap="square" lIns="0" tIns="0" rIns="0" bIns="0" rtlCol="0" anchor="ctr"/>
          <a:lstStyle/>
          <a:p>
            <a:pPr marL="0" indent="0">
              <a:buNone/>
            </a:pPr>
            <a:r>
              <a:rPr lang="en-US" sz="3200" b="1" dirty="0">
                <a:solidFill>
                  <a:srgbClr val="1E2761"/>
                </a:solidFill>
                <a:latin typeface="Cambria" pitchFamily="34" charset="0"/>
                <a:ea typeface="Cambria" pitchFamily="34" charset="-122"/>
                <a:cs typeface="Cambria" pitchFamily="34" charset="-120"/>
              </a:rPr>
              <a:t>Agenda</a:t>
            </a:r>
            <a:endParaRPr lang="en-US" sz="3200" dirty="0"/>
          </a:p>
        </p:txBody>
      </p:sp>
      <p:sp>
        <p:nvSpPr>
          <p:cNvPr id="4" name="Shape 2"/>
          <p:cNvSpPr/>
          <p:nvPr/>
        </p:nvSpPr>
        <p:spPr>
          <a:xfrm>
            <a:off x="548640" y="1691640"/>
            <a:ext cx="5349240" cy="1965960"/>
          </a:xfrm>
          <a:prstGeom prst="roundRect">
            <a:avLst>
              <a:gd name="adj" fmla="val 418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5" name="Shape 3"/>
          <p:cNvSpPr/>
          <p:nvPr/>
        </p:nvSpPr>
        <p:spPr>
          <a:xfrm>
            <a:off x="841248" y="1965960"/>
            <a:ext cx="777240" cy="777240"/>
          </a:xfrm>
          <a:prstGeom prst="ellipse">
            <a:avLst/>
          </a:prstGeom>
          <a:solidFill>
            <a:srgbClr val="CADCFC"/>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024128" y="2148840"/>
            <a:ext cx="411480" cy="411480"/>
          </a:xfrm>
          <a:prstGeom prst="rect">
            <a:avLst/>
          </a:prstGeom>
        </p:spPr>
      </p:pic>
      <p:sp>
        <p:nvSpPr>
          <p:cNvPr id="7" name="Text 4"/>
          <p:cNvSpPr txBox="1"/>
          <p:nvPr/>
        </p:nvSpPr>
        <p:spPr>
          <a:xfrm>
            <a:off x="4983480" y="1892808"/>
            <a:ext cx="640080" cy="365760"/>
          </a:xfrm>
          <a:prstGeom prst="rect">
            <a:avLst/>
          </a:prstGeom>
          <a:noFill/>
          <a:ln/>
        </p:spPr>
        <p:txBody>
          <a:bodyPr wrap="square" lIns="0" tIns="0" rIns="0" bIns="0" rtlCol="0" anchor="ctr"/>
          <a:lstStyle/>
          <a:p>
            <a:pPr marL="0" indent="0" algn="r">
              <a:buNone/>
            </a:pPr>
            <a:r>
              <a:rPr lang="en-US" sz="2000" b="1" dirty="0">
                <a:solidFill>
                  <a:srgbClr val="E3E8F2"/>
                </a:solidFill>
                <a:latin typeface="Cambria" pitchFamily="34" charset="0"/>
                <a:ea typeface="Cambria" pitchFamily="34" charset="-122"/>
                <a:cs typeface="Cambria" pitchFamily="34" charset="-120"/>
              </a:rPr>
              <a:t>01</a:t>
            </a:r>
            <a:endParaRPr lang="en-US" sz="2000" dirty="0"/>
          </a:p>
        </p:txBody>
      </p:sp>
      <p:sp>
        <p:nvSpPr>
          <p:cNvPr id="8" name="Text 5"/>
          <p:cNvSpPr txBox="1"/>
          <p:nvPr/>
        </p:nvSpPr>
        <p:spPr>
          <a:xfrm>
            <a:off x="841248" y="2862072"/>
            <a:ext cx="4764024" cy="36576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Course &amp; Roster Setup</a:t>
            </a:r>
            <a:endParaRPr lang="en-US" sz="1600" dirty="0"/>
          </a:p>
        </p:txBody>
      </p:sp>
      <p:sp>
        <p:nvSpPr>
          <p:cNvPr id="9" name="Text 6"/>
          <p:cNvSpPr txBox="1"/>
          <p:nvPr/>
        </p:nvSpPr>
        <p:spPr>
          <a:xfrm>
            <a:off x="841248" y="3172968"/>
            <a:ext cx="4764024" cy="411480"/>
          </a:xfrm>
          <a:prstGeom prst="rect">
            <a:avLst/>
          </a:prstGeom>
          <a:noFill/>
          <a:ln/>
        </p:spPr>
        <p:txBody>
          <a:bodyPr wrap="square" lIns="0" tIns="0" rIns="0" bIns="0" rtlCol="0" anchor="ctr"/>
          <a:lstStyle/>
          <a:p>
            <a:pPr marL="0" indent="0">
              <a:lnSpc>
                <a:spcPct val="115000"/>
              </a:lnSpc>
              <a:buNone/>
            </a:pPr>
            <a:r>
              <a:rPr lang="en-US" sz="1150" dirty="0">
                <a:solidFill>
                  <a:srgbClr val="5B6B82"/>
                </a:solidFill>
                <a:latin typeface="Calibri" pitchFamily="34" charset="0"/>
                <a:ea typeface="Calibri" pitchFamily="34" charset="-122"/>
                <a:cs typeface="Calibri" pitchFamily="34" charset="-120"/>
              </a:rPr>
              <a:t>Create in Moodle, link Gradescope, then add students and staff.</a:t>
            </a:r>
            <a:endParaRPr lang="en-US" sz="1150" dirty="0"/>
          </a:p>
        </p:txBody>
      </p:sp>
      <p:sp>
        <p:nvSpPr>
          <p:cNvPr id="10" name="Shape 7"/>
          <p:cNvSpPr/>
          <p:nvPr/>
        </p:nvSpPr>
        <p:spPr>
          <a:xfrm>
            <a:off x="6217920" y="1691640"/>
            <a:ext cx="5349240" cy="1965960"/>
          </a:xfrm>
          <a:prstGeom prst="roundRect">
            <a:avLst>
              <a:gd name="adj" fmla="val 418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1" name="Shape 8"/>
          <p:cNvSpPr/>
          <p:nvPr/>
        </p:nvSpPr>
        <p:spPr>
          <a:xfrm>
            <a:off x="6510528" y="1965960"/>
            <a:ext cx="777240" cy="777240"/>
          </a:xfrm>
          <a:prstGeom prst="ellipse">
            <a:avLst/>
          </a:prstGeom>
          <a:solidFill>
            <a:srgbClr val="CADCFC"/>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6693408" y="2148840"/>
            <a:ext cx="411480" cy="411480"/>
          </a:xfrm>
          <a:prstGeom prst="rect">
            <a:avLst/>
          </a:prstGeom>
        </p:spPr>
      </p:pic>
      <p:sp>
        <p:nvSpPr>
          <p:cNvPr id="13" name="Text 9"/>
          <p:cNvSpPr txBox="1"/>
          <p:nvPr/>
        </p:nvSpPr>
        <p:spPr>
          <a:xfrm>
            <a:off x="10652760" y="1892808"/>
            <a:ext cx="640080" cy="365760"/>
          </a:xfrm>
          <a:prstGeom prst="rect">
            <a:avLst/>
          </a:prstGeom>
          <a:noFill/>
          <a:ln/>
        </p:spPr>
        <p:txBody>
          <a:bodyPr wrap="square" lIns="0" tIns="0" rIns="0" bIns="0" rtlCol="0" anchor="ctr"/>
          <a:lstStyle/>
          <a:p>
            <a:pPr marL="0" indent="0" algn="r">
              <a:buNone/>
            </a:pPr>
            <a:r>
              <a:rPr lang="en-US" sz="2000" b="1" dirty="0">
                <a:solidFill>
                  <a:srgbClr val="E3E8F2"/>
                </a:solidFill>
                <a:latin typeface="Cambria" pitchFamily="34" charset="0"/>
                <a:ea typeface="Cambria" pitchFamily="34" charset="-122"/>
                <a:cs typeface="Cambria" pitchFamily="34" charset="-120"/>
              </a:rPr>
              <a:t>02</a:t>
            </a:r>
            <a:endParaRPr lang="en-US" sz="2000" dirty="0"/>
          </a:p>
        </p:txBody>
      </p:sp>
      <p:sp>
        <p:nvSpPr>
          <p:cNvPr id="14" name="Text 10"/>
          <p:cNvSpPr txBox="1"/>
          <p:nvPr/>
        </p:nvSpPr>
        <p:spPr>
          <a:xfrm>
            <a:off x="6510528" y="2862072"/>
            <a:ext cx="4764024" cy="36576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Building an Assignment</a:t>
            </a:r>
            <a:endParaRPr lang="en-US" sz="1600" dirty="0"/>
          </a:p>
        </p:txBody>
      </p:sp>
      <p:sp>
        <p:nvSpPr>
          <p:cNvPr id="15" name="Text 11"/>
          <p:cNvSpPr txBox="1"/>
          <p:nvPr/>
        </p:nvSpPr>
        <p:spPr>
          <a:xfrm>
            <a:off x="6510528" y="3172968"/>
            <a:ext cx="4764024" cy="411480"/>
          </a:xfrm>
          <a:prstGeom prst="rect">
            <a:avLst/>
          </a:prstGeom>
          <a:noFill/>
          <a:ln/>
        </p:spPr>
        <p:txBody>
          <a:bodyPr wrap="square" lIns="0" tIns="0" rIns="0" bIns="0" rtlCol="0" anchor="ctr"/>
          <a:lstStyle/>
          <a:p>
            <a:pPr marL="0" indent="0">
              <a:lnSpc>
                <a:spcPct val="115000"/>
              </a:lnSpc>
              <a:buNone/>
            </a:pPr>
            <a:r>
              <a:rPr lang="en-US" sz="1150" dirty="0">
                <a:solidFill>
                  <a:srgbClr val="5B6B82"/>
                </a:solidFill>
                <a:latin typeface="Calibri" pitchFamily="34" charset="0"/>
                <a:ea typeface="Calibri" pitchFamily="34" charset="-122"/>
                <a:cs typeface="Calibri" pitchFamily="34" charset="-120"/>
              </a:rPr>
              <a:t>Pick a type, link it to Moodle, and outline the questions.</a:t>
            </a:r>
            <a:endParaRPr lang="en-US" sz="1150" dirty="0"/>
          </a:p>
        </p:txBody>
      </p:sp>
      <p:sp>
        <p:nvSpPr>
          <p:cNvPr id="16" name="Shape 12"/>
          <p:cNvSpPr/>
          <p:nvPr/>
        </p:nvSpPr>
        <p:spPr>
          <a:xfrm>
            <a:off x="548640" y="3931920"/>
            <a:ext cx="5349240" cy="1965960"/>
          </a:xfrm>
          <a:prstGeom prst="roundRect">
            <a:avLst>
              <a:gd name="adj" fmla="val 418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7" name="Shape 13"/>
          <p:cNvSpPr/>
          <p:nvPr/>
        </p:nvSpPr>
        <p:spPr>
          <a:xfrm>
            <a:off x="841248" y="4206240"/>
            <a:ext cx="777240" cy="777240"/>
          </a:xfrm>
          <a:prstGeom prst="ellipse">
            <a:avLst/>
          </a:prstGeom>
          <a:solidFill>
            <a:srgbClr val="CADCFC"/>
          </a:solidFill>
          <a:ln/>
        </p:spPr>
        <p:txBody>
          <a:bodyPr/>
          <a:lstStyle/>
          <a:p>
            <a:endParaRPr lang="en-US"/>
          </a:p>
        </p:txBody>
      </p:sp>
      <p:pic>
        <p:nvPicPr>
          <p:cNvPr id="18" name="Image 2" descr="preencoded.png"/>
          <p:cNvPicPr>
            <a:picLocks noChangeAspect="1"/>
          </p:cNvPicPr>
          <p:nvPr/>
        </p:nvPicPr>
        <p:blipFill>
          <a:blip r:embed="rId5"/>
          <a:stretch>
            <a:fillRect/>
          </a:stretch>
        </p:blipFill>
        <p:spPr>
          <a:xfrm>
            <a:off x="1024128" y="4389120"/>
            <a:ext cx="411480" cy="411480"/>
          </a:xfrm>
          <a:prstGeom prst="rect">
            <a:avLst/>
          </a:prstGeom>
        </p:spPr>
      </p:pic>
      <p:sp>
        <p:nvSpPr>
          <p:cNvPr id="19" name="Text 14"/>
          <p:cNvSpPr txBox="1"/>
          <p:nvPr/>
        </p:nvSpPr>
        <p:spPr>
          <a:xfrm>
            <a:off x="4983480" y="4133088"/>
            <a:ext cx="640080" cy="365760"/>
          </a:xfrm>
          <a:prstGeom prst="rect">
            <a:avLst/>
          </a:prstGeom>
          <a:noFill/>
          <a:ln/>
        </p:spPr>
        <p:txBody>
          <a:bodyPr wrap="square" lIns="0" tIns="0" rIns="0" bIns="0" rtlCol="0" anchor="ctr"/>
          <a:lstStyle/>
          <a:p>
            <a:pPr marL="0" indent="0" algn="r">
              <a:buNone/>
            </a:pPr>
            <a:r>
              <a:rPr lang="en-US" sz="2000" b="1" dirty="0">
                <a:solidFill>
                  <a:srgbClr val="E3E8F2"/>
                </a:solidFill>
                <a:latin typeface="Cambria" pitchFamily="34" charset="0"/>
                <a:ea typeface="Cambria" pitchFamily="34" charset="-122"/>
                <a:cs typeface="Cambria" pitchFamily="34" charset="-120"/>
              </a:rPr>
              <a:t>03</a:t>
            </a:r>
            <a:endParaRPr lang="en-US" sz="2000" dirty="0"/>
          </a:p>
        </p:txBody>
      </p:sp>
      <p:sp>
        <p:nvSpPr>
          <p:cNvPr id="20" name="Text 15"/>
          <p:cNvSpPr txBox="1"/>
          <p:nvPr/>
        </p:nvSpPr>
        <p:spPr>
          <a:xfrm>
            <a:off x="841248" y="5102352"/>
            <a:ext cx="4764024" cy="36576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Grading &amp; Returning Grades</a:t>
            </a:r>
            <a:endParaRPr lang="en-US" sz="1600" dirty="0"/>
          </a:p>
        </p:txBody>
      </p:sp>
      <p:sp>
        <p:nvSpPr>
          <p:cNvPr id="21" name="Text 16"/>
          <p:cNvSpPr txBox="1"/>
          <p:nvPr/>
        </p:nvSpPr>
        <p:spPr>
          <a:xfrm>
            <a:off x="841248" y="5413248"/>
            <a:ext cx="4764024" cy="411480"/>
          </a:xfrm>
          <a:prstGeom prst="rect">
            <a:avLst/>
          </a:prstGeom>
          <a:noFill/>
          <a:ln/>
        </p:spPr>
        <p:txBody>
          <a:bodyPr wrap="square" lIns="0" tIns="0" rIns="0" bIns="0" rtlCol="0" anchor="ctr"/>
          <a:lstStyle/>
          <a:p>
            <a:pPr marL="0" indent="0">
              <a:lnSpc>
                <a:spcPct val="115000"/>
              </a:lnSpc>
              <a:buNone/>
            </a:pPr>
            <a:r>
              <a:rPr lang="en-US" sz="1150" dirty="0">
                <a:solidFill>
                  <a:srgbClr val="5B6B82"/>
                </a:solidFill>
                <a:latin typeface="Calibri" pitchFamily="34" charset="0"/>
                <a:ea typeface="Calibri" pitchFamily="34" charset="-122"/>
                <a:cs typeface="Calibri" pitchFamily="34" charset="-120"/>
              </a:rPr>
              <a:t>Grade by question with rubrics, then publish and post to Moodle.</a:t>
            </a:r>
            <a:endParaRPr lang="en-US" sz="1150" dirty="0"/>
          </a:p>
        </p:txBody>
      </p:sp>
      <p:sp>
        <p:nvSpPr>
          <p:cNvPr id="22" name="Shape 17"/>
          <p:cNvSpPr/>
          <p:nvPr/>
        </p:nvSpPr>
        <p:spPr>
          <a:xfrm>
            <a:off x="6217920" y="3931920"/>
            <a:ext cx="5349240" cy="1965960"/>
          </a:xfrm>
          <a:prstGeom prst="roundRect">
            <a:avLst>
              <a:gd name="adj" fmla="val 418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23" name="Shape 18"/>
          <p:cNvSpPr/>
          <p:nvPr/>
        </p:nvSpPr>
        <p:spPr>
          <a:xfrm>
            <a:off x="6510528" y="4206240"/>
            <a:ext cx="777240" cy="777240"/>
          </a:xfrm>
          <a:prstGeom prst="ellipse">
            <a:avLst/>
          </a:prstGeom>
          <a:solidFill>
            <a:srgbClr val="CADCFC"/>
          </a:solidFill>
          <a:ln/>
        </p:spPr>
        <p:txBody>
          <a:bodyPr/>
          <a:lstStyle/>
          <a:p>
            <a:endParaRPr lang="en-US"/>
          </a:p>
        </p:txBody>
      </p:sp>
      <p:pic>
        <p:nvPicPr>
          <p:cNvPr id="24" name="Image 3" descr="preencoded.png"/>
          <p:cNvPicPr>
            <a:picLocks noChangeAspect="1"/>
          </p:cNvPicPr>
          <p:nvPr/>
        </p:nvPicPr>
        <p:blipFill>
          <a:blip r:embed="rId6"/>
          <a:stretch>
            <a:fillRect/>
          </a:stretch>
        </p:blipFill>
        <p:spPr>
          <a:xfrm>
            <a:off x="6693408" y="4389120"/>
            <a:ext cx="411480" cy="411480"/>
          </a:xfrm>
          <a:prstGeom prst="rect">
            <a:avLst/>
          </a:prstGeom>
        </p:spPr>
      </p:pic>
      <p:sp>
        <p:nvSpPr>
          <p:cNvPr id="25" name="Text 19"/>
          <p:cNvSpPr txBox="1"/>
          <p:nvPr/>
        </p:nvSpPr>
        <p:spPr>
          <a:xfrm>
            <a:off x="10652760" y="4133088"/>
            <a:ext cx="640080" cy="365760"/>
          </a:xfrm>
          <a:prstGeom prst="rect">
            <a:avLst/>
          </a:prstGeom>
          <a:noFill/>
          <a:ln/>
        </p:spPr>
        <p:txBody>
          <a:bodyPr wrap="square" lIns="0" tIns="0" rIns="0" bIns="0" rtlCol="0" anchor="ctr"/>
          <a:lstStyle/>
          <a:p>
            <a:pPr marL="0" indent="0" algn="r">
              <a:buNone/>
            </a:pPr>
            <a:r>
              <a:rPr lang="en-US" sz="2000" b="1" dirty="0">
                <a:solidFill>
                  <a:srgbClr val="E3E8F2"/>
                </a:solidFill>
                <a:latin typeface="Cambria" pitchFamily="34" charset="0"/>
                <a:ea typeface="Cambria" pitchFamily="34" charset="-122"/>
                <a:cs typeface="Cambria" pitchFamily="34" charset="-120"/>
              </a:rPr>
              <a:t>04</a:t>
            </a:r>
            <a:endParaRPr lang="en-US" sz="2000" dirty="0"/>
          </a:p>
        </p:txBody>
      </p:sp>
      <p:sp>
        <p:nvSpPr>
          <p:cNvPr id="26" name="Text 20"/>
          <p:cNvSpPr txBox="1"/>
          <p:nvPr/>
        </p:nvSpPr>
        <p:spPr>
          <a:xfrm>
            <a:off x="6510528" y="5102352"/>
            <a:ext cx="4764024" cy="36576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Regrade Requests</a:t>
            </a:r>
            <a:endParaRPr lang="en-US" sz="1600" dirty="0"/>
          </a:p>
        </p:txBody>
      </p:sp>
      <p:sp>
        <p:nvSpPr>
          <p:cNvPr id="27" name="Text 21"/>
          <p:cNvSpPr txBox="1"/>
          <p:nvPr/>
        </p:nvSpPr>
        <p:spPr>
          <a:xfrm>
            <a:off x="6510528" y="5413248"/>
            <a:ext cx="4764024" cy="411480"/>
          </a:xfrm>
          <a:prstGeom prst="rect">
            <a:avLst/>
          </a:prstGeom>
          <a:noFill/>
          <a:ln/>
        </p:spPr>
        <p:txBody>
          <a:bodyPr wrap="square" lIns="0" tIns="0" rIns="0" bIns="0" rtlCol="0" anchor="ctr"/>
          <a:lstStyle/>
          <a:p>
            <a:pPr marL="0" indent="0">
              <a:lnSpc>
                <a:spcPct val="115000"/>
              </a:lnSpc>
              <a:buNone/>
            </a:pPr>
            <a:r>
              <a:rPr lang="en-US" sz="1150" dirty="0">
                <a:solidFill>
                  <a:srgbClr val="5B6B82"/>
                </a:solidFill>
                <a:latin typeface="Calibri" pitchFamily="34" charset="0"/>
                <a:ea typeface="Calibri" pitchFamily="34" charset="-122"/>
                <a:cs typeface="Calibri" pitchFamily="34" charset="-120"/>
              </a:rPr>
              <a:t>Respond to student appeals without losing the paper trail.</a:t>
            </a:r>
            <a:endParaRPr lang="en-US" sz="1150" dirty="0"/>
          </a:p>
        </p:txBody>
      </p:sp>
      <p:sp>
        <p:nvSpPr>
          <p:cNvPr id="28" name="Text 22"/>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9" name="Text 23"/>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02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22960" y="2148840"/>
            <a:ext cx="2377440" cy="2377440"/>
          </a:xfrm>
          <a:prstGeom prst="ellipse">
            <a:avLst/>
          </a:prstGeom>
          <a:solidFill>
            <a:srgbClr val="E8A33D"/>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1389888" y="2715768"/>
            <a:ext cx="1243584" cy="1243584"/>
          </a:xfrm>
          <a:prstGeom prst="rect">
            <a:avLst/>
          </a:prstGeom>
        </p:spPr>
      </p:pic>
      <p:sp>
        <p:nvSpPr>
          <p:cNvPr id="4" name="Text 1"/>
          <p:cNvSpPr txBox="1"/>
          <p:nvPr/>
        </p:nvSpPr>
        <p:spPr>
          <a:xfrm>
            <a:off x="3471110" y="2645744"/>
            <a:ext cx="2743200" cy="548640"/>
          </a:xfrm>
          <a:prstGeom prst="rect">
            <a:avLst/>
          </a:prstGeom>
          <a:noFill/>
          <a:ln/>
        </p:spPr>
        <p:txBody>
          <a:bodyPr wrap="square" lIns="0" tIns="0" rIns="0" bIns="0" rtlCol="0" anchor="ctr"/>
          <a:lstStyle/>
          <a:p>
            <a:pPr marL="0" indent="0">
              <a:buNone/>
            </a:pPr>
            <a:r>
              <a:rPr lang="en-US" sz="1600" b="1" kern="0" spc="100" dirty="0">
                <a:solidFill>
                  <a:srgbClr val="E8A33D"/>
                </a:solidFill>
                <a:latin typeface="Calibri" pitchFamily="34" charset="0"/>
                <a:ea typeface="Calibri" pitchFamily="34" charset="-122"/>
                <a:cs typeface="Calibri" pitchFamily="34" charset="-120"/>
              </a:rPr>
              <a:t>01</a:t>
            </a:r>
            <a:endParaRPr lang="en-US" sz="1600" dirty="0"/>
          </a:p>
        </p:txBody>
      </p:sp>
      <p:sp>
        <p:nvSpPr>
          <p:cNvPr id="5" name="Text 2"/>
          <p:cNvSpPr txBox="1"/>
          <p:nvPr/>
        </p:nvSpPr>
        <p:spPr>
          <a:xfrm>
            <a:off x="3413359" y="3079964"/>
            <a:ext cx="7863840" cy="118872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Course &amp; Roster Setup</a:t>
            </a:r>
            <a:endParaRPr lang="en-US" sz="40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A9B6D6"/>
                </a:solidFill>
                <a:latin typeface="Calibri" pitchFamily="34" charset="0"/>
                <a:ea typeface="Calibri" pitchFamily="34" charset="-122"/>
                <a:cs typeface="Calibri" pitchFamily="34" charset="-120"/>
              </a:rPr>
              <a:t>Gradescope Training  •  Instructors &amp; TAs</a:t>
            </a:r>
            <a:endParaRPr lang="en-US" sz="900" dirty="0"/>
          </a:p>
        </p:txBody>
      </p:sp>
      <p:sp>
        <p:nvSpPr>
          <p:cNvPr id="8" name="Text 5"/>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A9B6D6"/>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2">
            <a:extLst>
              <a:ext uri="{FF2B5EF4-FFF2-40B4-BE49-F238E27FC236}">
                <a16:creationId xmlns:a16="http://schemas.microsoft.com/office/drawing/2014/main" id="{1CE90EC1-05E1-7AD4-EC89-FD661FE2A54E}"/>
              </a:ext>
            </a:extLst>
          </p:cNvPr>
          <p:cNvSpPr txBox="1"/>
          <p:nvPr/>
        </p:nvSpPr>
        <p:spPr>
          <a:xfrm>
            <a:off x="254000" y="15440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Create your Course in Moodle</a:t>
            </a:r>
            <a:endParaRPr lang="en-US" sz="3000" dirty="0"/>
          </a:p>
        </p:txBody>
      </p:sp>
      <p:pic>
        <p:nvPicPr>
          <p:cNvPr id="5" name="Picture 4" descr="The image displays a course management page for a Summer 2025 MATH 1100 course for Laura Kurtz, featuring sections for course details, syllabus, grades, and various administrative tools.&#10;&#10;AI-generated content may be incorrect.">
            <a:extLst>
              <a:ext uri="{FF2B5EF4-FFF2-40B4-BE49-F238E27FC236}">
                <a16:creationId xmlns:a16="http://schemas.microsoft.com/office/drawing/2014/main" id="{73712577-E576-0019-C4A5-20DA4141DECE}"/>
              </a:ext>
            </a:extLst>
          </p:cNvPr>
          <p:cNvPicPr>
            <a:picLocks noChangeAspect="1"/>
          </p:cNvPicPr>
          <p:nvPr/>
        </p:nvPicPr>
        <p:blipFill>
          <a:blip r:embed="rId2"/>
          <a:stretch>
            <a:fillRect/>
          </a:stretch>
        </p:blipFill>
        <p:spPr>
          <a:xfrm>
            <a:off x="457200" y="887306"/>
            <a:ext cx="8188393" cy="3293474"/>
          </a:xfrm>
          <a:prstGeom prst="rect">
            <a:avLst/>
          </a:prstGeom>
        </p:spPr>
      </p:pic>
      <p:pic>
        <p:nvPicPr>
          <p:cNvPr id="7" name="Picture 6" descr="The image shows a list of various Learning Technology Integration (LTI) services and their usage counts, such as Pearson, ALEKS, Coursera, Honorlock, InScribe, and LSU Libraries Research.&#10;&#10;AI-generated content may be incorrect.">
            <a:extLst>
              <a:ext uri="{FF2B5EF4-FFF2-40B4-BE49-F238E27FC236}">
                <a16:creationId xmlns:a16="http://schemas.microsoft.com/office/drawing/2014/main" id="{B82511EB-697A-D528-98B4-2206B4B5E4AC}"/>
              </a:ext>
            </a:extLst>
          </p:cNvPr>
          <p:cNvPicPr>
            <a:picLocks noChangeAspect="1"/>
          </p:cNvPicPr>
          <p:nvPr/>
        </p:nvPicPr>
        <p:blipFill>
          <a:blip r:embed="rId3"/>
          <a:stretch>
            <a:fillRect/>
          </a:stretch>
        </p:blipFill>
        <p:spPr>
          <a:xfrm>
            <a:off x="2008293" y="2776655"/>
            <a:ext cx="9726507" cy="3798247"/>
          </a:xfrm>
          <a:prstGeom prst="rect">
            <a:avLst/>
          </a:prstGeom>
        </p:spPr>
      </p:pic>
    </p:spTree>
    <p:extLst>
      <p:ext uri="{BB962C8B-B14F-4D97-AF65-F5344CB8AC3E}">
        <p14:creationId xmlns:p14="http://schemas.microsoft.com/office/powerpoint/2010/main" val="674825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selection interface for linking a Moodle course to a Gradescope course, specifically for Laura Kurtz's MATH 1100 at Louisiana State University, with options to add it to the roster and sync assignments.&#10;&#10;AI-generated content may be incorrect.">
            <a:extLst>
              <a:ext uri="{FF2B5EF4-FFF2-40B4-BE49-F238E27FC236}">
                <a16:creationId xmlns:a16="http://schemas.microsoft.com/office/drawing/2014/main" id="{459B705A-9C4D-C381-045E-2816D82EABB9}"/>
              </a:ext>
            </a:extLst>
          </p:cNvPr>
          <p:cNvPicPr>
            <a:picLocks noChangeAspect="1"/>
          </p:cNvPicPr>
          <p:nvPr/>
        </p:nvPicPr>
        <p:blipFill>
          <a:blip r:embed="rId2"/>
          <a:stretch>
            <a:fillRect/>
          </a:stretch>
        </p:blipFill>
        <p:spPr>
          <a:xfrm>
            <a:off x="2646033" y="860214"/>
            <a:ext cx="6107614" cy="4920826"/>
          </a:xfrm>
          <a:prstGeom prst="rect">
            <a:avLst/>
          </a:prstGeom>
        </p:spPr>
      </p:pic>
    </p:spTree>
    <p:extLst>
      <p:ext uri="{BB962C8B-B14F-4D97-AF65-F5344CB8AC3E}">
        <p14:creationId xmlns:p14="http://schemas.microsoft.com/office/powerpoint/2010/main" val="1837813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COURSE SETUP</a:t>
            </a:r>
            <a:endParaRPr lang="en-US" sz="1200" dirty="0"/>
          </a:p>
        </p:txBody>
      </p:sp>
      <p:sp>
        <p:nvSpPr>
          <p:cNvPr id="5" name="Text 2"/>
          <p:cNvSpPr txBox="1"/>
          <p:nvPr/>
        </p:nvSpPr>
        <p:spPr>
          <a:xfrm>
            <a:off x="1371600" y="731520"/>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Linking to Moodle</a:t>
            </a:r>
            <a:endParaRPr lang="en-US" sz="3000" dirty="0"/>
          </a:p>
        </p:txBody>
      </p:sp>
      <p:sp>
        <p:nvSpPr>
          <p:cNvPr id="11" name="Shape 7"/>
          <p:cNvSpPr/>
          <p:nvPr/>
        </p:nvSpPr>
        <p:spPr>
          <a:xfrm>
            <a:off x="773629" y="1334062"/>
            <a:ext cx="10638323" cy="839804"/>
          </a:xfrm>
          <a:prstGeom prst="roundRect">
            <a:avLst>
              <a:gd name="adj" fmla="val 4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r>
              <a:rPr lang="en-US" dirty="0">
                <a:solidFill>
                  <a:schemeClr val="bg2">
                    <a:lumMod val="50000"/>
                  </a:schemeClr>
                </a:solidFill>
              </a:rPr>
              <a:t>Linking to </a:t>
            </a:r>
            <a:r>
              <a:rPr lang="en-US" dirty="0" err="1">
                <a:solidFill>
                  <a:schemeClr val="bg2">
                    <a:lumMod val="50000"/>
                  </a:schemeClr>
                </a:solidFill>
              </a:rPr>
              <a:t>moodle</a:t>
            </a:r>
            <a:r>
              <a:rPr lang="en-US" dirty="0">
                <a:solidFill>
                  <a:schemeClr val="bg2">
                    <a:lumMod val="50000"/>
                  </a:schemeClr>
                </a:solidFill>
              </a:rPr>
              <a:t> will automatically sync your rosters and allow you to post directly to Moodle. If you linked to Moodle from the very beginning this should already be done. This is what allows you to post grades to the gradebook!</a:t>
            </a:r>
          </a:p>
        </p:txBody>
      </p:sp>
      <p:sp>
        <p:nvSpPr>
          <p:cNvPr id="25" name="Text 18"/>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6" name="Text 19"/>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06</a:t>
            </a:r>
            <a:endParaRPr lang="en-US" sz="900" dirty="0"/>
          </a:p>
        </p:txBody>
      </p:sp>
      <p:pic>
        <p:nvPicPr>
          <p:cNvPr id="28" name="Picture 27" descr="The image shows the Gradescope dashboard with course settings for a Fall 2026 MATH 1520 course, including details for instructor Laura Kurtz at Louisiana State University.&#10;&#10;AI-generated content may be incorrect.">
            <a:extLst>
              <a:ext uri="{FF2B5EF4-FFF2-40B4-BE49-F238E27FC236}">
                <a16:creationId xmlns:a16="http://schemas.microsoft.com/office/drawing/2014/main" id="{99DDED43-CC62-1616-D310-EDB1598EE009}"/>
              </a:ext>
            </a:extLst>
          </p:cNvPr>
          <p:cNvPicPr>
            <a:picLocks noChangeAspect="1"/>
          </p:cNvPicPr>
          <p:nvPr/>
        </p:nvPicPr>
        <p:blipFill>
          <a:blip r:embed="rId4"/>
          <a:stretch>
            <a:fillRect/>
          </a:stretch>
        </p:blipFill>
        <p:spPr>
          <a:xfrm>
            <a:off x="3248422" y="2305638"/>
            <a:ext cx="4368475" cy="40033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51CE9B6-8C41-AD7A-861C-F25C98AFF59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2EFA690-9109-4953-1DB7-120887169BE4}"/>
              </a:ext>
            </a:extLst>
          </p:cNvPr>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a:extLst>
              <a:ext uri="{FF2B5EF4-FFF2-40B4-BE49-F238E27FC236}">
                <a16:creationId xmlns:a16="http://schemas.microsoft.com/office/drawing/2014/main" id="{EE8726F4-7521-D335-9DEA-0C1302C301D4}"/>
              </a:ext>
            </a:extLst>
          </p:cNvPr>
          <p:cNvPicPr>
            <a:picLocks noChangeAspect="1"/>
          </p:cNvPicPr>
          <p:nvPr/>
        </p:nvPicPr>
        <p:blipFill>
          <a:blip r:embed="rId3"/>
          <a:stretch>
            <a:fillRect/>
          </a:stretch>
        </p:blipFill>
        <p:spPr>
          <a:xfrm>
            <a:off x="694944" y="649224"/>
            <a:ext cx="365760" cy="365760"/>
          </a:xfrm>
          <a:prstGeom prst="rect">
            <a:avLst/>
          </a:prstGeom>
        </p:spPr>
      </p:pic>
      <p:sp>
        <p:nvSpPr>
          <p:cNvPr id="4" name="Text 1">
            <a:extLst>
              <a:ext uri="{FF2B5EF4-FFF2-40B4-BE49-F238E27FC236}">
                <a16:creationId xmlns:a16="http://schemas.microsoft.com/office/drawing/2014/main" id="{F70EE40B-3669-99AF-9CDD-7D474292B81D}"/>
              </a:ext>
            </a:extLst>
          </p:cNvPr>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ROSTER SETUP</a:t>
            </a:r>
            <a:endParaRPr lang="en-US" sz="1200" dirty="0"/>
          </a:p>
        </p:txBody>
      </p:sp>
      <p:sp>
        <p:nvSpPr>
          <p:cNvPr id="5" name="Text 2">
            <a:extLst>
              <a:ext uri="{FF2B5EF4-FFF2-40B4-BE49-F238E27FC236}">
                <a16:creationId xmlns:a16="http://schemas.microsoft.com/office/drawing/2014/main" id="{B4E38F35-9652-3577-555D-8F536FB56E9D}"/>
              </a:ext>
            </a:extLst>
          </p:cNvPr>
          <p:cNvSpPr txBox="1"/>
          <p:nvPr/>
        </p:nvSpPr>
        <p:spPr>
          <a:xfrm>
            <a:off x="1295400" y="59580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rPr>
              <a:t>Rosters</a:t>
            </a:r>
            <a:endParaRPr lang="en-US" sz="3000" dirty="0"/>
          </a:p>
        </p:txBody>
      </p:sp>
      <p:sp>
        <p:nvSpPr>
          <p:cNvPr id="6" name="Shape 3">
            <a:extLst>
              <a:ext uri="{FF2B5EF4-FFF2-40B4-BE49-F238E27FC236}">
                <a16:creationId xmlns:a16="http://schemas.microsoft.com/office/drawing/2014/main" id="{FF4F1058-4EDF-5273-8FB2-1A725A023989}"/>
              </a:ext>
            </a:extLst>
          </p:cNvPr>
          <p:cNvSpPr/>
          <p:nvPr/>
        </p:nvSpPr>
        <p:spPr>
          <a:xfrm>
            <a:off x="548640" y="1783080"/>
            <a:ext cx="3611880" cy="2057400"/>
          </a:xfrm>
          <a:prstGeom prst="roundRect">
            <a:avLst>
              <a:gd name="adj" fmla="val 4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7" name="Shape 4">
            <a:extLst>
              <a:ext uri="{FF2B5EF4-FFF2-40B4-BE49-F238E27FC236}">
                <a16:creationId xmlns:a16="http://schemas.microsoft.com/office/drawing/2014/main" id="{08DE3AAE-0900-38B0-7770-B93E5F6E7952}"/>
              </a:ext>
            </a:extLst>
          </p:cNvPr>
          <p:cNvSpPr/>
          <p:nvPr/>
        </p:nvSpPr>
        <p:spPr>
          <a:xfrm>
            <a:off x="1970532" y="2002536"/>
            <a:ext cx="768096" cy="768096"/>
          </a:xfrm>
          <a:prstGeom prst="ellipse">
            <a:avLst/>
          </a:prstGeom>
          <a:solidFill>
            <a:srgbClr val="E8A33D"/>
          </a:solidFill>
          <a:ln/>
        </p:spPr>
        <p:txBody>
          <a:bodyPr/>
          <a:lstStyle/>
          <a:p>
            <a:endParaRPr lang="en-US"/>
          </a:p>
        </p:txBody>
      </p:sp>
      <p:pic>
        <p:nvPicPr>
          <p:cNvPr id="8" name="Image 1" descr="preencoded.png">
            <a:extLst>
              <a:ext uri="{FF2B5EF4-FFF2-40B4-BE49-F238E27FC236}">
                <a16:creationId xmlns:a16="http://schemas.microsoft.com/office/drawing/2014/main" id="{EC1C8D14-7719-C614-E491-A2F56C67E99B}"/>
              </a:ext>
            </a:extLst>
          </p:cNvPr>
          <p:cNvPicPr>
            <a:picLocks noChangeAspect="1"/>
          </p:cNvPicPr>
          <p:nvPr/>
        </p:nvPicPr>
        <p:blipFill>
          <a:blip r:embed="rId4"/>
          <a:stretch>
            <a:fillRect/>
          </a:stretch>
        </p:blipFill>
        <p:spPr>
          <a:xfrm>
            <a:off x="2153412" y="2185416"/>
            <a:ext cx="402336" cy="402336"/>
          </a:xfrm>
          <a:prstGeom prst="rect">
            <a:avLst/>
          </a:prstGeom>
        </p:spPr>
      </p:pic>
      <p:sp>
        <p:nvSpPr>
          <p:cNvPr id="9" name="Text 5">
            <a:extLst>
              <a:ext uri="{FF2B5EF4-FFF2-40B4-BE49-F238E27FC236}">
                <a16:creationId xmlns:a16="http://schemas.microsoft.com/office/drawing/2014/main" id="{CB6CFE15-4EA6-6272-BFD2-45EDEE7EE99E}"/>
              </a:ext>
            </a:extLst>
          </p:cNvPr>
          <p:cNvSpPr txBox="1"/>
          <p:nvPr/>
        </p:nvSpPr>
        <p:spPr>
          <a:xfrm>
            <a:off x="777240" y="2898648"/>
            <a:ext cx="3154680" cy="320040"/>
          </a:xfrm>
          <a:prstGeom prst="rect">
            <a:avLst/>
          </a:prstGeom>
          <a:noFill/>
          <a:ln/>
        </p:spPr>
        <p:txBody>
          <a:bodyPr wrap="square" lIns="0" tIns="0" rIns="0" bIns="0" rtlCol="0" anchor="ctr"/>
          <a:lstStyle/>
          <a:p>
            <a:pPr marL="0" indent="0" algn="ctr">
              <a:buNone/>
            </a:pPr>
            <a:r>
              <a:rPr lang="en-US" sz="1400" b="1" dirty="0">
                <a:solidFill>
                  <a:srgbClr val="1E2761"/>
                </a:solidFill>
                <a:latin typeface="Calibri" pitchFamily="34" charset="0"/>
                <a:ea typeface="Calibri" pitchFamily="34" charset="-122"/>
                <a:cs typeface="Calibri" pitchFamily="34" charset="-120"/>
              </a:rPr>
              <a:t>Roster Upload</a:t>
            </a:r>
            <a:endParaRPr lang="en-US" sz="1400" dirty="0"/>
          </a:p>
        </p:txBody>
      </p:sp>
      <p:sp>
        <p:nvSpPr>
          <p:cNvPr id="10" name="Text 6">
            <a:extLst>
              <a:ext uri="{FF2B5EF4-FFF2-40B4-BE49-F238E27FC236}">
                <a16:creationId xmlns:a16="http://schemas.microsoft.com/office/drawing/2014/main" id="{12694532-9266-727D-670F-7C8C90C7DB7A}"/>
              </a:ext>
            </a:extLst>
          </p:cNvPr>
          <p:cNvSpPr txBox="1"/>
          <p:nvPr/>
        </p:nvSpPr>
        <p:spPr>
          <a:xfrm>
            <a:off x="822960" y="3227832"/>
            <a:ext cx="3063240" cy="548640"/>
          </a:xfrm>
          <a:prstGeom prst="rect">
            <a:avLst/>
          </a:prstGeom>
          <a:noFill/>
          <a:ln/>
        </p:spPr>
        <p:txBody>
          <a:bodyPr wrap="square" lIns="0" tIns="0" rIns="0" bIns="0" rtlCol="0" anchor="ctr"/>
          <a:lstStyle/>
          <a:p>
            <a:pPr marL="0" indent="0" algn="ctr">
              <a:lnSpc>
                <a:spcPct val="115000"/>
              </a:lnSpc>
              <a:buNone/>
            </a:pPr>
            <a:r>
              <a:rPr lang="en-US" sz="1050" dirty="0">
                <a:solidFill>
                  <a:srgbClr val="5B6B82"/>
                </a:solidFill>
                <a:latin typeface="Calibri" pitchFamily="34" charset="0"/>
                <a:ea typeface="Calibri" pitchFamily="34" charset="-122"/>
                <a:cs typeface="Calibri" pitchFamily="34" charset="-120"/>
              </a:rPr>
              <a:t>Upload a CSV of names and emails; Gradescope matches the columns for you.</a:t>
            </a:r>
            <a:endParaRPr lang="en-US" sz="1050" dirty="0"/>
          </a:p>
        </p:txBody>
      </p:sp>
      <p:sp>
        <p:nvSpPr>
          <p:cNvPr id="11" name="Shape 7">
            <a:extLst>
              <a:ext uri="{FF2B5EF4-FFF2-40B4-BE49-F238E27FC236}">
                <a16:creationId xmlns:a16="http://schemas.microsoft.com/office/drawing/2014/main" id="{4BD99B05-2D7E-22F4-7DFD-B3283832CE6E}"/>
              </a:ext>
            </a:extLst>
          </p:cNvPr>
          <p:cNvSpPr/>
          <p:nvPr/>
        </p:nvSpPr>
        <p:spPr>
          <a:xfrm>
            <a:off x="4389120" y="1783080"/>
            <a:ext cx="3611880" cy="2057400"/>
          </a:xfrm>
          <a:prstGeom prst="roundRect">
            <a:avLst>
              <a:gd name="adj" fmla="val 4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2" name="Shape 8">
            <a:extLst>
              <a:ext uri="{FF2B5EF4-FFF2-40B4-BE49-F238E27FC236}">
                <a16:creationId xmlns:a16="http://schemas.microsoft.com/office/drawing/2014/main" id="{DA092BD1-7166-9F12-2DA6-AEA8ED61268F}"/>
              </a:ext>
            </a:extLst>
          </p:cNvPr>
          <p:cNvSpPr/>
          <p:nvPr/>
        </p:nvSpPr>
        <p:spPr>
          <a:xfrm>
            <a:off x="5811012" y="2002536"/>
            <a:ext cx="768096" cy="768096"/>
          </a:xfrm>
          <a:prstGeom prst="ellipse">
            <a:avLst/>
          </a:prstGeom>
          <a:solidFill>
            <a:srgbClr val="E8A33D"/>
          </a:solidFill>
          <a:ln/>
        </p:spPr>
        <p:txBody>
          <a:bodyPr/>
          <a:lstStyle/>
          <a:p>
            <a:endParaRPr lang="en-US"/>
          </a:p>
        </p:txBody>
      </p:sp>
      <p:pic>
        <p:nvPicPr>
          <p:cNvPr id="13" name="Image 2" descr="preencoded.png">
            <a:extLst>
              <a:ext uri="{FF2B5EF4-FFF2-40B4-BE49-F238E27FC236}">
                <a16:creationId xmlns:a16="http://schemas.microsoft.com/office/drawing/2014/main" id="{00329B21-3683-A4A1-AE3B-8EDD58E36BBB}"/>
              </a:ext>
            </a:extLst>
          </p:cNvPr>
          <p:cNvPicPr>
            <a:picLocks noChangeAspect="1"/>
          </p:cNvPicPr>
          <p:nvPr/>
        </p:nvPicPr>
        <p:blipFill>
          <a:blip r:embed="rId5"/>
          <a:stretch>
            <a:fillRect/>
          </a:stretch>
        </p:blipFill>
        <p:spPr>
          <a:xfrm>
            <a:off x="5993892" y="2185416"/>
            <a:ext cx="402336" cy="402336"/>
          </a:xfrm>
          <a:prstGeom prst="rect">
            <a:avLst/>
          </a:prstGeom>
        </p:spPr>
      </p:pic>
      <p:sp>
        <p:nvSpPr>
          <p:cNvPr id="14" name="Text 9">
            <a:extLst>
              <a:ext uri="{FF2B5EF4-FFF2-40B4-BE49-F238E27FC236}">
                <a16:creationId xmlns:a16="http://schemas.microsoft.com/office/drawing/2014/main" id="{9732822B-1871-4563-6BEE-3662DE3A3E90}"/>
              </a:ext>
            </a:extLst>
          </p:cNvPr>
          <p:cNvSpPr txBox="1"/>
          <p:nvPr/>
        </p:nvSpPr>
        <p:spPr>
          <a:xfrm>
            <a:off x="4617720" y="2898648"/>
            <a:ext cx="3154680" cy="320040"/>
          </a:xfrm>
          <a:prstGeom prst="rect">
            <a:avLst/>
          </a:prstGeom>
          <a:noFill/>
          <a:ln/>
        </p:spPr>
        <p:txBody>
          <a:bodyPr wrap="square" lIns="0" tIns="0" rIns="0" bIns="0" rtlCol="0" anchor="ctr"/>
          <a:lstStyle/>
          <a:p>
            <a:pPr marL="0" indent="0" algn="ctr">
              <a:buNone/>
            </a:pPr>
            <a:r>
              <a:rPr lang="en-US" sz="1400" b="1" dirty="0">
                <a:solidFill>
                  <a:srgbClr val="1E2761"/>
                </a:solidFill>
                <a:latin typeface="Calibri" pitchFamily="34" charset="0"/>
                <a:ea typeface="Calibri" pitchFamily="34" charset="-122"/>
                <a:cs typeface="Calibri" pitchFamily="34" charset="-120"/>
              </a:rPr>
              <a:t>Entry Code</a:t>
            </a:r>
            <a:endParaRPr lang="en-US" sz="1400" dirty="0"/>
          </a:p>
        </p:txBody>
      </p:sp>
      <p:sp>
        <p:nvSpPr>
          <p:cNvPr id="15" name="Text 10">
            <a:extLst>
              <a:ext uri="{FF2B5EF4-FFF2-40B4-BE49-F238E27FC236}">
                <a16:creationId xmlns:a16="http://schemas.microsoft.com/office/drawing/2014/main" id="{0D21C0CB-2481-7235-8C88-3793B4242EC5}"/>
              </a:ext>
            </a:extLst>
          </p:cNvPr>
          <p:cNvSpPr txBox="1"/>
          <p:nvPr/>
        </p:nvSpPr>
        <p:spPr>
          <a:xfrm>
            <a:off x="4663440" y="3227832"/>
            <a:ext cx="3063240" cy="548640"/>
          </a:xfrm>
          <a:prstGeom prst="rect">
            <a:avLst/>
          </a:prstGeom>
          <a:noFill/>
          <a:ln/>
        </p:spPr>
        <p:txBody>
          <a:bodyPr wrap="square" lIns="0" tIns="0" rIns="0" bIns="0" rtlCol="0" anchor="ctr"/>
          <a:lstStyle/>
          <a:p>
            <a:pPr marL="0" indent="0" algn="ctr">
              <a:lnSpc>
                <a:spcPct val="115000"/>
              </a:lnSpc>
              <a:buNone/>
            </a:pPr>
            <a:r>
              <a:rPr lang="en-US" sz="1050" dirty="0">
                <a:solidFill>
                  <a:srgbClr val="5B6B82"/>
                </a:solidFill>
                <a:latin typeface="Calibri" pitchFamily="34" charset="0"/>
                <a:ea typeface="Calibri" pitchFamily="34" charset="-122"/>
                <a:cs typeface="Calibri" pitchFamily="34" charset="-120"/>
              </a:rPr>
              <a:t>Turn on self-enroll and share the code shown in your course footer.</a:t>
            </a:r>
            <a:endParaRPr lang="en-US" sz="1050" dirty="0"/>
          </a:p>
        </p:txBody>
      </p:sp>
      <p:sp>
        <p:nvSpPr>
          <p:cNvPr id="16" name="Shape 11">
            <a:extLst>
              <a:ext uri="{FF2B5EF4-FFF2-40B4-BE49-F238E27FC236}">
                <a16:creationId xmlns:a16="http://schemas.microsoft.com/office/drawing/2014/main" id="{094BC5D3-B134-9C46-7AAE-61449AF28975}"/>
              </a:ext>
            </a:extLst>
          </p:cNvPr>
          <p:cNvSpPr/>
          <p:nvPr/>
        </p:nvSpPr>
        <p:spPr>
          <a:xfrm>
            <a:off x="8229600" y="1783080"/>
            <a:ext cx="3611880" cy="2057400"/>
          </a:xfrm>
          <a:prstGeom prst="roundRect">
            <a:avLst>
              <a:gd name="adj" fmla="val 4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7" name="Shape 12">
            <a:extLst>
              <a:ext uri="{FF2B5EF4-FFF2-40B4-BE49-F238E27FC236}">
                <a16:creationId xmlns:a16="http://schemas.microsoft.com/office/drawing/2014/main" id="{23D61D88-D899-6F71-F363-0E6EFD1EEB14}"/>
              </a:ext>
            </a:extLst>
          </p:cNvPr>
          <p:cNvSpPr/>
          <p:nvPr/>
        </p:nvSpPr>
        <p:spPr>
          <a:xfrm>
            <a:off x="9651492" y="2002536"/>
            <a:ext cx="768096" cy="768096"/>
          </a:xfrm>
          <a:prstGeom prst="ellipse">
            <a:avLst/>
          </a:prstGeom>
          <a:solidFill>
            <a:srgbClr val="E8A33D"/>
          </a:solidFill>
          <a:ln/>
        </p:spPr>
        <p:txBody>
          <a:bodyPr/>
          <a:lstStyle/>
          <a:p>
            <a:endParaRPr lang="en-US"/>
          </a:p>
        </p:txBody>
      </p:sp>
      <p:pic>
        <p:nvPicPr>
          <p:cNvPr id="18" name="Image 3" descr="preencoded.png">
            <a:extLst>
              <a:ext uri="{FF2B5EF4-FFF2-40B4-BE49-F238E27FC236}">
                <a16:creationId xmlns:a16="http://schemas.microsoft.com/office/drawing/2014/main" id="{498E8C01-F00C-F12B-5A05-76FDA9EA12D6}"/>
              </a:ext>
            </a:extLst>
          </p:cNvPr>
          <p:cNvPicPr>
            <a:picLocks noChangeAspect="1"/>
          </p:cNvPicPr>
          <p:nvPr/>
        </p:nvPicPr>
        <p:blipFill>
          <a:blip r:embed="rId6"/>
          <a:stretch>
            <a:fillRect/>
          </a:stretch>
        </p:blipFill>
        <p:spPr>
          <a:xfrm>
            <a:off x="9834372" y="2185416"/>
            <a:ext cx="402336" cy="402336"/>
          </a:xfrm>
          <a:prstGeom prst="rect">
            <a:avLst/>
          </a:prstGeom>
        </p:spPr>
      </p:pic>
      <p:sp>
        <p:nvSpPr>
          <p:cNvPr id="19" name="Text 13">
            <a:extLst>
              <a:ext uri="{FF2B5EF4-FFF2-40B4-BE49-F238E27FC236}">
                <a16:creationId xmlns:a16="http://schemas.microsoft.com/office/drawing/2014/main" id="{0A1DA933-F588-B240-C26B-3AA3CFA47AD4}"/>
              </a:ext>
            </a:extLst>
          </p:cNvPr>
          <p:cNvSpPr txBox="1"/>
          <p:nvPr/>
        </p:nvSpPr>
        <p:spPr>
          <a:xfrm>
            <a:off x="8458200" y="2898648"/>
            <a:ext cx="3154680" cy="320040"/>
          </a:xfrm>
          <a:prstGeom prst="rect">
            <a:avLst/>
          </a:prstGeom>
          <a:noFill/>
          <a:ln/>
        </p:spPr>
        <p:txBody>
          <a:bodyPr wrap="square" lIns="0" tIns="0" rIns="0" bIns="0" rtlCol="0" anchor="ctr"/>
          <a:lstStyle/>
          <a:p>
            <a:pPr marL="0" indent="0" algn="ctr">
              <a:buNone/>
            </a:pPr>
            <a:r>
              <a:rPr lang="en-US" sz="1400" b="1" dirty="0">
                <a:solidFill>
                  <a:srgbClr val="1E2761"/>
                </a:solidFill>
                <a:latin typeface="Calibri" pitchFamily="34" charset="0"/>
                <a:ea typeface="Calibri" pitchFamily="34" charset="-122"/>
                <a:cs typeface="Calibri" pitchFamily="34" charset="-120"/>
              </a:rPr>
              <a:t>LMS Sync</a:t>
            </a:r>
            <a:endParaRPr lang="en-US" sz="1400" dirty="0"/>
          </a:p>
        </p:txBody>
      </p:sp>
      <p:sp>
        <p:nvSpPr>
          <p:cNvPr id="20" name="Text 14">
            <a:extLst>
              <a:ext uri="{FF2B5EF4-FFF2-40B4-BE49-F238E27FC236}">
                <a16:creationId xmlns:a16="http://schemas.microsoft.com/office/drawing/2014/main" id="{526AFF0F-39E0-DC17-9D76-F702DA9344D2}"/>
              </a:ext>
            </a:extLst>
          </p:cNvPr>
          <p:cNvSpPr txBox="1"/>
          <p:nvPr/>
        </p:nvSpPr>
        <p:spPr>
          <a:xfrm>
            <a:off x="8503920" y="3227832"/>
            <a:ext cx="3063240" cy="548640"/>
          </a:xfrm>
          <a:prstGeom prst="rect">
            <a:avLst/>
          </a:prstGeom>
          <a:noFill/>
          <a:ln/>
        </p:spPr>
        <p:txBody>
          <a:bodyPr wrap="square" lIns="0" tIns="0" rIns="0" bIns="0" rtlCol="0" anchor="ctr"/>
          <a:lstStyle/>
          <a:p>
            <a:pPr marL="0" indent="0" algn="ctr">
              <a:lnSpc>
                <a:spcPct val="115000"/>
              </a:lnSpc>
              <a:buNone/>
            </a:pPr>
            <a:r>
              <a:rPr lang="en-US" sz="1050" dirty="0">
                <a:solidFill>
                  <a:srgbClr val="5B6B82"/>
                </a:solidFill>
                <a:latin typeface="Calibri" pitchFamily="34" charset="0"/>
                <a:ea typeface="Calibri" pitchFamily="34" charset="-122"/>
                <a:cs typeface="Calibri" pitchFamily="34" charset="-120"/>
              </a:rPr>
              <a:t>Canvas, Blackboard, Brightspace, Moodle, and Sakai rosters sync automatically.</a:t>
            </a:r>
            <a:endParaRPr lang="en-US" sz="1050" dirty="0"/>
          </a:p>
        </p:txBody>
      </p:sp>
      <p:sp>
        <p:nvSpPr>
          <p:cNvPr id="21" name="Shape 15">
            <a:extLst>
              <a:ext uri="{FF2B5EF4-FFF2-40B4-BE49-F238E27FC236}">
                <a16:creationId xmlns:a16="http://schemas.microsoft.com/office/drawing/2014/main" id="{EA2AC5E3-0F65-F617-6BE6-266FD43DC7EB}"/>
              </a:ext>
            </a:extLst>
          </p:cNvPr>
          <p:cNvSpPr/>
          <p:nvPr/>
        </p:nvSpPr>
        <p:spPr>
          <a:xfrm>
            <a:off x="548640" y="4069080"/>
            <a:ext cx="6263640" cy="2148840"/>
          </a:xfrm>
          <a:prstGeom prst="roundRect">
            <a:avLst>
              <a:gd name="adj" fmla="val 3830"/>
            </a:avLst>
          </a:prstGeom>
          <a:solidFill>
            <a:srgbClr val="CADCFC"/>
          </a:solidFill>
          <a:ln w="12700">
            <a:solidFill>
              <a:srgbClr val="CADCFC"/>
            </a:solidFill>
            <a:prstDash val="solid"/>
          </a:ln>
          <a:effectLst>
            <a:outerShdw blurRad="101600" dist="38100" dir="5400000" algn="bl" rotWithShape="0">
              <a:srgbClr val="1E2761">
                <a:alpha val="12000"/>
              </a:srgbClr>
            </a:outerShdw>
          </a:effectLst>
        </p:spPr>
        <p:txBody>
          <a:bodyPr/>
          <a:lstStyle/>
          <a:p>
            <a:endParaRPr lang="en-US"/>
          </a:p>
        </p:txBody>
      </p:sp>
      <p:sp>
        <p:nvSpPr>
          <p:cNvPr id="22" name="Text 16">
            <a:extLst>
              <a:ext uri="{FF2B5EF4-FFF2-40B4-BE49-F238E27FC236}">
                <a16:creationId xmlns:a16="http://schemas.microsoft.com/office/drawing/2014/main" id="{58118BA1-D297-EAA3-7C7C-E26958FDD23B}"/>
              </a:ext>
            </a:extLst>
          </p:cNvPr>
          <p:cNvSpPr txBox="1"/>
          <p:nvPr/>
        </p:nvSpPr>
        <p:spPr>
          <a:xfrm>
            <a:off x="868680" y="4069080"/>
            <a:ext cx="5669280" cy="2148840"/>
          </a:xfrm>
          <a:prstGeom prst="rect">
            <a:avLst/>
          </a:prstGeom>
          <a:noFill/>
          <a:ln/>
        </p:spPr>
        <p:txBody>
          <a:bodyPr wrap="square" lIns="0" tIns="0" rIns="0" bIns="0" rtlCol="0" anchor="ctr"/>
          <a:lstStyle/>
          <a:p>
            <a:pPr marL="0" indent="0">
              <a:lnSpc>
                <a:spcPct val="130000"/>
              </a:lnSpc>
              <a:buNone/>
            </a:pPr>
            <a:r>
              <a:rPr lang="en-US" sz="1300" dirty="0">
                <a:solidFill>
                  <a:srgbClr val="1E2761"/>
                </a:solidFill>
                <a:latin typeface="Calibri" pitchFamily="34" charset="0"/>
                <a:ea typeface="Calibri" pitchFamily="34" charset="-122"/>
                <a:cs typeface="Calibri" pitchFamily="34" charset="-120"/>
              </a:rPr>
              <a:t>Staff work the same way — go to Roster → Add Students or Staff, enter a name, email, and role, or upload a CSV of TAs/readers.</a:t>
            </a:r>
            <a:endParaRPr lang="en-US" sz="1300" dirty="0"/>
          </a:p>
        </p:txBody>
      </p:sp>
      <p:sp>
        <p:nvSpPr>
          <p:cNvPr id="23" name="Shape 17">
            <a:extLst>
              <a:ext uri="{FF2B5EF4-FFF2-40B4-BE49-F238E27FC236}">
                <a16:creationId xmlns:a16="http://schemas.microsoft.com/office/drawing/2014/main" id="{368931F5-CC70-1583-5598-F77EA211211D}"/>
              </a:ext>
            </a:extLst>
          </p:cNvPr>
          <p:cNvSpPr/>
          <p:nvPr/>
        </p:nvSpPr>
        <p:spPr>
          <a:xfrm>
            <a:off x="7757001" y="4069080"/>
            <a:ext cx="3304350" cy="2148840"/>
          </a:xfrm>
          <a:prstGeom prst="roundRect">
            <a:avLst>
              <a:gd name="adj" fmla="val 383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pic>
        <p:nvPicPr>
          <p:cNvPr id="24" name="Image 4" descr="/root/.claude/uploads/42b44050-6cb5-5b6b-8b94-7742b514d8df/aacf8a9e-image.png">
            <a:extLst>
              <a:ext uri="{FF2B5EF4-FFF2-40B4-BE49-F238E27FC236}">
                <a16:creationId xmlns:a16="http://schemas.microsoft.com/office/drawing/2014/main" id="{E1001693-F35A-AB52-8F11-7CF0F626269D}"/>
              </a:ext>
            </a:extLst>
          </p:cNvPr>
          <p:cNvPicPr>
            <a:picLocks noChangeAspect="1"/>
          </p:cNvPicPr>
          <p:nvPr/>
        </p:nvPicPr>
        <p:blipFill>
          <a:blip r:embed="rId7"/>
          <a:stretch>
            <a:fillRect/>
          </a:stretch>
        </p:blipFill>
        <p:spPr>
          <a:xfrm>
            <a:off x="7830153" y="4142232"/>
            <a:ext cx="3158046" cy="2002536"/>
          </a:xfrm>
          <a:prstGeom prst="rect">
            <a:avLst/>
          </a:prstGeom>
        </p:spPr>
      </p:pic>
      <p:sp>
        <p:nvSpPr>
          <p:cNvPr id="25" name="Text 18">
            <a:extLst>
              <a:ext uri="{FF2B5EF4-FFF2-40B4-BE49-F238E27FC236}">
                <a16:creationId xmlns:a16="http://schemas.microsoft.com/office/drawing/2014/main" id="{6D8060F8-8658-C231-8CF4-B6DE938D005E}"/>
              </a:ext>
            </a:extLst>
          </p:cNvPr>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6" name="Text 19">
            <a:extLst>
              <a:ext uri="{FF2B5EF4-FFF2-40B4-BE49-F238E27FC236}">
                <a16:creationId xmlns:a16="http://schemas.microsoft.com/office/drawing/2014/main" id="{CB4D06C6-CDD3-994F-DA5D-AB48F9B9E38D}"/>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07</a:t>
            </a:r>
            <a:endParaRPr lang="en-US" sz="900" dirty="0"/>
          </a:p>
        </p:txBody>
      </p:sp>
    </p:spTree>
    <p:extLst>
      <p:ext uri="{BB962C8B-B14F-4D97-AF65-F5344CB8AC3E}">
        <p14:creationId xmlns:p14="http://schemas.microsoft.com/office/powerpoint/2010/main" val="1541446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ROSTER SETUP</a:t>
            </a:r>
            <a:endParaRPr lang="en-US" sz="1200" dirty="0"/>
          </a:p>
        </p:txBody>
      </p:sp>
      <p:sp>
        <p:nvSpPr>
          <p:cNvPr id="5" name="Text 2"/>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Staff Roles &amp; Permissions</a:t>
            </a:r>
            <a:endParaRPr lang="en-US" sz="3000" dirty="0"/>
          </a:p>
        </p:txBody>
      </p:sp>
      <p:sp>
        <p:nvSpPr>
          <p:cNvPr id="6" name="Shape 3"/>
          <p:cNvSpPr/>
          <p:nvPr/>
        </p:nvSpPr>
        <p:spPr>
          <a:xfrm>
            <a:off x="548640" y="1783080"/>
            <a:ext cx="5257800" cy="4114800"/>
          </a:xfrm>
          <a:prstGeom prst="roundRect">
            <a:avLst>
              <a:gd name="adj" fmla="val 2000"/>
            </a:avLst>
          </a:prstGeom>
          <a:solidFill>
            <a:srgbClr val="1E2761"/>
          </a:solidFill>
          <a:ln w="12700">
            <a:solidFill>
              <a:srgbClr val="1E2761"/>
            </a:solidFill>
            <a:prstDash val="solid"/>
          </a:ln>
          <a:effectLst>
            <a:outerShdw blurRad="101600" dist="38100" dir="5400000" algn="bl" rotWithShape="0">
              <a:srgbClr val="1E2761">
                <a:alpha val="12000"/>
              </a:srgbClr>
            </a:outerShdw>
          </a:effectLst>
        </p:spPr>
        <p:txBody>
          <a:bodyPr/>
          <a:lstStyle/>
          <a:p>
            <a:endParaRPr lang="en-US"/>
          </a:p>
        </p:txBody>
      </p:sp>
      <p:sp>
        <p:nvSpPr>
          <p:cNvPr id="7" name="Text 4"/>
          <p:cNvSpPr txBox="1"/>
          <p:nvPr/>
        </p:nvSpPr>
        <p:spPr>
          <a:xfrm>
            <a:off x="914400" y="2103120"/>
            <a:ext cx="4526280"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Instructor</a:t>
            </a:r>
            <a:endParaRPr lang="en-US" sz="2200" dirty="0"/>
          </a:p>
        </p:txBody>
      </p:sp>
      <p:sp>
        <p:nvSpPr>
          <p:cNvPr id="8" name="Text 5"/>
          <p:cNvSpPr txBox="1"/>
          <p:nvPr/>
        </p:nvSpPr>
        <p:spPr>
          <a:xfrm>
            <a:off x="914400" y="2743200"/>
            <a:ext cx="4526280" cy="2834640"/>
          </a:xfrm>
          <a:prstGeom prst="rect">
            <a:avLst/>
          </a:prstGeom>
          <a:noFill/>
          <a:ln/>
        </p:spPr>
        <p:txBody>
          <a:bodyPr wrap="square" lIns="0" tIns="0" rIns="0" bIns="0" rtlCol="0" anchor="t"/>
          <a:lstStyle/>
          <a:p>
            <a:pPr marL="342900" indent="-342900">
              <a:lnSpc>
                <a:spcPct val="140000"/>
              </a:lnSpc>
              <a:spcAft>
                <a:spcPts val="1200"/>
              </a:spcAft>
              <a:buSzPct val="100000"/>
              <a:buChar char="●"/>
            </a:pPr>
            <a:r>
              <a:rPr lang="en-US" sz="1350" dirty="0">
                <a:solidFill>
                  <a:srgbClr val="FFFFFF"/>
                </a:solidFill>
                <a:latin typeface="Calibri" pitchFamily="34" charset="0"/>
                <a:ea typeface="Calibri" pitchFamily="34" charset="-122"/>
                <a:cs typeface="Calibri" pitchFamily="34" charset="-120"/>
              </a:rPr>
              <a:t>Add/remove students and manage submissions</a:t>
            </a:r>
            <a:endParaRPr lang="en-US" sz="1350" dirty="0"/>
          </a:p>
          <a:p>
            <a:pPr marL="342900" indent="-342900">
              <a:lnSpc>
                <a:spcPct val="140000"/>
              </a:lnSpc>
              <a:spcAft>
                <a:spcPts val="1200"/>
              </a:spcAft>
              <a:buSzPct val="100000"/>
              <a:buChar char="●"/>
            </a:pPr>
            <a:r>
              <a:rPr lang="en-US" sz="1350" dirty="0">
                <a:solidFill>
                  <a:srgbClr val="FFFFFF"/>
                </a:solidFill>
                <a:latin typeface="Calibri" pitchFamily="34" charset="0"/>
                <a:ea typeface="Calibri" pitchFamily="34" charset="-122"/>
                <a:cs typeface="Calibri" pitchFamily="34" charset="-120"/>
              </a:rPr>
              <a:t>Duplicate or delete the course</a:t>
            </a:r>
            <a:endParaRPr lang="en-US" sz="1350" dirty="0"/>
          </a:p>
          <a:p>
            <a:pPr marL="342900" indent="-342900">
              <a:lnSpc>
                <a:spcPct val="140000"/>
              </a:lnSpc>
              <a:spcAft>
                <a:spcPts val="1200"/>
              </a:spcAft>
              <a:buSzPct val="100000"/>
              <a:buChar char="●"/>
            </a:pPr>
            <a:r>
              <a:rPr lang="en-US" sz="1350" dirty="0">
                <a:solidFill>
                  <a:srgbClr val="FFFFFF"/>
                </a:solidFill>
                <a:latin typeface="Calibri" pitchFamily="34" charset="0"/>
                <a:ea typeface="Calibri" pitchFamily="34" charset="-122"/>
                <a:cs typeface="Calibri" pitchFamily="34" charset="-120"/>
              </a:rPr>
              <a:t>Name shown to students on the dashboard</a:t>
            </a:r>
            <a:endParaRPr lang="en-US" sz="1350" dirty="0"/>
          </a:p>
          <a:p>
            <a:pPr marL="342900" indent="-342900">
              <a:lnSpc>
                <a:spcPct val="140000"/>
              </a:lnSpc>
              <a:spcAft>
                <a:spcPts val="1200"/>
              </a:spcAft>
              <a:buSzPct val="100000"/>
              <a:buChar char="●"/>
            </a:pPr>
            <a:r>
              <a:rPr lang="en-US" sz="1350" dirty="0">
                <a:solidFill>
                  <a:srgbClr val="FFFFFF"/>
                </a:solidFill>
                <a:latin typeface="Calibri" pitchFamily="34" charset="0"/>
                <a:ea typeface="Calibri" pitchFamily="34" charset="-122"/>
                <a:cs typeface="Calibri" pitchFamily="34" charset="-120"/>
              </a:rPr>
              <a:t>Full rubric editing, always</a:t>
            </a:r>
            <a:endParaRPr lang="en-US" sz="1350" dirty="0"/>
          </a:p>
        </p:txBody>
      </p:sp>
      <p:sp>
        <p:nvSpPr>
          <p:cNvPr id="9" name="Shape 6"/>
          <p:cNvSpPr/>
          <p:nvPr/>
        </p:nvSpPr>
        <p:spPr>
          <a:xfrm>
            <a:off x="6355080" y="1783080"/>
            <a:ext cx="5257800" cy="4114800"/>
          </a:xfrm>
          <a:prstGeom prst="roundRect">
            <a:avLst>
              <a:gd name="adj" fmla="val 2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0" name="Text 7"/>
          <p:cNvSpPr txBox="1"/>
          <p:nvPr/>
        </p:nvSpPr>
        <p:spPr>
          <a:xfrm>
            <a:off x="6720840" y="2103120"/>
            <a:ext cx="4526280" cy="457200"/>
          </a:xfrm>
          <a:prstGeom prst="rect">
            <a:avLst/>
          </a:prstGeom>
          <a:noFill/>
          <a:ln/>
        </p:spPr>
        <p:txBody>
          <a:bodyPr wrap="square" lIns="0" tIns="0" rIns="0" bIns="0" rtlCol="0" anchor="ctr"/>
          <a:lstStyle/>
          <a:p>
            <a:pPr marL="0" indent="0">
              <a:buNone/>
            </a:pPr>
            <a:r>
              <a:rPr lang="en-US" sz="2200" b="1" dirty="0">
                <a:solidFill>
                  <a:srgbClr val="1E2761"/>
                </a:solidFill>
                <a:latin typeface="Cambria" pitchFamily="34" charset="0"/>
                <a:ea typeface="Cambria" pitchFamily="34" charset="-122"/>
                <a:cs typeface="Cambria" pitchFamily="34" charset="-120"/>
              </a:rPr>
              <a:t>TA / Reader</a:t>
            </a:r>
            <a:endParaRPr lang="en-US" sz="2200" dirty="0"/>
          </a:p>
        </p:txBody>
      </p:sp>
      <p:sp>
        <p:nvSpPr>
          <p:cNvPr id="11" name="Text 8"/>
          <p:cNvSpPr txBox="1"/>
          <p:nvPr/>
        </p:nvSpPr>
        <p:spPr>
          <a:xfrm>
            <a:off x="6720840" y="2743200"/>
            <a:ext cx="4526280" cy="2834640"/>
          </a:xfrm>
          <a:prstGeom prst="rect">
            <a:avLst/>
          </a:prstGeom>
          <a:noFill/>
          <a:ln/>
        </p:spPr>
        <p:txBody>
          <a:bodyPr wrap="square" lIns="0" tIns="0" rIns="0" bIns="0" rtlCol="0" anchor="t"/>
          <a:lstStyle/>
          <a:p>
            <a:pPr marL="342900" indent="-342900">
              <a:lnSpc>
                <a:spcPct val="140000"/>
              </a:lnSpc>
              <a:spcAft>
                <a:spcPts val="1200"/>
              </a:spcAft>
              <a:buSzPct val="100000"/>
              <a:buChar char="●"/>
            </a:pPr>
            <a:r>
              <a:rPr lang="en-US" sz="1350" dirty="0">
                <a:solidFill>
                  <a:srgbClr val="1E2761"/>
                </a:solidFill>
                <a:latin typeface="Calibri" pitchFamily="34" charset="0"/>
                <a:ea typeface="Calibri" pitchFamily="34" charset="-122"/>
                <a:cs typeface="Calibri" pitchFamily="34" charset="-120"/>
              </a:rPr>
              <a:t>Add/remove students and manage submissions</a:t>
            </a:r>
            <a:endParaRPr lang="en-US" sz="1350" dirty="0"/>
          </a:p>
          <a:p>
            <a:pPr marL="342900" indent="-342900">
              <a:lnSpc>
                <a:spcPct val="140000"/>
              </a:lnSpc>
              <a:spcAft>
                <a:spcPts val="1200"/>
              </a:spcAft>
              <a:buSzPct val="100000"/>
              <a:buChar char="●"/>
            </a:pPr>
            <a:r>
              <a:rPr lang="en-US" sz="1350" dirty="0">
                <a:solidFill>
                  <a:srgbClr val="1E2761"/>
                </a:solidFill>
                <a:latin typeface="Calibri" pitchFamily="34" charset="0"/>
                <a:ea typeface="Calibri" pitchFamily="34" charset="-122"/>
                <a:cs typeface="Calibri" pitchFamily="34" charset="-120"/>
              </a:rPr>
              <a:t>Cannot duplicate or delete the course</a:t>
            </a:r>
            <a:endParaRPr lang="en-US" sz="1350" dirty="0"/>
          </a:p>
          <a:p>
            <a:pPr marL="342900" indent="-342900">
              <a:lnSpc>
                <a:spcPct val="140000"/>
              </a:lnSpc>
              <a:spcAft>
                <a:spcPts val="1200"/>
              </a:spcAft>
              <a:buSzPct val="100000"/>
              <a:buChar char="●"/>
            </a:pPr>
            <a:r>
              <a:rPr lang="en-US" sz="1350" dirty="0">
                <a:solidFill>
                  <a:srgbClr val="1E2761"/>
                </a:solidFill>
                <a:latin typeface="Calibri" pitchFamily="34" charset="0"/>
                <a:ea typeface="Calibri" pitchFamily="34" charset="-122"/>
                <a:cs typeface="Calibri" pitchFamily="34" charset="-120"/>
              </a:rPr>
              <a:t>Name not shown to students</a:t>
            </a:r>
            <a:endParaRPr lang="en-US" sz="1350" dirty="0"/>
          </a:p>
          <a:p>
            <a:pPr marL="342900" indent="-342900">
              <a:lnSpc>
                <a:spcPct val="140000"/>
              </a:lnSpc>
              <a:spcAft>
                <a:spcPts val="1200"/>
              </a:spcAft>
              <a:buSzPct val="100000"/>
              <a:buChar char="●"/>
            </a:pPr>
            <a:r>
              <a:rPr lang="en-US" sz="1350" dirty="0">
                <a:solidFill>
                  <a:srgbClr val="1E2761"/>
                </a:solidFill>
                <a:latin typeface="Calibri" pitchFamily="34" charset="0"/>
                <a:ea typeface="Calibri" pitchFamily="34" charset="-122"/>
                <a:cs typeface="Calibri" pitchFamily="34" charset="-120"/>
              </a:rPr>
              <a:t>Can edit rubrics only if the instructor allows it</a:t>
            </a:r>
            <a:endParaRPr lang="en-US" sz="1350" dirty="0"/>
          </a:p>
        </p:txBody>
      </p:sp>
      <p:sp>
        <p:nvSpPr>
          <p:cNvPr id="13" name="Text 10"/>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14" name="Text 11"/>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22960" y="2148840"/>
            <a:ext cx="2377440" cy="2377440"/>
          </a:xfrm>
          <a:prstGeom prst="ellipse">
            <a:avLst/>
          </a:prstGeom>
          <a:solidFill>
            <a:srgbClr val="E8A33D"/>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1389888" y="2715768"/>
            <a:ext cx="1243584" cy="1243584"/>
          </a:xfrm>
          <a:prstGeom prst="rect">
            <a:avLst/>
          </a:prstGeom>
        </p:spPr>
      </p:pic>
      <p:sp>
        <p:nvSpPr>
          <p:cNvPr id="4" name="Text 1"/>
          <p:cNvSpPr txBox="1"/>
          <p:nvPr/>
        </p:nvSpPr>
        <p:spPr>
          <a:xfrm>
            <a:off x="3657600" y="1965960"/>
            <a:ext cx="2743200" cy="548640"/>
          </a:xfrm>
          <a:prstGeom prst="rect">
            <a:avLst/>
          </a:prstGeom>
          <a:noFill/>
          <a:ln/>
        </p:spPr>
        <p:txBody>
          <a:bodyPr wrap="square" lIns="0" tIns="0" rIns="0" bIns="0" rtlCol="0" anchor="ctr"/>
          <a:lstStyle/>
          <a:p>
            <a:pPr marL="0" indent="0">
              <a:buNone/>
            </a:pPr>
            <a:r>
              <a:rPr lang="en-US" sz="1600" b="1" kern="0" spc="100" dirty="0">
                <a:solidFill>
                  <a:srgbClr val="E8A33D"/>
                </a:solidFill>
                <a:latin typeface="Calibri" pitchFamily="34" charset="0"/>
                <a:ea typeface="Calibri" pitchFamily="34" charset="-122"/>
                <a:cs typeface="Calibri" pitchFamily="34" charset="-120"/>
              </a:rPr>
              <a:t>02</a:t>
            </a:r>
            <a:endParaRPr lang="en-US" sz="1600" dirty="0"/>
          </a:p>
        </p:txBody>
      </p:sp>
      <p:sp>
        <p:nvSpPr>
          <p:cNvPr id="5" name="Text 2"/>
          <p:cNvSpPr txBox="1"/>
          <p:nvPr/>
        </p:nvSpPr>
        <p:spPr>
          <a:xfrm>
            <a:off x="3611880" y="2423160"/>
            <a:ext cx="7863840" cy="118872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Building an Assignment</a:t>
            </a:r>
            <a:endParaRPr lang="en-US" sz="40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A9B6D6"/>
                </a:solidFill>
                <a:latin typeface="Calibri" pitchFamily="34" charset="0"/>
                <a:ea typeface="Calibri" pitchFamily="34" charset="-122"/>
                <a:cs typeface="Calibri" pitchFamily="34" charset="-120"/>
              </a:rPr>
              <a:t>Gradescope Training  •  Instructors &amp; TAs</a:t>
            </a:r>
            <a:endParaRPr lang="en-US" sz="900" dirty="0"/>
          </a:p>
        </p:txBody>
      </p:sp>
      <p:sp>
        <p:nvSpPr>
          <p:cNvPr id="8" name="Text 5"/>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A9B6D6"/>
                </a:solidFill>
                <a:latin typeface="Calibri" pitchFamily="34" charset="0"/>
                <a:ea typeface="Calibri" pitchFamily="34" charset="-122"/>
                <a:cs typeface="Calibri" pitchFamily="34" charset="-120"/>
              </a:rPr>
              <a:t>09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ASSIGNMENTS</a:t>
            </a:r>
            <a:endParaRPr lang="en-US" sz="1200" dirty="0"/>
          </a:p>
        </p:txBody>
      </p:sp>
      <p:sp>
        <p:nvSpPr>
          <p:cNvPr id="5" name="Text 2"/>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Assignment Links to Moodle</a:t>
            </a:r>
            <a:endParaRPr lang="en-US" sz="3000" dirty="0"/>
          </a:p>
        </p:txBody>
      </p:sp>
      <p:sp>
        <p:nvSpPr>
          <p:cNvPr id="9" name="Text 5"/>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10" name="Text 6"/>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11</a:t>
            </a:r>
            <a:endParaRPr lang="en-US" sz="900" dirty="0"/>
          </a:p>
        </p:txBody>
      </p:sp>
      <p:pic>
        <p:nvPicPr>
          <p:cNvPr id="14" name="Picture 13" descr="The image shows a user interface for a content management system with various options for adding activities or resources, including activities, assignments, forums, and tools like Panopto and SCORM.&#10;&#10;AI-generated content may be incorrect.">
            <a:extLst>
              <a:ext uri="{FF2B5EF4-FFF2-40B4-BE49-F238E27FC236}">
                <a16:creationId xmlns:a16="http://schemas.microsoft.com/office/drawing/2014/main" id="{88F54044-E6AC-E360-5D02-64E259645EED}"/>
              </a:ext>
            </a:extLst>
          </p:cNvPr>
          <p:cNvPicPr>
            <a:picLocks noChangeAspect="1"/>
          </p:cNvPicPr>
          <p:nvPr/>
        </p:nvPicPr>
        <p:blipFill>
          <a:blip r:embed="rId4"/>
          <a:stretch>
            <a:fillRect/>
          </a:stretch>
        </p:blipFill>
        <p:spPr>
          <a:xfrm>
            <a:off x="7200637" y="1631711"/>
            <a:ext cx="3528018" cy="4207936"/>
          </a:xfrm>
          <a:prstGeom prst="rect">
            <a:avLst/>
          </a:prstGeom>
        </p:spPr>
      </p:pic>
      <p:pic>
        <p:nvPicPr>
          <p:cNvPr id="7" name="Picture 6" descr="The image displays a digital interface for a homework assignment, with a due date, PDF file, answer key, and an option to create a learning activity.&#10;&#10;AI-generated content may be incorrect.">
            <a:extLst>
              <a:ext uri="{FF2B5EF4-FFF2-40B4-BE49-F238E27FC236}">
                <a16:creationId xmlns:a16="http://schemas.microsoft.com/office/drawing/2014/main" id="{DCAB07A7-33BC-8B48-02D6-19792694AA1B}"/>
              </a:ext>
            </a:extLst>
          </p:cNvPr>
          <p:cNvPicPr>
            <a:picLocks noChangeAspect="1"/>
          </p:cNvPicPr>
          <p:nvPr/>
        </p:nvPicPr>
        <p:blipFill>
          <a:blip r:embed="rId5"/>
          <a:stretch>
            <a:fillRect/>
          </a:stretch>
        </p:blipFill>
        <p:spPr>
          <a:xfrm>
            <a:off x="284461" y="2023095"/>
            <a:ext cx="6265060" cy="367134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20F962E-ED62-525E-F9E0-75C9BF9CE4E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C627B26-FFC3-7328-AC03-E4C09D6A0714}"/>
              </a:ext>
            </a:extLst>
          </p:cNvPr>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a:extLst>
              <a:ext uri="{FF2B5EF4-FFF2-40B4-BE49-F238E27FC236}">
                <a16:creationId xmlns:a16="http://schemas.microsoft.com/office/drawing/2014/main" id="{D2B0E586-B084-CA7E-6C77-0CAD0D1C522D}"/>
              </a:ext>
            </a:extLst>
          </p:cNvPr>
          <p:cNvPicPr>
            <a:picLocks noChangeAspect="1"/>
          </p:cNvPicPr>
          <p:nvPr/>
        </p:nvPicPr>
        <p:blipFill>
          <a:blip r:embed="rId3"/>
          <a:stretch>
            <a:fillRect/>
          </a:stretch>
        </p:blipFill>
        <p:spPr>
          <a:xfrm>
            <a:off x="694944" y="649224"/>
            <a:ext cx="365760" cy="365760"/>
          </a:xfrm>
          <a:prstGeom prst="rect">
            <a:avLst/>
          </a:prstGeom>
        </p:spPr>
      </p:pic>
      <p:sp>
        <p:nvSpPr>
          <p:cNvPr id="4" name="Text 1">
            <a:extLst>
              <a:ext uri="{FF2B5EF4-FFF2-40B4-BE49-F238E27FC236}">
                <a16:creationId xmlns:a16="http://schemas.microsoft.com/office/drawing/2014/main" id="{E30ACF45-3658-580F-6AB0-AB37F34AAECA}"/>
              </a:ext>
            </a:extLst>
          </p:cNvPr>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ASSIGNMENTS</a:t>
            </a:r>
            <a:endParaRPr lang="en-US" sz="1200" dirty="0"/>
          </a:p>
        </p:txBody>
      </p:sp>
      <p:sp>
        <p:nvSpPr>
          <p:cNvPr id="5" name="Text 2">
            <a:extLst>
              <a:ext uri="{FF2B5EF4-FFF2-40B4-BE49-F238E27FC236}">
                <a16:creationId xmlns:a16="http://schemas.microsoft.com/office/drawing/2014/main" id="{04D1FAE2-C455-965A-9D09-E3BE45F324AB}"/>
              </a:ext>
            </a:extLst>
          </p:cNvPr>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Assignment Links to Moodle</a:t>
            </a:r>
            <a:endParaRPr lang="en-US" sz="3000" dirty="0"/>
          </a:p>
        </p:txBody>
      </p:sp>
      <p:sp>
        <p:nvSpPr>
          <p:cNvPr id="9" name="Text 5">
            <a:extLst>
              <a:ext uri="{FF2B5EF4-FFF2-40B4-BE49-F238E27FC236}">
                <a16:creationId xmlns:a16="http://schemas.microsoft.com/office/drawing/2014/main" id="{74FE3032-0EF4-62CE-DEF3-E5ABA10097AF}"/>
              </a:ext>
            </a:extLst>
          </p:cNvPr>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10" name="Text 6">
            <a:extLst>
              <a:ext uri="{FF2B5EF4-FFF2-40B4-BE49-F238E27FC236}">
                <a16:creationId xmlns:a16="http://schemas.microsoft.com/office/drawing/2014/main" id="{B3C0B5A0-1D63-19E3-B30B-5D8D4730F124}"/>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12</a:t>
            </a:r>
            <a:endParaRPr lang="en-US" sz="900" dirty="0"/>
          </a:p>
        </p:txBody>
      </p:sp>
      <p:pic>
        <p:nvPicPr>
          <p:cNvPr id="16" name="Picture 15">
            <a:extLst>
              <a:ext uri="{FF2B5EF4-FFF2-40B4-BE49-F238E27FC236}">
                <a16:creationId xmlns:a16="http://schemas.microsoft.com/office/drawing/2014/main" id="{98C8FFBD-DCAC-383F-E207-7D1396628C84}"/>
              </a:ext>
            </a:extLst>
          </p:cNvPr>
          <p:cNvPicPr>
            <a:picLocks noChangeAspect="1"/>
          </p:cNvPicPr>
          <p:nvPr/>
        </p:nvPicPr>
        <p:blipFill>
          <a:blip r:embed="rId4"/>
          <a:stretch>
            <a:fillRect/>
          </a:stretch>
        </p:blipFill>
        <p:spPr>
          <a:xfrm>
            <a:off x="1060704" y="1592027"/>
            <a:ext cx="9850735" cy="5156245"/>
          </a:xfrm>
          <a:prstGeom prst="rect">
            <a:avLst/>
          </a:prstGeom>
        </p:spPr>
      </p:pic>
    </p:spTree>
    <p:extLst>
      <p:ext uri="{BB962C8B-B14F-4D97-AF65-F5344CB8AC3E}">
        <p14:creationId xmlns:p14="http://schemas.microsoft.com/office/powerpoint/2010/main" val="99294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ASSIGNMENTS</a:t>
            </a:r>
            <a:endParaRPr lang="en-US" sz="1200" dirty="0"/>
          </a:p>
        </p:txBody>
      </p:sp>
      <p:sp>
        <p:nvSpPr>
          <p:cNvPr id="5" name="Text 2"/>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Choosing the Right Assignment Type</a:t>
            </a:r>
            <a:endParaRPr lang="en-US" sz="3000" dirty="0"/>
          </a:p>
        </p:txBody>
      </p:sp>
      <p:sp>
        <p:nvSpPr>
          <p:cNvPr id="6" name="Shape 3"/>
          <p:cNvSpPr/>
          <p:nvPr/>
        </p:nvSpPr>
        <p:spPr>
          <a:xfrm>
            <a:off x="548640" y="1783080"/>
            <a:ext cx="5349240" cy="841248"/>
          </a:xfrm>
          <a:prstGeom prst="roundRect">
            <a:avLst>
              <a:gd name="adj" fmla="val 9783"/>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7" name="Shape 4"/>
          <p:cNvSpPr/>
          <p:nvPr/>
        </p:nvSpPr>
        <p:spPr>
          <a:xfrm>
            <a:off x="713232" y="1920240"/>
            <a:ext cx="566928" cy="566928"/>
          </a:xfrm>
          <a:prstGeom prst="ellipse">
            <a:avLst/>
          </a:prstGeom>
          <a:solidFill>
            <a:srgbClr val="CADCFC"/>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850392" y="2057400"/>
            <a:ext cx="292608" cy="292608"/>
          </a:xfrm>
          <a:prstGeom prst="rect">
            <a:avLst/>
          </a:prstGeom>
        </p:spPr>
      </p:pic>
      <p:sp>
        <p:nvSpPr>
          <p:cNvPr id="9" name="Text 5"/>
          <p:cNvSpPr txBox="1"/>
          <p:nvPr/>
        </p:nvSpPr>
        <p:spPr>
          <a:xfrm>
            <a:off x="1426464" y="1874520"/>
            <a:ext cx="429768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Exam &amp; Quiz</a:t>
            </a:r>
            <a:endParaRPr lang="en-US" sz="1300" dirty="0"/>
          </a:p>
        </p:txBody>
      </p:sp>
      <p:sp>
        <p:nvSpPr>
          <p:cNvPr id="10" name="Text 6"/>
          <p:cNvSpPr txBox="1"/>
          <p:nvPr/>
        </p:nvSpPr>
        <p:spPr>
          <a:xfrm>
            <a:off x="1426464" y="2167128"/>
            <a:ext cx="4297680" cy="420624"/>
          </a:xfrm>
          <a:prstGeom prst="rect">
            <a:avLst/>
          </a:prstGeom>
          <a:noFill/>
          <a:ln/>
        </p:spPr>
        <p:txBody>
          <a:bodyPr wrap="square" lIns="0" tIns="0" rIns="0" bIns="0" rtlCol="0" anchor="ctr"/>
          <a:lstStyle/>
          <a:p>
            <a:pPr marL="0" indent="0">
              <a:lnSpc>
                <a:spcPct val="112000"/>
              </a:lnSpc>
              <a:buNone/>
            </a:pPr>
            <a:r>
              <a:rPr lang="en-US" sz="950" dirty="0">
                <a:solidFill>
                  <a:srgbClr val="5B6B82"/>
                </a:solidFill>
                <a:latin typeface="Calibri" pitchFamily="34" charset="0"/>
                <a:ea typeface="Calibri" pitchFamily="34" charset="-122"/>
                <a:cs typeface="Calibri" pitchFamily="34" charset="-120"/>
              </a:rPr>
              <a:t>Scanned paper exams. Mark question regions on a template, then grade by hand.</a:t>
            </a:r>
            <a:endParaRPr lang="en-US" sz="950" dirty="0"/>
          </a:p>
        </p:txBody>
      </p:sp>
      <p:sp>
        <p:nvSpPr>
          <p:cNvPr id="11" name="Shape 7"/>
          <p:cNvSpPr/>
          <p:nvPr/>
        </p:nvSpPr>
        <p:spPr>
          <a:xfrm>
            <a:off x="548640" y="2715768"/>
            <a:ext cx="5349240" cy="841248"/>
          </a:xfrm>
          <a:prstGeom prst="roundRect">
            <a:avLst>
              <a:gd name="adj" fmla="val 9783"/>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2" name="Shape 8"/>
          <p:cNvSpPr/>
          <p:nvPr/>
        </p:nvSpPr>
        <p:spPr>
          <a:xfrm>
            <a:off x="713232" y="2852928"/>
            <a:ext cx="566928" cy="566928"/>
          </a:xfrm>
          <a:prstGeom prst="ellipse">
            <a:avLst/>
          </a:prstGeom>
          <a:solidFill>
            <a:srgbClr val="CADCFC"/>
          </a:solidFill>
          <a:ln/>
        </p:spPr>
        <p:txBody>
          <a:bodyPr/>
          <a:lstStyle/>
          <a:p>
            <a:endParaRPr lang="en-US"/>
          </a:p>
        </p:txBody>
      </p:sp>
      <p:pic>
        <p:nvPicPr>
          <p:cNvPr id="13" name="Image 2" descr="preencoded.png"/>
          <p:cNvPicPr>
            <a:picLocks noChangeAspect="1"/>
          </p:cNvPicPr>
          <p:nvPr/>
        </p:nvPicPr>
        <p:blipFill>
          <a:blip r:embed="rId5"/>
          <a:stretch>
            <a:fillRect/>
          </a:stretch>
        </p:blipFill>
        <p:spPr>
          <a:xfrm>
            <a:off x="850392" y="2990088"/>
            <a:ext cx="292608" cy="292608"/>
          </a:xfrm>
          <a:prstGeom prst="rect">
            <a:avLst/>
          </a:prstGeom>
        </p:spPr>
      </p:pic>
      <p:sp>
        <p:nvSpPr>
          <p:cNvPr id="14" name="Text 9"/>
          <p:cNvSpPr txBox="1"/>
          <p:nvPr/>
        </p:nvSpPr>
        <p:spPr>
          <a:xfrm>
            <a:off x="1426464" y="2807208"/>
            <a:ext cx="429768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Homework &amp; Problem Set</a:t>
            </a:r>
            <a:endParaRPr lang="en-US" sz="1300" dirty="0"/>
          </a:p>
        </p:txBody>
      </p:sp>
      <p:sp>
        <p:nvSpPr>
          <p:cNvPr id="15" name="Text 10"/>
          <p:cNvSpPr txBox="1"/>
          <p:nvPr/>
        </p:nvSpPr>
        <p:spPr>
          <a:xfrm>
            <a:off x="1426464" y="3099816"/>
            <a:ext cx="4297680" cy="420624"/>
          </a:xfrm>
          <a:prstGeom prst="rect">
            <a:avLst/>
          </a:prstGeom>
          <a:noFill/>
          <a:ln/>
        </p:spPr>
        <p:txBody>
          <a:bodyPr wrap="square" lIns="0" tIns="0" rIns="0" bIns="0" rtlCol="0" anchor="ctr"/>
          <a:lstStyle/>
          <a:p>
            <a:pPr marL="0" indent="0">
              <a:lnSpc>
                <a:spcPct val="112000"/>
              </a:lnSpc>
              <a:buNone/>
            </a:pPr>
            <a:r>
              <a:rPr lang="en-US" sz="950" dirty="0">
                <a:solidFill>
                  <a:srgbClr val="5B6B82"/>
                </a:solidFill>
                <a:latin typeface="Calibri" pitchFamily="34" charset="0"/>
                <a:ea typeface="Calibri" pitchFamily="34" charset="-122"/>
                <a:cs typeface="Calibri" pitchFamily="34" charset="-120"/>
              </a:rPr>
              <a:t>Students upload their work and tag which pages answer which question.</a:t>
            </a:r>
            <a:endParaRPr lang="en-US" sz="950" dirty="0"/>
          </a:p>
        </p:txBody>
      </p:sp>
      <p:sp>
        <p:nvSpPr>
          <p:cNvPr id="16" name="Shape 11"/>
          <p:cNvSpPr/>
          <p:nvPr/>
        </p:nvSpPr>
        <p:spPr>
          <a:xfrm>
            <a:off x="548640" y="3648456"/>
            <a:ext cx="5349240" cy="841248"/>
          </a:xfrm>
          <a:prstGeom prst="roundRect">
            <a:avLst>
              <a:gd name="adj" fmla="val 9783"/>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7" name="Shape 12"/>
          <p:cNvSpPr/>
          <p:nvPr/>
        </p:nvSpPr>
        <p:spPr>
          <a:xfrm>
            <a:off x="713232" y="3785616"/>
            <a:ext cx="566928" cy="566928"/>
          </a:xfrm>
          <a:prstGeom prst="ellipse">
            <a:avLst/>
          </a:prstGeom>
          <a:solidFill>
            <a:srgbClr val="CADCFC"/>
          </a:solidFill>
          <a:ln/>
        </p:spPr>
        <p:txBody>
          <a:bodyPr/>
          <a:lstStyle/>
          <a:p>
            <a:endParaRPr lang="en-US"/>
          </a:p>
        </p:txBody>
      </p:sp>
      <p:pic>
        <p:nvPicPr>
          <p:cNvPr id="18" name="Image 3" descr="preencoded.png"/>
          <p:cNvPicPr>
            <a:picLocks noChangeAspect="1"/>
          </p:cNvPicPr>
          <p:nvPr/>
        </p:nvPicPr>
        <p:blipFill>
          <a:blip r:embed="rId6"/>
          <a:stretch>
            <a:fillRect/>
          </a:stretch>
        </p:blipFill>
        <p:spPr>
          <a:xfrm>
            <a:off x="850392" y="3922776"/>
            <a:ext cx="292608" cy="292608"/>
          </a:xfrm>
          <a:prstGeom prst="rect">
            <a:avLst/>
          </a:prstGeom>
        </p:spPr>
      </p:pic>
      <p:sp>
        <p:nvSpPr>
          <p:cNvPr id="19" name="Text 13"/>
          <p:cNvSpPr txBox="1"/>
          <p:nvPr/>
        </p:nvSpPr>
        <p:spPr>
          <a:xfrm>
            <a:off x="1426464" y="3739896"/>
            <a:ext cx="429768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Bubble Sheet</a:t>
            </a:r>
            <a:endParaRPr lang="en-US" sz="1300" dirty="0"/>
          </a:p>
        </p:txBody>
      </p:sp>
      <p:sp>
        <p:nvSpPr>
          <p:cNvPr id="20" name="Text 14"/>
          <p:cNvSpPr txBox="1"/>
          <p:nvPr/>
        </p:nvSpPr>
        <p:spPr>
          <a:xfrm>
            <a:off x="1426464" y="4032504"/>
            <a:ext cx="4297680" cy="420624"/>
          </a:xfrm>
          <a:prstGeom prst="rect">
            <a:avLst/>
          </a:prstGeom>
          <a:noFill/>
          <a:ln/>
        </p:spPr>
        <p:txBody>
          <a:bodyPr wrap="square" lIns="0" tIns="0" rIns="0" bIns="0" rtlCol="0" anchor="ctr"/>
          <a:lstStyle/>
          <a:p>
            <a:pPr marL="0" indent="0">
              <a:lnSpc>
                <a:spcPct val="112000"/>
              </a:lnSpc>
              <a:buNone/>
            </a:pPr>
            <a:r>
              <a:rPr lang="en-US" sz="950" dirty="0">
                <a:solidFill>
                  <a:srgbClr val="5B6B82"/>
                </a:solidFill>
                <a:latin typeface="Calibri" pitchFamily="34" charset="0"/>
                <a:ea typeface="Calibri" pitchFamily="34" charset="-122"/>
                <a:cs typeface="Calibri" pitchFamily="34" charset="-120"/>
              </a:rPr>
              <a:t>Fully multiple-choice. Set an answer key and it grades itself — up to 5 versions.</a:t>
            </a:r>
            <a:endParaRPr lang="en-US" sz="950" dirty="0"/>
          </a:p>
        </p:txBody>
      </p:sp>
      <p:sp>
        <p:nvSpPr>
          <p:cNvPr id="21" name="Shape 15"/>
          <p:cNvSpPr/>
          <p:nvPr/>
        </p:nvSpPr>
        <p:spPr>
          <a:xfrm>
            <a:off x="548640" y="4581144"/>
            <a:ext cx="5349240" cy="841248"/>
          </a:xfrm>
          <a:prstGeom prst="roundRect">
            <a:avLst>
              <a:gd name="adj" fmla="val 9783"/>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22" name="Shape 16"/>
          <p:cNvSpPr/>
          <p:nvPr/>
        </p:nvSpPr>
        <p:spPr>
          <a:xfrm>
            <a:off x="713232" y="4718304"/>
            <a:ext cx="566928" cy="566928"/>
          </a:xfrm>
          <a:prstGeom prst="ellipse">
            <a:avLst/>
          </a:prstGeom>
          <a:solidFill>
            <a:srgbClr val="CADCFC"/>
          </a:solidFill>
          <a:ln/>
        </p:spPr>
        <p:txBody>
          <a:bodyPr/>
          <a:lstStyle/>
          <a:p>
            <a:endParaRPr lang="en-US"/>
          </a:p>
        </p:txBody>
      </p:sp>
      <p:pic>
        <p:nvPicPr>
          <p:cNvPr id="23" name="Image 4" descr="preencoded.png"/>
          <p:cNvPicPr>
            <a:picLocks noChangeAspect="1"/>
          </p:cNvPicPr>
          <p:nvPr/>
        </p:nvPicPr>
        <p:blipFill>
          <a:blip r:embed="rId7"/>
          <a:stretch>
            <a:fillRect/>
          </a:stretch>
        </p:blipFill>
        <p:spPr>
          <a:xfrm>
            <a:off x="850392" y="4855464"/>
            <a:ext cx="292608" cy="292608"/>
          </a:xfrm>
          <a:prstGeom prst="rect">
            <a:avLst/>
          </a:prstGeom>
        </p:spPr>
      </p:pic>
      <p:sp>
        <p:nvSpPr>
          <p:cNvPr id="24" name="Text 17"/>
          <p:cNvSpPr txBox="1"/>
          <p:nvPr/>
        </p:nvSpPr>
        <p:spPr>
          <a:xfrm>
            <a:off x="1426464" y="4672584"/>
            <a:ext cx="429768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Programming Assignment</a:t>
            </a:r>
            <a:endParaRPr lang="en-US" sz="1300" dirty="0"/>
          </a:p>
        </p:txBody>
      </p:sp>
      <p:sp>
        <p:nvSpPr>
          <p:cNvPr id="25" name="Text 18"/>
          <p:cNvSpPr txBox="1"/>
          <p:nvPr/>
        </p:nvSpPr>
        <p:spPr>
          <a:xfrm>
            <a:off x="1426464" y="4965192"/>
            <a:ext cx="4297680" cy="420624"/>
          </a:xfrm>
          <a:prstGeom prst="rect">
            <a:avLst/>
          </a:prstGeom>
          <a:noFill/>
          <a:ln/>
        </p:spPr>
        <p:txBody>
          <a:bodyPr wrap="square" lIns="0" tIns="0" rIns="0" bIns="0" rtlCol="0" anchor="ctr"/>
          <a:lstStyle/>
          <a:p>
            <a:pPr marL="0" indent="0">
              <a:lnSpc>
                <a:spcPct val="112000"/>
              </a:lnSpc>
              <a:buNone/>
            </a:pPr>
            <a:r>
              <a:rPr lang="en-US" sz="950" dirty="0">
                <a:solidFill>
                  <a:srgbClr val="5B6B82"/>
                </a:solidFill>
                <a:latin typeface="Calibri" pitchFamily="34" charset="0"/>
                <a:ea typeface="Calibri" pitchFamily="34" charset="-122"/>
                <a:cs typeface="Calibri" pitchFamily="34" charset="-120"/>
              </a:rPr>
              <a:t>Code submissions with a custom autograder, manual review, or both.</a:t>
            </a:r>
            <a:endParaRPr lang="en-US" sz="950" dirty="0"/>
          </a:p>
        </p:txBody>
      </p:sp>
      <p:sp>
        <p:nvSpPr>
          <p:cNvPr id="26" name="Shape 19"/>
          <p:cNvSpPr/>
          <p:nvPr/>
        </p:nvSpPr>
        <p:spPr>
          <a:xfrm>
            <a:off x="548640" y="5513832"/>
            <a:ext cx="5349240" cy="841248"/>
          </a:xfrm>
          <a:prstGeom prst="roundRect">
            <a:avLst>
              <a:gd name="adj" fmla="val 9783"/>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27" name="Shape 20"/>
          <p:cNvSpPr/>
          <p:nvPr/>
        </p:nvSpPr>
        <p:spPr>
          <a:xfrm>
            <a:off x="713232" y="5650992"/>
            <a:ext cx="566928" cy="566928"/>
          </a:xfrm>
          <a:prstGeom prst="ellipse">
            <a:avLst/>
          </a:prstGeom>
          <a:solidFill>
            <a:srgbClr val="CADCFC"/>
          </a:solidFill>
          <a:ln/>
        </p:spPr>
        <p:txBody>
          <a:bodyPr/>
          <a:lstStyle/>
          <a:p>
            <a:endParaRPr lang="en-US"/>
          </a:p>
        </p:txBody>
      </p:sp>
      <p:pic>
        <p:nvPicPr>
          <p:cNvPr id="28" name="Image 5" descr="preencoded.png"/>
          <p:cNvPicPr>
            <a:picLocks noChangeAspect="1"/>
          </p:cNvPicPr>
          <p:nvPr/>
        </p:nvPicPr>
        <p:blipFill>
          <a:blip r:embed="rId8"/>
          <a:stretch>
            <a:fillRect/>
          </a:stretch>
        </p:blipFill>
        <p:spPr>
          <a:xfrm>
            <a:off x="850392" y="5788152"/>
            <a:ext cx="292608" cy="292608"/>
          </a:xfrm>
          <a:prstGeom prst="rect">
            <a:avLst/>
          </a:prstGeom>
        </p:spPr>
      </p:pic>
      <p:sp>
        <p:nvSpPr>
          <p:cNvPr id="29" name="Text 21"/>
          <p:cNvSpPr txBox="1"/>
          <p:nvPr/>
        </p:nvSpPr>
        <p:spPr>
          <a:xfrm>
            <a:off x="1426464" y="5605272"/>
            <a:ext cx="429768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Online Assignment</a:t>
            </a:r>
            <a:endParaRPr lang="en-US" sz="1300" dirty="0"/>
          </a:p>
        </p:txBody>
      </p:sp>
      <p:sp>
        <p:nvSpPr>
          <p:cNvPr id="30" name="Text 22"/>
          <p:cNvSpPr txBox="1"/>
          <p:nvPr/>
        </p:nvSpPr>
        <p:spPr>
          <a:xfrm>
            <a:off x="1426464" y="5897880"/>
            <a:ext cx="4297680" cy="420624"/>
          </a:xfrm>
          <a:prstGeom prst="rect">
            <a:avLst/>
          </a:prstGeom>
          <a:noFill/>
          <a:ln/>
        </p:spPr>
        <p:txBody>
          <a:bodyPr wrap="square" lIns="0" tIns="0" rIns="0" bIns="0" rtlCol="0" anchor="ctr"/>
          <a:lstStyle/>
          <a:p>
            <a:pPr marL="0" indent="0">
              <a:lnSpc>
                <a:spcPct val="112000"/>
              </a:lnSpc>
              <a:buNone/>
            </a:pPr>
            <a:r>
              <a:rPr lang="en-US" sz="950" dirty="0">
                <a:solidFill>
                  <a:srgbClr val="5B6B82"/>
                </a:solidFill>
                <a:latin typeface="Calibri" pitchFamily="34" charset="0"/>
                <a:ea typeface="Calibri" pitchFamily="34" charset="-122"/>
                <a:cs typeface="Calibri" pitchFamily="34" charset="-120"/>
              </a:rPr>
              <a:t>Build questions right in Gradescope; auto-grades multiple choice, select-all, and short answer.</a:t>
            </a:r>
            <a:endParaRPr lang="en-US" sz="950" dirty="0"/>
          </a:p>
        </p:txBody>
      </p:sp>
      <p:sp>
        <p:nvSpPr>
          <p:cNvPr id="31" name="Shape 23"/>
          <p:cNvSpPr/>
          <p:nvPr/>
        </p:nvSpPr>
        <p:spPr>
          <a:xfrm>
            <a:off x="6263640" y="1783080"/>
            <a:ext cx="5376672" cy="960120"/>
          </a:xfrm>
          <a:prstGeom prst="roundRect">
            <a:avLst>
              <a:gd name="adj" fmla="val 8571"/>
            </a:avLst>
          </a:prstGeom>
          <a:solidFill>
            <a:srgbClr val="1E2761"/>
          </a:solidFill>
          <a:ln w="12700">
            <a:solidFill>
              <a:srgbClr val="1E2761"/>
            </a:solidFill>
            <a:prstDash val="solid"/>
          </a:ln>
          <a:effectLst>
            <a:outerShdw blurRad="101600" dist="38100" dir="5400000" algn="bl" rotWithShape="0">
              <a:srgbClr val="1E2761">
                <a:alpha val="12000"/>
              </a:srgbClr>
            </a:outerShdw>
          </a:effectLst>
        </p:spPr>
        <p:txBody>
          <a:bodyPr/>
          <a:lstStyle/>
          <a:p>
            <a:endParaRPr lang="en-US"/>
          </a:p>
        </p:txBody>
      </p:sp>
      <p:sp>
        <p:nvSpPr>
          <p:cNvPr id="32" name="Text 24"/>
          <p:cNvSpPr txBox="1"/>
          <p:nvPr/>
        </p:nvSpPr>
        <p:spPr>
          <a:xfrm>
            <a:off x="6583680" y="1783080"/>
            <a:ext cx="4736592" cy="960120"/>
          </a:xfrm>
          <a:prstGeom prst="rect">
            <a:avLst/>
          </a:prstGeom>
          <a:noFill/>
          <a:ln/>
        </p:spPr>
        <p:txBody>
          <a:bodyPr wrap="square" lIns="0" tIns="0" rIns="0" bIns="0" rtlCol="0" anchor="ctr"/>
          <a:lstStyle/>
          <a:p>
            <a:pPr marL="0" indent="0">
              <a:lnSpc>
                <a:spcPct val="130000"/>
              </a:lnSpc>
              <a:buNone/>
            </a:pPr>
            <a:r>
              <a:rPr lang="en-US" sz="1250" dirty="0">
                <a:solidFill>
                  <a:srgbClr val="FFFFFF"/>
                </a:solidFill>
                <a:latin typeface="Calibri" pitchFamily="34" charset="0"/>
                <a:ea typeface="Calibri" pitchFamily="34" charset="-122"/>
                <a:cs typeface="Calibri" pitchFamily="34" charset="-120"/>
              </a:rPr>
              <a:t>Only Exam &amp; Quiz uses a scanned template — the other four types collect digital submissions directly, no printing or scanning involved.</a:t>
            </a:r>
            <a:endParaRPr lang="en-US" sz="1250" dirty="0"/>
          </a:p>
        </p:txBody>
      </p:sp>
      <p:sp>
        <p:nvSpPr>
          <p:cNvPr id="33" name="Shape 25"/>
          <p:cNvSpPr/>
          <p:nvPr/>
        </p:nvSpPr>
        <p:spPr>
          <a:xfrm>
            <a:off x="6263640" y="3108960"/>
            <a:ext cx="5522976" cy="1912195"/>
          </a:xfrm>
          <a:prstGeom prst="roundRect">
            <a:avLst>
              <a:gd name="adj" fmla="val 4304"/>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pic>
        <p:nvPicPr>
          <p:cNvPr id="34" name="Image 6" descr="/tmp/claude-0/-home-claude/42b44050-6cb5-5b6b-8b94-7742b514d8df/scratchpad/gradescope/crops/assignTypes.png"/>
          <p:cNvPicPr>
            <a:picLocks noChangeAspect="1"/>
          </p:cNvPicPr>
          <p:nvPr/>
        </p:nvPicPr>
        <p:blipFill>
          <a:blip r:embed="rId9"/>
          <a:stretch>
            <a:fillRect/>
          </a:stretch>
        </p:blipFill>
        <p:spPr>
          <a:xfrm>
            <a:off x="6336792" y="3182112"/>
            <a:ext cx="5376672" cy="1765891"/>
          </a:xfrm>
          <a:prstGeom prst="rect">
            <a:avLst/>
          </a:prstGeom>
        </p:spPr>
      </p:pic>
      <p:sp>
        <p:nvSpPr>
          <p:cNvPr id="35" name="Text 26"/>
          <p:cNvSpPr txBox="1"/>
          <p:nvPr/>
        </p:nvSpPr>
        <p:spPr>
          <a:xfrm>
            <a:off x="6263640" y="5094307"/>
            <a:ext cx="5376672" cy="228600"/>
          </a:xfrm>
          <a:prstGeom prst="rect">
            <a:avLst/>
          </a:prstGeom>
          <a:noFill/>
          <a:ln/>
        </p:spPr>
        <p:txBody>
          <a:bodyPr wrap="square" lIns="0" tIns="0" rIns="0" bIns="0" rtlCol="0" anchor="ctr"/>
          <a:lstStyle/>
          <a:p>
            <a:pPr marL="0" indent="0" algn="ctr">
              <a:buNone/>
            </a:pPr>
            <a:r>
              <a:rPr lang="en-US" sz="950" i="1" dirty="0">
                <a:solidFill>
                  <a:srgbClr val="5B6B82"/>
                </a:solidFill>
                <a:latin typeface="Calibri" pitchFamily="34" charset="0"/>
                <a:ea typeface="Calibri" pitchFamily="34" charset="-122"/>
                <a:cs typeface="Calibri" pitchFamily="34" charset="-120"/>
              </a:rPr>
              <a:t>The assignment-type picker in Gradescope</a:t>
            </a:r>
            <a:endParaRPr lang="en-US" sz="950" dirty="0"/>
          </a:p>
        </p:txBody>
      </p:sp>
      <p:sp>
        <p:nvSpPr>
          <p:cNvPr id="36" name="Text 27"/>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37" name="Text 28"/>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ASSIGNMENTS</a:t>
            </a:r>
            <a:endParaRPr lang="en-US" sz="1200" dirty="0"/>
          </a:p>
        </p:txBody>
      </p:sp>
      <p:sp>
        <p:nvSpPr>
          <p:cNvPr id="5" name="Text 2"/>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Assign Pages to Questions for Exam /Quiz</a:t>
            </a:r>
          </a:p>
        </p:txBody>
      </p:sp>
      <p:sp>
        <p:nvSpPr>
          <p:cNvPr id="6" name="Text 3"/>
          <p:cNvSpPr txBox="1"/>
          <p:nvPr/>
        </p:nvSpPr>
        <p:spPr>
          <a:xfrm>
            <a:off x="548640" y="1463040"/>
            <a:ext cx="11091672" cy="502920"/>
          </a:xfrm>
          <a:prstGeom prst="rect">
            <a:avLst/>
          </a:prstGeom>
          <a:noFill/>
          <a:ln/>
        </p:spPr>
        <p:txBody>
          <a:bodyPr wrap="square" lIns="0" tIns="0" rIns="0" bIns="0" rtlCol="0" anchor="ctr"/>
          <a:lstStyle/>
          <a:p>
            <a:pPr marL="0" indent="0">
              <a:lnSpc>
                <a:spcPct val="125000"/>
              </a:lnSpc>
              <a:buNone/>
            </a:pPr>
            <a:r>
              <a:rPr lang="en-US" sz="1250" dirty="0">
                <a:solidFill>
                  <a:srgbClr val="5B6B82"/>
                </a:solidFill>
                <a:latin typeface="Calibri" pitchFamily="34" charset="0"/>
                <a:ea typeface="Calibri" pitchFamily="34" charset="-122"/>
                <a:cs typeface="Calibri" pitchFamily="34" charset="-120"/>
              </a:rPr>
              <a:t>On the outline, click a question and then the page (or pages) that answer it. This is also where you mark the Name/ID region and set up multi-part questions.</a:t>
            </a:r>
            <a:endParaRPr lang="en-US" sz="1250" dirty="0"/>
          </a:p>
        </p:txBody>
      </p:sp>
      <p:sp>
        <p:nvSpPr>
          <p:cNvPr id="7" name="Shape 4"/>
          <p:cNvSpPr/>
          <p:nvPr/>
        </p:nvSpPr>
        <p:spPr>
          <a:xfrm>
            <a:off x="1433878" y="2057400"/>
            <a:ext cx="9321196" cy="4261104"/>
          </a:xfrm>
          <a:prstGeom prst="roundRect">
            <a:avLst>
              <a:gd name="adj" fmla="val 1931"/>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pic>
        <p:nvPicPr>
          <p:cNvPr id="8" name="Image 1" descr="/tmp/claude-0/-home-claude/42b44050-6cb5-5b6b-8b94-7742b514d8df/scratchpad/gradescope/crops/outline.png"/>
          <p:cNvPicPr>
            <a:picLocks noChangeAspect="1"/>
          </p:cNvPicPr>
          <p:nvPr/>
        </p:nvPicPr>
        <p:blipFill>
          <a:blip r:embed="rId4"/>
          <a:stretch>
            <a:fillRect/>
          </a:stretch>
        </p:blipFill>
        <p:spPr>
          <a:xfrm>
            <a:off x="1507030" y="2130552"/>
            <a:ext cx="9174892" cy="4114800"/>
          </a:xfrm>
          <a:prstGeom prst="rect">
            <a:avLst/>
          </a:prstGeom>
        </p:spPr>
      </p:pic>
      <p:sp>
        <p:nvSpPr>
          <p:cNvPr id="9" name="Text 5"/>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10" name="Text 6"/>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2">
            <a:extLst>
              <a:ext uri="{FF2B5EF4-FFF2-40B4-BE49-F238E27FC236}">
                <a16:creationId xmlns:a16="http://schemas.microsoft.com/office/drawing/2014/main" id="{AF35727A-3B31-C784-C63F-251BAC0FFE89}"/>
              </a:ext>
            </a:extLst>
          </p:cNvPr>
          <p:cNvSpPr txBox="1"/>
          <p:nvPr/>
        </p:nvSpPr>
        <p:spPr>
          <a:xfrm>
            <a:off x="517358" y="42062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Outline- exams and quizzes</a:t>
            </a:r>
          </a:p>
        </p:txBody>
      </p:sp>
      <p:pic>
        <p:nvPicPr>
          <p:cNvPr id="7" name="Picture 6" descr="A diagram depicting an exam outline for a biology research lab, with questions regarding the selection of project leads, data managers, and safety officers from a group of students.&#10;&#10;AI-generated content may be incorrect.">
            <a:extLst>
              <a:ext uri="{FF2B5EF4-FFF2-40B4-BE49-F238E27FC236}">
                <a16:creationId xmlns:a16="http://schemas.microsoft.com/office/drawing/2014/main" id="{4C237244-D23D-8A64-22BE-A1AB9DEB1DA0}"/>
              </a:ext>
            </a:extLst>
          </p:cNvPr>
          <p:cNvPicPr>
            <a:picLocks noChangeAspect="1"/>
          </p:cNvPicPr>
          <p:nvPr/>
        </p:nvPicPr>
        <p:blipFill>
          <a:blip r:embed="rId2"/>
          <a:stretch>
            <a:fillRect/>
          </a:stretch>
        </p:blipFill>
        <p:spPr>
          <a:xfrm>
            <a:off x="772160" y="1110826"/>
            <a:ext cx="9612693" cy="5059099"/>
          </a:xfrm>
          <a:prstGeom prst="rect">
            <a:avLst/>
          </a:prstGeom>
        </p:spPr>
      </p:pic>
    </p:spTree>
    <p:extLst>
      <p:ext uri="{BB962C8B-B14F-4D97-AF65-F5344CB8AC3E}">
        <p14:creationId xmlns:p14="http://schemas.microsoft.com/office/powerpoint/2010/main" val="3903300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2">
            <a:extLst>
              <a:ext uri="{FF2B5EF4-FFF2-40B4-BE49-F238E27FC236}">
                <a16:creationId xmlns:a16="http://schemas.microsoft.com/office/drawing/2014/main" id="{EF343721-4233-4B90-D7EA-24C210ACE32D}"/>
              </a:ext>
            </a:extLst>
          </p:cNvPr>
          <p:cNvSpPr txBox="1"/>
          <p:nvPr/>
        </p:nvSpPr>
        <p:spPr>
          <a:xfrm>
            <a:off x="517358" y="42062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Outline- Homework</a:t>
            </a:r>
          </a:p>
        </p:txBody>
      </p:sp>
      <p:pic>
        <p:nvPicPr>
          <p:cNvPr id="9" name="Picture 8" descr="The document appears to be an outline or assignment sheet for a mathematics homework assignment, specifically Homework 5. It includes a series of questions related to probability density functions, with a focus on a particular insect's lifespa&#10;&#10;AI-generated content may be incorrect.">
            <a:extLst>
              <a:ext uri="{FF2B5EF4-FFF2-40B4-BE49-F238E27FC236}">
                <a16:creationId xmlns:a16="http://schemas.microsoft.com/office/drawing/2014/main" id="{0C64BE05-B1FF-B8AE-527C-175E64A68A90}"/>
              </a:ext>
            </a:extLst>
          </p:cNvPr>
          <p:cNvPicPr>
            <a:picLocks noChangeAspect="1"/>
          </p:cNvPicPr>
          <p:nvPr/>
        </p:nvPicPr>
        <p:blipFill>
          <a:blip r:embed="rId2"/>
          <a:stretch>
            <a:fillRect/>
          </a:stretch>
        </p:blipFill>
        <p:spPr>
          <a:xfrm>
            <a:off x="1073573" y="1155006"/>
            <a:ext cx="10044853" cy="5146950"/>
          </a:xfrm>
          <a:prstGeom prst="rect">
            <a:avLst/>
          </a:prstGeom>
        </p:spPr>
      </p:pic>
    </p:spTree>
    <p:extLst>
      <p:ext uri="{BB962C8B-B14F-4D97-AF65-F5344CB8AC3E}">
        <p14:creationId xmlns:p14="http://schemas.microsoft.com/office/powerpoint/2010/main" val="2159628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7">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22960" y="2148840"/>
            <a:ext cx="2377440" cy="2377440"/>
          </a:xfrm>
          <a:prstGeom prst="ellipse">
            <a:avLst/>
          </a:prstGeom>
          <a:solidFill>
            <a:srgbClr val="E8A33D"/>
          </a:solidFill>
          <a:ln/>
        </p:spPr>
        <p:txBody>
          <a:bodyPr/>
          <a:lstStyle/>
          <a:p>
            <a:endParaRPr lang="en-US"/>
          </a:p>
        </p:txBody>
      </p:sp>
      <p:pic>
        <p:nvPicPr>
          <p:cNvPr id="3" name="Image 0" descr="preencoded.png"/>
          <p:cNvPicPr>
            <a:picLocks noChangeAspect="1"/>
          </p:cNvPicPr>
          <p:nvPr/>
        </p:nvPicPr>
        <p:blipFill>
          <a:blip r:embed="rId2"/>
          <a:stretch>
            <a:fillRect/>
          </a:stretch>
        </p:blipFill>
        <p:spPr>
          <a:xfrm>
            <a:off x="1389888" y="2715768"/>
            <a:ext cx="1243584" cy="1243584"/>
          </a:xfrm>
          <a:prstGeom prst="rect">
            <a:avLst/>
          </a:prstGeom>
        </p:spPr>
      </p:pic>
      <p:sp>
        <p:nvSpPr>
          <p:cNvPr id="4" name="Text 1"/>
          <p:cNvSpPr txBox="1"/>
          <p:nvPr/>
        </p:nvSpPr>
        <p:spPr>
          <a:xfrm>
            <a:off x="3657600" y="1965960"/>
            <a:ext cx="2743200" cy="548640"/>
          </a:xfrm>
          <a:prstGeom prst="rect">
            <a:avLst/>
          </a:prstGeom>
          <a:noFill/>
          <a:ln/>
        </p:spPr>
        <p:txBody>
          <a:bodyPr wrap="square" lIns="0" tIns="0" rIns="0" bIns="0" rtlCol="0" anchor="ctr"/>
          <a:lstStyle/>
          <a:p>
            <a:pPr marL="0" indent="0">
              <a:buNone/>
            </a:pPr>
            <a:r>
              <a:rPr lang="en-US" sz="1600" b="1" kern="0" spc="100" dirty="0">
                <a:solidFill>
                  <a:srgbClr val="E8A33D"/>
                </a:solidFill>
                <a:latin typeface="Calibri" pitchFamily="34" charset="0"/>
                <a:ea typeface="Calibri" pitchFamily="34" charset="-122"/>
                <a:cs typeface="Calibri" pitchFamily="34" charset="-120"/>
              </a:rPr>
              <a:t>03</a:t>
            </a:r>
            <a:endParaRPr lang="en-US" sz="1600" dirty="0"/>
          </a:p>
        </p:txBody>
      </p:sp>
      <p:sp>
        <p:nvSpPr>
          <p:cNvPr id="5" name="Text 2"/>
          <p:cNvSpPr txBox="1"/>
          <p:nvPr/>
        </p:nvSpPr>
        <p:spPr>
          <a:xfrm>
            <a:off x="3611880" y="2423160"/>
            <a:ext cx="7863840" cy="118872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Grading &amp; Returning Grades</a:t>
            </a:r>
            <a:endParaRPr lang="en-US" sz="40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A9B6D6"/>
                </a:solidFill>
                <a:latin typeface="Calibri" pitchFamily="34" charset="0"/>
                <a:ea typeface="Calibri" pitchFamily="34" charset="-122"/>
                <a:cs typeface="Calibri" pitchFamily="34" charset="-120"/>
              </a:rPr>
              <a:t>Gradescope Training  •  Instructors &amp; TAs</a:t>
            </a:r>
            <a:endParaRPr lang="en-US" sz="900" dirty="0"/>
          </a:p>
        </p:txBody>
      </p:sp>
      <p:sp>
        <p:nvSpPr>
          <p:cNvPr id="8" name="Text 5"/>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A9B6D6"/>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79531A4-0A56-346C-DED4-733616B29AA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E1C521F-BB25-84CD-C77C-058AFD8E2EB6}"/>
              </a:ext>
            </a:extLst>
          </p:cNvPr>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a:extLst>
              <a:ext uri="{FF2B5EF4-FFF2-40B4-BE49-F238E27FC236}">
                <a16:creationId xmlns:a16="http://schemas.microsoft.com/office/drawing/2014/main" id="{0F9B555C-5944-3F2A-DB6A-1C054C8A50B0}"/>
              </a:ext>
            </a:extLst>
          </p:cNvPr>
          <p:cNvPicPr>
            <a:picLocks noChangeAspect="1"/>
          </p:cNvPicPr>
          <p:nvPr/>
        </p:nvPicPr>
        <p:blipFill>
          <a:blip r:embed="rId3"/>
          <a:stretch>
            <a:fillRect/>
          </a:stretch>
        </p:blipFill>
        <p:spPr>
          <a:xfrm>
            <a:off x="694944" y="649224"/>
            <a:ext cx="365760" cy="365760"/>
          </a:xfrm>
          <a:prstGeom prst="rect">
            <a:avLst/>
          </a:prstGeom>
        </p:spPr>
      </p:pic>
      <p:sp>
        <p:nvSpPr>
          <p:cNvPr id="4" name="Text 1">
            <a:extLst>
              <a:ext uri="{FF2B5EF4-FFF2-40B4-BE49-F238E27FC236}">
                <a16:creationId xmlns:a16="http://schemas.microsoft.com/office/drawing/2014/main" id="{CD4D9603-4F1B-D577-B8F5-AA8795A62138}"/>
              </a:ext>
            </a:extLst>
          </p:cNvPr>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GRADING</a:t>
            </a:r>
            <a:endParaRPr lang="en-US" sz="1200" dirty="0"/>
          </a:p>
        </p:txBody>
      </p:sp>
      <p:sp>
        <p:nvSpPr>
          <p:cNvPr id="5" name="Text 2">
            <a:extLst>
              <a:ext uri="{FF2B5EF4-FFF2-40B4-BE49-F238E27FC236}">
                <a16:creationId xmlns:a16="http://schemas.microsoft.com/office/drawing/2014/main" id="{7C01F23C-320F-4B61-5240-1DE02A2F9C4F}"/>
              </a:ext>
            </a:extLst>
          </p:cNvPr>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Match Submissions</a:t>
            </a:r>
            <a:endParaRPr lang="en-US" sz="3000" dirty="0"/>
          </a:p>
        </p:txBody>
      </p:sp>
      <p:sp>
        <p:nvSpPr>
          <p:cNvPr id="6" name="Text 3">
            <a:extLst>
              <a:ext uri="{FF2B5EF4-FFF2-40B4-BE49-F238E27FC236}">
                <a16:creationId xmlns:a16="http://schemas.microsoft.com/office/drawing/2014/main" id="{EBDA1BD4-DD66-CC4D-F8DE-4D174B7A6971}"/>
              </a:ext>
            </a:extLst>
          </p:cNvPr>
          <p:cNvSpPr txBox="1"/>
          <p:nvPr/>
        </p:nvSpPr>
        <p:spPr>
          <a:xfrm>
            <a:off x="548640" y="1463040"/>
            <a:ext cx="11091672" cy="502920"/>
          </a:xfrm>
          <a:prstGeom prst="rect">
            <a:avLst/>
          </a:prstGeom>
          <a:noFill/>
          <a:ln/>
        </p:spPr>
        <p:txBody>
          <a:bodyPr wrap="square" lIns="0" tIns="0" rIns="0" bIns="0" rtlCol="0" anchor="ctr"/>
          <a:lstStyle/>
          <a:p>
            <a:pPr marL="0" indent="0">
              <a:lnSpc>
                <a:spcPct val="125000"/>
              </a:lnSpc>
              <a:buNone/>
            </a:pPr>
            <a:r>
              <a:rPr lang="en-US" sz="1250" dirty="0">
                <a:solidFill>
                  <a:srgbClr val="5B6B82"/>
                </a:solidFill>
                <a:latin typeface="Calibri" pitchFamily="34" charset="0"/>
                <a:ea typeface="Calibri" pitchFamily="34" charset="-122"/>
                <a:cs typeface="Calibri" pitchFamily="34" charset="-120"/>
              </a:rPr>
              <a:t>Gradescope auto-matches scans to students using the name/ID region. Anything it can’t place lands in the Unassigned tab, where you match it by hand — search by name or ID.</a:t>
            </a:r>
            <a:endParaRPr lang="en-US" sz="1250" dirty="0"/>
          </a:p>
        </p:txBody>
      </p:sp>
      <p:sp>
        <p:nvSpPr>
          <p:cNvPr id="7" name="Shape 4">
            <a:extLst>
              <a:ext uri="{FF2B5EF4-FFF2-40B4-BE49-F238E27FC236}">
                <a16:creationId xmlns:a16="http://schemas.microsoft.com/office/drawing/2014/main" id="{D27A7B08-E58E-7788-53BE-B65069E12C7D}"/>
              </a:ext>
            </a:extLst>
          </p:cNvPr>
          <p:cNvSpPr/>
          <p:nvPr/>
        </p:nvSpPr>
        <p:spPr>
          <a:xfrm>
            <a:off x="2296347" y="2057400"/>
            <a:ext cx="7596258" cy="4261104"/>
          </a:xfrm>
          <a:prstGeom prst="roundRect">
            <a:avLst>
              <a:gd name="adj" fmla="val 1931"/>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pic>
        <p:nvPicPr>
          <p:cNvPr id="8" name="Image 1" descr="/tmp/claude-0/-home-claude/42b44050-6cb5-5b6b-8b94-7742b514d8df/scratchpad/gradescope/crops/matching.png">
            <a:extLst>
              <a:ext uri="{FF2B5EF4-FFF2-40B4-BE49-F238E27FC236}">
                <a16:creationId xmlns:a16="http://schemas.microsoft.com/office/drawing/2014/main" id="{611C7274-106B-404B-55A2-1AC18E78F366}"/>
              </a:ext>
            </a:extLst>
          </p:cNvPr>
          <p:cNvPicPr>
            <a:picLocks noChangeAspect="1"/>
          </p:cNvPicPr>
          <p:nvPr/>
        </p:nvPicPr>
        <p:blipFill>
          <a:blip r:embed="rId4"/>
          <a:stretch>
            <a:fillRect/>
          </a:stretch>
        </p:blipFill>
        <p:spPr>
          <a:xfrm>
            <a:off x="2369499" y="2130552"/>
            <a:ext cx="7449954" cy="4114800"/>
          </a:xfrm>
          <a:prstGeom prst="rect">
            <a:avLst/>
          </a:prstGeom>
        </p:spPr>
      </p:pic>
      <p:sp>
        <p:nvSpPr>
          <p:cNvPr id="9" name="Text 5">
            <a:extLst>
              <a:ext uri="{FF2B5EF4-FFF2-40B4-BE49-F238E27FC236}">
                <a16:creationId xmlns:a16="http://schemas.microsoft.com/office/drawing/2014/main" id="{51A22F9B-9692-CFA9-2805-3C110C1BBBFA}"/>
              </a:ext>
            </a:extLst>
          </p:cNvPr>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10" name="Text 6">
            <a:extLst>
              <a:ext uri="{FF2B5EF4-FFF2-40B4-BE49-F238E27FC236}">
                <a16:creationId xmlns:a16="http://schemas.microsoft.com/office/drawing/2014/main" id="{51FE29A7-C5A3-AF92-4541-934F5EDE3137}"/>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15</a:t>
            </a:r>
            <a:endParaRPr lang="en-US" sz="900" dirty="0"/>
          </a:p>
        </p:txBody>
      </p:sp>
    </p:spTree>
    <p:extLst>
      <p:ext uri="{BB962C8B-B14F-4D97-AF65-F5344CB8AC3E}">
        <p14:creationId xmlns:p14="http://schemas.microsoft.com/office/powerpoint/2010/main" val="836803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GRADING</a:t>
            </a:r>
            <a:endParaRPr lang="en-US" sz="1200" dirty="0"/>
          </a:p>
        </p:txBody>
      </p:sp>
      <p:sp>
        <p:nvSpPr>
          <p:cNvPr id="5" name="Text 2"/>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Building Rubrics That Work</a:t>
            </a:r>
            <a:endParaRPr lang="en-US" sz="3000" dirty="0"/>
          </a:p>
        </p:txBody>
      </p:sp>
      <p:sp>
        <p:nvSpPr>
          <p:cNvPr id="6" name="Shape 3"/>
          <p:cNvSpPr/>
          <p:nvPr/>
        </p:nvSpPr>
        <p:spPr>
          <a:xfrm>
            <a:off x="8260211" y="1783080"/>
            <a:ext cx="3382844" cy="4306824"/>
          </a:xfrm>
          <a:prstGeom prst="roundRect">
            <a:avLst>
              <a:gd name="adj" fmla="val 2433"/>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pic>
        <p:nvPicPr>
          <p:cNvPr id="7" name="Image 1" descr="/tmp/claude-0/-home-claude/42b44050-6cb5-5b6b-8b94-7742b514d8df/scratchpad/gradescope/crops/rubricPanel.png"/>
          <p:cNvPicPr>
            <a:picLocks noChangeAspect="1"/>
          </p:cNvPicPr>
          <p:nvPr/>
        </p:nvPicPr>
        <p:blipFill>
          <a:blip r:embed="rId4"/>
          <a:stretch>
            <a:fillRect/>
          </a:stretch>
        </p:blipFill>
        <p:spPr>
          <a:xfrm>
            <a:off x="8333363" y="1856232"/>
            <a:ext cx="3236540" cy="4160520"/>
          </a:xfrm>
          <a:prstGeom prst="rect">
            <a:avLst/>
          </a:prstGeom>
        </p:spPr>
      </p:pic>
      <p:sp>
        <p:nvSpPr>
          <p:cNvPr id="8" name="Text 4"/>
          <p:cNvSpPr txBox="1"/>
          <p:nvPr/>
        </p:nvSpPr>
        <p:spPr>
          <a:xfrm>
            <a:off x="8260211" y="6144768"/>
            <a:ext cx="3382844" cy="228600"/>
          </a:xfrm>
          <a:prstGeom prst="rect">
            <a:avLst/>
          </a:prstGeom>
          <a:noFill/>
          <a:ln/>
        </p:spPr>
        <p:txBody>
          <a:bodyPr wrap="square" lIns="0" tIns="0" rIns="0" bIns="0" rtlCol="0" anchor="ctr"/>
          <a:lstStyle/>
          <a:p>
            <a:pPr marL="0" indent="0" algn="ctr">
              <a:buNone/>
            </a:pPr>
            <a:r>
              <a:rPr lang="en-US" sz="950" i="1" dirty="0">
                <a:solidFill>
                  <a:srgbClr val="5B6B82"/>
                </a:solidFill>
                <a:latin typeface="Calibri" pitchFamily="34" charset="0"/>
                <a:ea typeface="Calibri" pitchFamily="34" charset="-122"/>
                <a:cs typeface="Calibri" pitchFamily="34" charset="-120"/>
              </a:rPr>
              <a:t>A rubric panel during grading</a:t>
            </a:r>
            <a:endParaRPr lang="en-US" sz="950" dirty="0"/>
          </a:p>
        </p:txBody>
      </p:sp>
      <p:sp>
        <p:nvSpPr>
          <p:cNvPr id="9" name="Shape 5"/>
          <p:cNvSpPr/>
          <p:nvPr/>
        </p:nvSpPr>
        <p:spPr>
          <a:xfrm>
            <a:off x="548640" y="1783080"/>
            <a:ext cx="7391531" cy="1417320"/>
          </a:xfrm>
          <a:prstGeom prst="roundRect">
            <a:avLst>
              <a:gd name="adj" fmla="val 580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0" name="Shape 6"/>
          <p:cNvSpPr/>
          <p:nvPr/>
        </p:nvSpPr>
        <p:spPr>
          <a:xfrm>
            <a:off x="548640" y="3383280"/>
            <a:ext cx="7391531" cy="1417320"/>
          </a:xfrm>
          <a:prstGeom prst="roundRect">
            <a:avLst>
              <a:gd name="adj" fmla="val 580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1" name="Shape 7"/>
          <p:cNvSpPr/>
          <p:nvPr/>
        </p:nvSpPr>
        <p:spPr>
          <a:xfrm>
            <a:off x="822960" y="2039112"/>
            <a:ext cx="640080" cy="640080"/>
          </a:xfrm>
          <a:prstGeom prst="ellipse">
            <a:avLst/>
          </a:prstGeom>
          <a:solidFill>
            <a:srgbClr val="CADCFC"/>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978408" y="2194560"/>
            <a:ext cx="329184" cy="329184"/>
          </a:xfrm>
          <a:prstGeom prst="rect">
            <a:avLst/>
          </a:prstGeom>
        </p:spPr>
      </p:pic>
      <p:sp>
        <p:nvSpPr>
          <p:cNvPr id="13" name="Text 8"/>
          <p:cNvSpPr txBox="1"/>
          <p:nvPr/>
        </p:nvSpPr>
        <p:spPr>
          <a:xfrm>
            <a:off x="1609344" y="1947672"/>
            <a:ext cx="6111371" cy="365760"/>
          </a:xfrm>
          <a:prstGeom prst="rect">
            <a:avLst/>
          </a:prstGeom>
          <a:noFill/>
          <a:ln/>
        </p:spPr>
        <p:txBody>
          <a:bodyPr wrap="square" lIns="0" tIns="0" rIns="0" bIns="0"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Negative Scoring (default)</a:t>
            </a:r>
            <a:endParaRPr lang="en-US" sz="1350" dirty="0"/>
          </a:p>
        </p:txBody>
      </p:sp>
      <p:sp>
        <p:nvSpPr>
          <p:cNvPr id="14" name="Text 9"/>
          <p:cNvSpPr txBox="1"/>
          <p:nvPr/>
        </p:nvSpPr>
        <p:spPr>
          <a:xfrm>
            <a:off x="1609344" y="2331720"/>
            <a:ext cx="6111371" cy="77724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Start at full points; each rubric item you apply subtracts from the total.</a:t>
            </a:r>
            <a:endParaRPr lang="en-US" sz="1050" dirty="0"/>
          </a:p>
        </p:txBody>
      </p:sp>
      <p:sp>
        <p:nvSpPr>
          <p:cNvPr id="15" name="Shape 10"/>
          <p:cNvSpPr/>
          <p:nvPr/>
        </p:nvSpPr>
        <p:spPr>
          <a:xfrm>
            <a:off x="822960" y="3639312"/>
            <a:ext cx="640080" cy="640080"/>
          </a:xfrm>
          <a:prstGeom prst="ellipse">
            <a:avLst/>
          </a:prstGeom>
          <a:solidFill>
            <a:srgbClr val="CADCFC"/>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978408" y="3794760"/>
            <a:ext cx="329184" cy="329184"/>
          </a:xfrm>
          <a:prstGeom prst="rect">
            <a:avLst/>
          </a:prstGeom>
        </p:spPr>
      </p:pic>
      <p:sp>
        <p:nvSpPr>
          <p:cNvPr id="17" name="Text 11"/>
          <p:cNvSpPr txBox="1"/>
          <p:nvPr/>
        </p:nvSpPr>
        <p:spPr>
          <a:xfrm>
            <a:off x="1609344" y="3547872"/>
            <a:ext cx="6111371" cy="365760"/>
          </a:xfrm>
          <a:prstGeom prst="rect">
            <a:avLst/>
          </a:prstGeom>
          <a:noFill/>
          <a:ln/>
        </p:spPr>
        <p:txBody>
          <a:bodyPr wrap="square" lIns="0" tIns="0" rIns="0" bIns="0"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Positive Scoring</a:t>
            </a:r>
            <a:endParaRPr lang="en-US" sz="1350" dirty="0"/>
          </a:p>
        </p:txBody>
      </p:sp>
      <p:sp>
        <p:nvSpPr>
          <p:cNvPr id="18" name="Text 12"/>
          <p:cNvSpPr txBox="1"/>
          <p:nvPr/>
        </p:nvSpPr>
        <p:spPr>
          <a:xfrm>
            <a:off x="1609344" y="3931920"/>
            <a:ext cx="6111371" cy="77724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Start at zero; each rubric item you apply adds points. Flip the sign on any item to switch.</a:t>
            </a:r>
            <a:endParaRPr lang="en-US" sz="1050" dirty="0"/>
          </a:p>
        </p:txBody>
      </p:sp>
      <p:sp>
        <p:nvSpPr>
          <p:cNvPr id="19" name="Shape 13"/>
          <p:cNvSpPr/>
          <p:nvPr/>
        </p:nvSpPr>
        <p:spPr>
          <a:xfrm>
            <a:off x="548640" y="5029200"/>
            <a:ext cx="7391531" cy="1325880"/>
          </a:xfrm>
          <a:prstGeom prst="roundRect">
            <a:avLst>
              <a:gd name="adj" fmla="val 6207"/>
            </a:avLst>
          </a:prstGeom>
          <a:solidFill>
            <a:srgbClr val="1E2761"/>
          </a:solidFill>
          <a:ln w="12700">
            <a:solidFill>
              <a:srgbClr val="1E2761"/>
            </a:solidFill>
            <a:prstDash val="solid"/>
          </a:ln>
          <a:effectLst>
            <a:outerShdw blurRad="101600" dist="38100" dir="5400000" algn="bl" rotWithShape="0">
              <a:srgbClr val="1E2761">
                <a:alpha val="12000"/>
              </a:srgbClr>
            </a:outerShdw>
          </a:effectLst>
        </p:spPr>
        <p:txBody>
          <a:bodyPr/>
          <a:lstStyle/>
          <a:p>
            <a:endParaRPr lang="en-US"/>
          </a:p>
        </p:txBody>
      </p:sp>
      <p:sp>
        <p:nvSpPr>
          <p:cNvPr id="20" name="Shape 14"/>
          <p:cNvSpPr/>
          <p:nvPr/>
        </p:nvSpPr>
        <p:spPr>
          <a:xfrm>
            <a:off x="822960" y="5248656"/>
            <a:ext cx="566928" cy="566928"/>
          </a:xfrm>
          <a:prstGeom prst="ellipse">
            <a:avLst/>
          </a:prstGeom>
          <a:solidFill>
            <a:srgbClr val="E8A33D"/>
          </a:solidFill>
          <a:ln/>
        </p:spPr>
        <p:txBody>
          <a:bodyPr/>
          <a:lstStyle/>
          <a:p>
            <a:endParaRPr lang="en-US"/>
          </a:p>
        </p:txBody>
      </p:sp>
      <p:pic>
        <p:nvPicPr>
          <p:cNvPr id="21" name="Image 4" descr="preencoded.png"/>
          <p:cNvPicPr>
            <a:picLocks noChangeAspect="1"/>
          </p:cNvPicPr>
          <p:nvPr/>
        </p:nvPicPr>
        <p:blipFill>
          <a:blip r:embed="rId7"/>
          <a:stretch>
            <a:fillRect/>
          </a:stretch>
        </p:blipFill>
        <p:spPr>
          <a:xfrm>
            <a:off x="960120" y="5385816"/>
            <a:ext cx="292608" cy="292608"/>
          </a:xfrm>
          <a:prstGeom prst="rect">
            <a:avLst/>
          </a:prstGeom>
        </p:spPr>
      </p:pic>
      <p:sp>
        <p:nvSpPr>
          <p:cNvPr id="22" name="Text 15"/>
          <p:cNvSpPr txBox="1"/>
          <p:nvPr/>
        </p:nvSpPr>
        <p:spPr>
          <a:xfrm>
            <a:off x="1536192" y="5230368"/>
            <a:ext cx="6157091" cy="502920"/>
          </a:xfrm>
          <a:prstGeom prst="rect">
            <a:avLst/>
          </a:prstGeom>
          <a:noFill/>
          <a:ln/>
        </p:spPr>
        <p:txBody>
          <a:bodyPr wrap="square" lIns="0" tIns="0" rIns="0" bIns="0" rtlCol="0" anchor="ctr"/>
          <a:lstStyle/>
          <a:p>
            <a:pPr marL="0" indent="0">
              <a:lnSpc>
                <a:spcPct val="110000"/>
              </a:lnSpc>
              <a:buNone/>
            </a:pPr>
            <a:r>
              <a:rPr lang="en-US" sz="1250" b="1" dirty="0">
                <a:solidFill>
                  <a:srgbClr val="FFFFFF"/>
                </a:solidFill>
                <a:latin typeface="Calibri" pitchFamily="34" charset="0"/>
                <a:ea typeface="Calibri" pitchFamily="34" charset="-122"/>
                <a:cs typeface="Calibri" pitchFamily="34" charset="-120"/>
              </a:rPr>
              <a:t>Rubric Groups (Institutional license)</a:t>
            </a:r>
            <a:endParaRPr lang="en-US" sz="1250" dirty="0"/>
          </a:p>
        </p:txBody>
      </p:sp>
      <p:sp>
        <p:nvSpPr>
          <p:cNvPr id="23" name="Text 16"/>
          <p:cNvSpPr txBox="1"/>
          <p:nvPr/>
        </p:nvSpPr>
        <p:spPr>
          <a:xfrm>
            <a:off x="822960" y="5815584"/>
            <a:ext cx="6842891" cy="457200"/>
          </a:xfrm>
          <a:prstGeom prst="rect">
            <a:avLst/>
          </a:prstGeom>
          <a:noFill/>
          <a:ln/>
        </p:spPr>
        <p:txBody>
          <a:bodyPr wrap="square" lIns="0" tIns="0" rIns="0" bIns="0" rtlCol="0" anchor="ctr"/>
          <a:lstStyle/>
          <a:p>
            <a:pPr marL="0" indent="0">
              <a:lnSpc>
                <a:spcPct val="115000"/>
              </a:lnSpc>
              <a:buNone/>
            </a:pPr>
            <a:r>
              <a:rPr lang="en-US" sz="1000" dirty="0">
                <a:solidFill>
                  <a:srgbClr val="CADCFC"/>
                </a:solidFill>
                <a:latin typeface="Calibri" pitchFamily="34" charset="0"/>
                <a:ea typeface="Calibri" pitchFamily="34" charset="-122"/>
                <a:cs typeface="Calibri" pitchFamily="34" charset="-120"/>
              </a:rPr>
              <a:t>Batch similar rubric items together, and optionally make a group mutually exclusive.</a:t>
            </a:r>
            <a:endParaRPr lang="en-US" sz="1000" dirty="0"/>
          </a:p>
        </p:txBody>
      </p:sp>
      <p:sp>
        <p:nvSpPr>
          <p:cNvPr id="24" name="Text 17"/>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5" name="Text 18"/>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GRADING</a:t>
            </a:r>
            <a:endParaRPr lang="en-US" sz="1200" dirty="0"/>
          </a:p>
        </p:txBody>
      </p:sp>
      <p:sp>
        <p:nvSpPr>
          <p:cNvPr id="5" name="Text 2"/>
          <p:cNvSpPr txBox="1"/>
          <p:nvPr/>
        </p:nvSpPr>
        <p:spPr>
          <a:xfrm>
            <a:off x="1353312" y="64922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Grade by Question- Individual Answers</a:t>
            </a:r>
            <a:endParaRPr lang="en-US" sz="3000" dirty="0"/>
          </a:p>
        </p:txBody>
      </p:sp>
      <p:sp>
        <p:nvSpPr>
          <p:cNvPr id="6" name="Text 3"/>
          <p:cNvSpPr txBox="1"/>
          <p:nvPr/>
        </p:nvSpPr>
        <p:spPr>
          <a:xfrm>
            <a:off x="548640" y="1463040"/>
            <a:ext cx="11091672" cy="502920"/>
          </a:xfrm>
          <a:prstGeom prst="rect">
            <a:avLst/>
          </a:prstGeom>
          <a:noFill/>
          <a:ln/>
        </p:spPr>
        <p:txBody>
          <a:bodyPr wrap="square" lIns="0" tIns="0" rIns="0" bIns="0" rtlCol="0" anchor="ctr"/>
          <a:lstStyle/>
          <a:p>
            <a:pPr marL="0" indent="0">
              <a:lnSpc>
                <a:spcPct val="125000"/>
              </a:lnSpc>
              <a:buNone/>
            </a:pPr>
            <a:r>
              <a:rPr lang="en-US" sz="1250" dirty="0">
                <a:solidFill>
                  <a:srgbClr val="5B6B82"/>
                </a:solidFill>
                <a:latin typeface="Calibri" pitchFamily="34" charset="0"/>
                <a:ea typeface="Calibri" pitchFamily="34" charset="-122"/>
                <a:cs typeface="Calibri" pitchFamily="34" charset="-120"/>
              </a:rPr>
              <a:t>Grade one question across every student before moving to the next. Gradescope groups matching answers together, so you can confirm several submissions at once instead of grading one at a time.</a:t>
            </a:r>
            <a:endParaRPr lang="en-US" sz="1250" dirty="0"/>
          </a:p>
        </p:txBody>
      </p:sp>
      <p:sp>
        <p:nvSpPr>
          <p:cNvPr id="7" name="Shape 4"/>
          <p:cNvSpPr/>
          <p:nvPr/>
        </p:nvSpPr>
        <p:spPr>
          <a:xfrm>
            <a:off x="997440" y="2057400"/>
            <a:ext cx="10194071" cy="4261104"/>
          </a:xfrm>
          <a:prstGeom prst="roundRect">
            <a:avLst>
              <a:gd name="adj" fmla="val 1931"/>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9" name="Text 5"/>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10" name="Text 6"/>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17</a:t>
            </a:r>
            <a:endParaRPr lang="en-US" sz="900" dirty="0"/>
          </a:p>
        </p:txBody>
      </p:sp>
      <p:pic>
        <p:nvPicPr>
          <p:cNvPr id="12" name="Picture 11" descr="The image displays a mathematical document with a question prompting to calculate the determinant of matrix A, which is found to be -3, and then to determine if the matrix is invertible.&#10;&#10;AI-generated content may be incorrect.">
            <a:extLst>
              <a:ext uri="{FF2B5EF4-FFF2-40B4-BE49-F238E27FC236}">
                <a16:creationId xmlns:a16="http://schemas.microsoft.com/office/drawing/2014/main" id="{E58B97E6-0B33-E733-F183-065F165B9935}"/>
              </a:ext>
            </a:extLst>
          </p:cNvPr>
          <p:cNvPicPr>
            <a:picLocks noChangeAspect="1"/>
          </p:cNvPicPr>
          <p:nvPr/>
        </p:nvPicPr>
        <p:blipFill>
          <a:blip r:embed="rId4"/>
          <a:stretch>
            <a:fillRect/>
          </a:stretch>
        </p:blipFill>
        <p:spPr>
          <a:xfrm>
            <a:off x="1443789" y="1953813"/>
            <a:ext cx="8277727" cy="413219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488D894-A9E3-F180-1476-78B67C12707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D91A59F-66D7-0EE4-A577-34CA705A350B}"/>
              </a:ext>
            </a:extLst>
          </p:cNvPr>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a:extLst>
              <a:ext uri="{FF2B5EF4-FFF2-40B4-BE49-F238E27FC236}">
                <a16:creationId xmlns:a16="http://schemas.microsoft.com/office/drawing/2014/main" id="{89C729DD-2932-601E-A439-93FFCD11FE6D}"/>
              </a:ext>
            </a:extLst>
          </p:cNvPr>
          <p:cNvPicPr>
            <a:picLocks noChangeAspect="1"/>
          </p:cNvPicPr>
          <p:nvPr/>
        </p:nvPicPr>
        <p:blipFill>
          <a:blip r:embed="rId3"/>
          <a:stretch>
            <a:fillRect/>
          </a:stretch>
        </p:blipFill>
        <p:spPr>
          <a:xfrm>
            <a:off x="694944" y="649224"/>
            <a:ext cx="365760" cy="365760"/>
          </a:xfrm>
          <a:prstGeom prst="rect">
            <a:avLst/>
          </a:prstGeom>
        </p:spPr>
      </p:pic>
      <p:sp>
        <p:nvSpPr>
          <p:cNvPr id="4" name="Text 1">
            <a:extLst>
              <a:ext uri="{FF2B5EF4-FFF2-40B4-BE49-F238E27FC236}">
                <a16:creationId xmlns:a16="http://schemas.microsoft.com/office/drawing/2014/main" id="{D4C15772-A601-023E-AB32-4B827E3BA684}"/>
              </a:ext>
            </a:extLst>
          </p:cNvPr>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GRADING</a:t>
            </a:r>
            <a:endParaRPr lang="en-US" sz="1200" dirty="0"/>
          </a:p>
        </p:txBody>
      </p:sp>
      <p:sp>
        <p:nvSpPr>
          <p:cNvPr id="5" name="Text 2">
            <a:extLst>
              <a:ext uri="{FF2B5EF4-FFF2-40B4-BE49-F238E27FC236}">
                <a16:creationId xmlns:a16="http://schemas.microsoft.com/office/drawing/2014/main" id="{41CFF258-35AE-4A34-AB03-62F70154E184}"/>
              </a:ext>
            </a:extLst>
          </p:cNvPr>
          <p:cNvSpPr txBox="1"/>
          <p:nvPr/>
        </p:nvSpPr>
        <p:spPr>
          <a:xfrm>
            <a:off x="1353312" y="64922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Grade by Question- Grouped Answers</a:t>
            </a:r>
            <a:endParaRPr lang="en-US" sz="3000" dirty="0"/>
          </a:p>
        </p:txBody>
      </p:sp>
      <p:sp>
        <p:nvSpPr>
          <p:cNvPr id="6" name="Text 3">
            <a:extLst>
              <a:ext uri="{FF2B5EF4-FFF2-40B4-BE49-F238E27FC236}">
                <a16:creationId xmlns:a16="http://schemas.microsoft.com/office/drawing/2014/main" id="{D8A8C26B-31C2-B912-E7AE-35CA50AA5F4D}"/>
              </a:ext>
            </a:extLst>
          </p:cNvPr>
          <p:cNvSpPr txBox="1"/>
          <p:nvPr/>
        </p:nvSpPr>
        <p:spPr>
          <a:xfrm>
            <a:off x="548640" y="1463040"/>
            <a:ext cx="11091672" cy="502920"/>
          </a:xfrm>
          <a:prstGeom prst="rect">
            <a:avLst/>
          </a:prstGeom>
          <a:noFill/>
          <a:ln/>
        </p:spPr>
        <p:txBody>
          <a:bodyPr wrap="square" lIns="0" tIns="0" rIns="0" bIns="0" rtlCol="0" anchor="ctr"/>
          <a:lstStyle/>
          <a:p>
            <a:pPr marL="0" indent="0">
              <a:lnSpc>
                <a:spcPct val="125000"/>
              </a:lnSpc>
              <a:buNone/>
            </a:pPr>
            <a:r>
              <a:rPr lang="en-US" sz="1250" dirty="0">
                <a:solidFill>
                  <a:srgbClr val="5B6B82"/>
                </a:solidFill>
                <a:latin typeface="Calibri" pitchFamily="34" charset="0"/>
                <a:ea typeface="Calibri" pitchFamily="34" charset="-122"/>
                <a:cs typeface="Calibri" pitchFamily="34" charset="-120"/>
              </a:rPr>
              <a:t>Grade one question across every student before moving to the next. Gradescope groups matching answers together, so you can confirm several submissions at once instead of grading one at a time.</a:t>
            </a:r>
            <a:endParaRPr lang="en-US" sz="1250" dirty="0"/>
          </a:p>
        </p:txBody>
      </p:sp>
      <p:sp>
        <p:nvSpPr>
          <p:cNvPr id="7" name="Shape 4">
            <a:extLst>
              <a:ext uri="{FF2B5EF4-FFF2-40B4-BE49-F238E27FC236}">
                <a16:creationId xmlns:a16="http://schemas.microsoft.com/office/drawing/2014/main" id="{D1AC343B-B13D-9779-B761-30150BB401B7}"/>
              </a:ext>
            </a:extLst>
          </p:cNvPr>
          <p:cNvSpPr/>
          <p:nvPr/>
        </p:nvSpPr>
        <p:spPr>
          <a:xfrm>
            <a:off x="1056876" y="2057400"/>
            <a:ext cx="10194071" cy="4261104"/>
          </a:xfrm>
          <a:prstGeom prst="roundRect">
            <a:avLst>
              <a:gd name="adj" fmla="val 1931"/>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9" name="Text 5">
            <a:extLst>
              <a:ext uri="{FF2B5EF4-FFF2-40B4-BE49-F238E27FC236}">
                <a16:creationId xmlns:a16="http://schemas.microsoft.com/office/drawing/2014/main" id="{675D7424-4B1F-534D-2CEC-CF58302A10A5}"/>
              </a:ext>
            </a:extLst>
          </p:cNvPr>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10" name="Text 6">
            <a:extLst>
              <a:ext uri="{FF2B5EF4-FFF2-40B4-BE49-F238E27FC236}">
                <a16:creationId xmlns:a16="http://schemas.microsoft.com/office/drawing/2014/main" id="{4BCC4A48-9083-178C-B788-B95EE19EA663}"/>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18</a:t>
            </a:r>
            <a:endParaRPr lang="en-US" sz="900" dirty="0"/>
          </a:p>
        </p:txBody>
      </p:sp>
      <p:pic>
        <p:nvPicPr>
          <p:cNvPr id="12" name="Picture 11" descr="The image displays a screen with a mathematical exercise, showing a solution grid, a list of confirmed answers, unconfirmed answers, and options to merge, delete, or ungroup answers.&#10;&#10;AI-generated content may be incorrect.">
            <a:extLst>
              <a:ext uri="{FF2B5EF4-FFF2-40B4-BE49-F238E27FC236}">
                <a16:creationId xmlns:a16="http://schemas.microsoft.com/office/drawing/2014/main" id="{C83AC028-C7FC-D120-8C68-87835E5B4238}"/>
              </a:ext>
            </a:extLst>
          </p:cNvPr>
          <p:cNvPicPr>
            <a:picLocks noChangeAspect="1"/>
          </p:cNvPicPr>
          <p:nvPr/>
        </p:nvPicPr>
        <p:blipFill>
          <a:blip r:embed="rId4"/>
          <a:stretch>
            <a:fillRect/>
          </a:stretch>
        </p:blipFill>
        <p:spPr>
          <a:xfrm>
            <a:off x="1988129" y="2057400"/>
            <a:ext cx="8000167" cy="4213188"/>
          </a:xfrm>
          <a:prstGeom prst="rect">
            <a:avLst/>
          </a:prstGeom>
        </p:spPr>
      </p:pic>
    </p:spTree>
    <p:extLst>
      <p:ext uri="{BB962C8B-B14F-4D97-AF65-F5344CB8AC3E}">
        <p14:creationId xmlns:p14="http://schemas.microsoft.com/office/powerpoint/2010/main" val="959931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1D7FB37-F533-ACDE-4BFC-4C9B1EC3EF9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6B0842B-FC85-37B7-E64C-67C65EA70E95}"/>
              </a:ext>
            </a:extLst>
          </p:cNvPr>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a:extLst>
              <a:ext uri="{FF2B5EF4-FFF2-40B4-BE49-F238E27FC236}">
                <a16:creationId xmlns:a16="http://schemas.microsoft.com/office/drawing/2014/main" id="{5B8F9021-9367-53F9-4294-62CBE15B6FF5}"/>
              </a:ext>
            </a:extLst>
          </p:cNvPr>
          <p:cNvPicPr>
            <a:picLocks noChangeAspect="1"/>
          </p:cNvPicPr>
          <p:nvPr/>
        </p:nvPicPr>
        <p:blipFill>
          <a:blip r:embed="rId3"/>
          <a:stretch>
            <a:fillRect/>
          </a:stretch>
        </p:blipFill>
        <p:spPr>
          <a:xfrm>
            <a:off x="694944" y="649224"/>
            <a:ext cx="365760" cy="365760"/>
          </a:xfrm>
          <a:prstGeom prst="rect">
            <a:avLst/>
          </a:prstGeom>
        </p:spPr>
      </p:pic>
      <p:sp>
        <p:nvSpPr>
          <p:cNvPr id="4" name="Text 1">
            <a:extLst>
              <a:ext uri="{FF2B5EF4-FFF2-40B4-BE49-F238E27FC236}">
                <a16:creationId xmlns:a16="http://schemas.microsoft.com/office/drawing/2014/main" id="{CB31F957-B274-0FA4-C542-0E4665C51C59}"/>
              </a:ext>
            </a:extLst>
          </p:cNvPr>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RETURNING GRADES</a:t>
            </a:r>
            <a:endParaRPr lang="en-US" sz="1200" dirty="0"/>
          </a:p>
        </p:txBody>
      </p:sp>
      <p:sp>
        <p:nvSpPr>
          <p:cNvPr id="5" name="Text 2">
            <a:extLst>
              <a:ext uri="{FF2B5EF4-FFF2-40B4-BE49-F238E27FC236}">
                <a16:creationId xmlns:a16="http://schemas.microsoft.com/office/drawing/2014/main" id="{B9E596BB-993F-CCCD-9192-0D92C7298D04}"/>
              </a:ext>
            </a:extLst>
          </p:cNvPr>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Publishing Grades</a:t>
            </a:r>
            <a:endParaRPr lang="en-US" sz="3000" dirty="0"/>
          </a:p>
        </p:txBody>
      </p:sp>
      <p:sp>
        <p:nvSpPr>
          <p:cNvPr id="24" name="Text 17">
            <a:extLst>
              <a:ext uri="{FF2B5EF4-FFF2-40B4-BE49-F238E27FC236}">
                <a16:creationId xmlns:a16="http://schemas.microsoft.com/office/drawing/2014/main" id="{2A9C07DF-E905-C90C-0206-94DE25C05193}"/>
              </a:ext>
            </a:extLst>
          </p:cNvPr>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5" name="Text 18">
            <a:extLst>
              <a:ext uri="{FF2B5EF4-FFF2-40B4-BE49-F238E27FC236}">
                <a16:creationId xmlns:a16="http://schemas.microsoft.com/office/drawing/2014/main" id="{7FF26D5B-6734-DC3D-B07E-4B046BD11E1E}"/>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19</a:t>
            </a:r>
            <a:endParaRPr lang="en-US" sz="900" dirty="0"/>
          </a:p>
        </p:txBody>
      </p:sp>
      <p:pic>
        <p:nvPicPr>
          <p:cNvPr id="27" name="Picture 26" descr="The image appears to be a statistics summary for grades, including minimum, median, maximum, mean, and standard deviation, along with student names, scores, and various options for managing the grades.&#10;&#10;AI-generated content may be incorrect.">
            <a:extLst>
              <a:ext uri="{FF2B5EF4-FFF2-40B4-BE49-F238E27FC236}">
                <a16:creationId xmlns:a16="http://schemas.microsoft.com/office/drawing/2014/main" id="{73888085-5E4C-F142-22F1-C7BE4CC924D3}"/>
              </a:ext>
            </a:extLst>
          </p:cNvPr>
          <p:cNvPicPr>
            <a:picLocks noChangeAspect="1"/>
          </p:cNvPicPr>
          <p:nvPr/>
        </p:nvPicPr>
        <p:blipFill>
          <a:blip r:embed="rId4"/>
          <a:stretch>
            <a:fillRect/>
          </a:stretch>
        </p:blipFill>
        <p:spPr>
          <a:xfrm>
            <a:off x="378995" y="1161288"/>
            <a:ext cx="11545244" cy="5134596"/>
          </a:xfrm>
          <a:prstGeom prst="rect">
            <a:avLst/>
          </a:prstGeom>
        </p:spPr>
      </p:pic>
    </p:spTree>
    <p:extLst>
      <p:ext uri="{BB962C8B-B14F-4D97-AF65-F5344CB8AC3E}">
        <p14:creationId xmlns:p14="http://schemas.microsoft.com/office/powerpoint/2010/main" val="3518436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FCB43F3-1CAB-CD29-91C4-6FDFC82B25A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770E4B6-8838-EA84-6E1E-30FF9A9250A0}"/>
              </a:ext>
            </a:extLst>
          </p:cNvPr>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a:extLst>
              <a:ext uri="{FF2B5EF4-FFF2-40B4-BE49-F238E27FC236}">
                <a16:creationId xmlns:a16="http://schemas.microsoft.com/office/drawing/2014/main" id="{160863DE-8162-B93E-1CBC-0D0C9CF98504}"/>
              </a:ext>
            </a:extLst>
          </p:cNvPr>
          <p:cNvPicPr>
            <a:picLocks noChangeAspect="1"/>
          </p:cNvPicPr>
          <p:nvPr/>
        </p:nvPicPr>
        <p:blipFill>
          <a:blip r:embed="rId3"/>
          <a:stretch>
            <a:fillRect/>
          </a:stretch>
        </p:blipFill>
        <p:spPr>
          <a:xfrm>
            <a:off x="694944" y="649224"/>
            <a:ext cx="365760" cy="365760"/>
          </a:xfrm>
          <a:prstGeom prst="rect">
            <a:avLst/>
          </a:prstGeom>
        </p:spPr>
      </p:pic>
      <p:sp>
        <p:nvSpPr>
          <p:cNvPr id="4" name="Text 1">
            <a:extLst>
              <a:ext uri="{FF2B5EF4-FFF2-40B4-BE49-F238E27FC236}">
                <a16:creationId xmlns:a16="http://schemas.microsoft.com/office/drawing/2014/main" id="{DD3E3CBA-F40F-393F-59CF-216237DBDBA6}"/>
              </a:ext>
            </a:extLst>
          </p:cNvPr>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RETURNING GRADES</a:t>
            </a:r>
            <a:endParaRPr lang="en-US" sz="1200" dirty="0"/>
          </a:p>
        </p:txBody>
      </p:sp>
      <p:sp>
        <p:nvSpPr>
          <p:cNvPr id="5" name="Text 2">
            <a:extLst>
              <a:ext uri="{FF2B5EF4-FFF2-40B4-BE49-F238E27FC236}">
                <a16:creationId xmlns:a16="http://schemas.microsoft.com/office/drawing/2014/main" id="{9E5AEDFE-FCF8-E73D-3E1B-59BD81B31ED0}"/>
              </a:ext>
            </a:extLst>
          </p:cNvPr>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Sending Emails after Publishing Grades</a:t>
            </a:r>
            <a:endParaRPr lang="en-US" sz="3000" dirty="0"/>
          </a:p>
        </p:txBody>
      </p:sp>
      <p:sp>
        <p:nvSpPr>
          <p:cNvPr id="24" name="Text 17">
            <a:extLst>
              <a:ext uri="{FF2B5EF4-FFF2-40B4-BE49-F238E27FC236}">
                <a16:creationId xmlns:a16="http://schemas.microsoft.com/office/drawing/2014/main" id="{D03BDD5D-99A1-FDBD-813F-BF073D2FEDCA}"/>
              </a:ext>
            </a:extLst>
          </p:cNvPr>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5" name="Text 18">
            <a:extLst>
              <a:ext uri="{FF2B5EF4-FFF2-40B4-BE49-F238E27FC236}">
                <a16:creationId xmlns:a16="http://schemas.microsoft.com/office/drawing/2014/main" id="{F3151FFE-3F1D-D486-B4C9-943DC4809BD5}"/>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20</a:t>
            </a:r>
            <a:endParaRPr lang="en-US" sz="900" dirty="0"/>
          </a:p>
        </p:txBody>
      </p:sp>
      <p:pic>
        <p:nvPicPr>
          <p:cNvPr id="27" name="Picture 26">
            <a:extLst>
              <a:ext uri="{FF2B5EF4-FFF2-40B4-BE49-F238E27FC236}">
                <a16:creationId xmlns:a16="http://schemas.microsoft.com/office/drawing/2014/main" id="{4E6089F5-4B7B-DEC5-6BA1-4E5785D75790}"/>
              </a:ext>
            </a:extLst>
          </p:cNvPr>
          <p:cNvPicPr>
            <a:picLocks noChangeAspect="1"/>
          </p:cNvPicPr>
          <p:nvPr/>
        </p:nvPicPr>
        <p:blipFill>
          <a:blip r:embed="rId4"/>
          <a:stretch>
            <a:fillRect/>
          </a:stretch>
        </p:blipFill>
        <p:spPr>
          <a:xfrm>
            <a:off x="3173495" y="1331415"/>
            <a:ext cx="4547173" cy="5279697"/>
          </a:xfrm>
          <a:prstGeom prst="rect">
            <a:avLst/>
          </a:prstGeom>
        </p:spPr>
      </p:pic>
    </p:spTree>
    <p:extLst>
      <p:ext uri="{BB962C8B-B14F-4D97-AF65-F5344CB8AC3E}">
        <p14:creationId xmlns:p14="http://schemas.microsoft.com/office/powerpoint/2010/main" val="4073475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2">
            <a:extLst>
              <a:ext uri="{FF2B5EF4-FFF2-40B4-BE49-F238E27FC236}">
                <a16:creationId xmlns:a16="http://schemas.microsoft.com/office/drawing/2014/main" id="{6E2EDA73-0E1C-27E8-AB0C-415160CC4C99}"/>
              </a:ext>
            </a:extLst>
          </p:cNvPr>
          <p:cNvSpPr txBox="1"/>
          <p:nvPr/>
        </p:nvSpPr>
        <p:spPr>
          <a:xfrm>
            <a:off x="531555" y="488482"/>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How the Gradebook Transfers Work</a:t>
            </a:r>
            <a:endParaRPr lang="en-US" sz="3000" dirty="0"/>
          </a:p>
        </p:txBody>
      </p:sp>
      <p:pic>
        <p:nvPicPr>
          <p:cNvPr id="4" name="Picture 3" descr="The image shows a web page layout for a course dashboard with sections for syllabus, schedule, homework, returned quizzes, and various tools.&#10;&#10;AI-generated content may be incorrect.">
            <a:extLst>
              <a:ext uri="{FF2B5EF4-FFF2-40B4-BE49-F238E27FC236}">
                <a16:creationId xmlns:a16="http://schemas.microsoft.com/office/drawing/2014/main" id="{8CF83753-4306-F2D0-0A1C-D8F53DA944FC}"/>
              </a:ext>
            </a:extLst>
          </p:cNvPr>
          <p:cNvPicPr>
            <a:picLocks noChangeAspect="1"/>
          </p:cNvPicPr>
          <p:nvPr/>
        </p:nvPicPr>
        <p:blipFill>
          <a:blip r:embed="rId2"/>
          <a:stretch>
            <a:fillRect/>
          </a:stretch>
        </p:blipFill>
        <p:spPr>
          <a:xfrm>
            <a:off x="789093" y="1037122"/>
            <a:ext cx="10613813" cy="5419267"/>
          </a:xfrm>
          <a:prstGeom prst="rect">
            <a:avLst/>
          </a:prstGeom>
        </p:spPr>
      </p:pic>
    </p:spTree>
    <p:extLst>
      <p:ext uri="{BB962C8B-B14F-4D97-AF65-F5344CB8AC3E}">
        <p14:creationId xmlns:p14="http://schemas.microsoft.com/office/powerpoint/2010/main" val="3347737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digital interface showing various sections of an examination system, including a final exam, test replacement, custom weights, and an external tool, with detailed score calculations.&#10;&#10;AI-generated content may be incorrect.">
            <a:extLst>
              <a:ext uri="{FF2B5EF4-FFF2-40B4-BE49-F238E27FC236}">
                <a16:creationId xmlns:a16="http://schemas.microsoft.com/office/drawing/2014/main" id="{8A7AFB85-50C4-40F2-CBFD-534EAE62F108}"/>
              </a:ext>
            </a:extLst>
          </p:cNvPr>
          <p:cNvPicPr>
            <a:picLocks noChangeAspect="1"/>
          </p:cNvPicPr>
          <p:nvPr/>
        </p:nvPicPr>
        <p:blipFill>
          <a:blip r:embed="rId2"/>
          <a:stretch>
            <a:fillRect/>
          </a:stretch>
        </p:blipFill>
        <p:spPr>
          <a:xfrm>
            <a:off x="358987" y="146594"/>
            <a:ext cx="10701867" cy="3282406"/>
          </a:xfrm>
          <a:prstGeom prst="rect">
            <a:avLst/>
          </a:prstGeom>
        </p:spPr>
      </p:pic>
      <p:pic>
        <p:nvPicPr>
          <p:cNvPr id="5" name="Picture 4" descr="MANUAL ITEM.&#10;&#10;AI-generated content may be incorrect.">
            <a:extLst>
              <a:ext uri="{FF2B5EF4-FFF2-40B4-BE49-F238E27FC236}">
                <a16:creationId xmlns:a16="http://schemas.microsoft.com/office/drawing/2014/main" id="{A4B22A1C-C3CA-BE75-802E-BE27661C9CDF}"/>
              </a:ext>
            </a:extLst>
          </p:cNvPr>
          <p:cNvPicPr>
            <a:picLocks noChangeAspect="1"/>
          </p:cNvPicPr>
          <p:nvPr/>
        </p:nvPicPr>
        <p:blipFill>
          <a:blip r:embed="rId3"/>
          <a:stretch>
            <a:fillRect/>
          </a:stretch>
        </p:blipFill>
        <p:spPr>
          <a:xfrm>
            <a:off x="1544320" y="3279762"/>
            <a:ext cx="7978987" cy="3272910"/>
          </a:xfrm>
          <a:prstGeom prst="rect">
            <a:avLst/>
          </a:prstGeom>
        </p:spPr>
      </p:pic>
    </p:spTree>
    <p:extLst>
      <p:ext uri="{BB962C8B-B14F-4D97-AF65-F5344CB8AC3E}">
        <p14:creationId xmlns:p14="http://schemas.microsoft.com/office/powerpoint/2010/main" val="2712243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EA91871-83B5-9C7E-D2C2-A70A71AA223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9AAA7B8-1BA8-64A2-15BE-8B6695E4F3D0}"/>
              </a:ext>
            </a:extLst>
          </p:cNvPr>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a:extLst>
              <a:ext uri="{FF2B5EF4-FFF2-40B4-BE49-F238E27FC236}">
                <a16:creationId xmlns:a16="http://schemas.microsoft.com/office/drawing/2014/main" id="{19A723D8-6930-CA1C-4A8E-698C2CD09C66}"/>
              </a:ext>
            </a:extLst>
          </p:cNvPr>
          <p:cNvPicPr>
            <a:picLocks noChangeAspect="1"/>
          </p:cNvPicPr>
          <p:nvPr/>
        </p:nvPicPr>
        <p:blipFill>
          <a:blip r:embed="rId3"/>
          <a:stretch>
            <a:fillRect/>
          </a:stretch>
        </p:blipFill>
        <p:spPr>
          <a:xfrm>
            <a:off x="694944" y="649224"/>
            <a:ext cx="365760" cy="365760"/>
          </a:xfrm>
          <a:prstGeom prst="rect">
            <a:avLst/>
          </a:prstGeom>
        </p:spPr>
      </p:pic>
      <p:sp>
        <p:nvSpPr>
          <p:cNvPr id="4" name="Text 1">
            <a:extLst>
              <a:ext uri="{FF2B5EF4-FFF2-40B4-BE49-F238E27FC236}">
                <a16:creationId xmlns:a16="http://schemas.microsoft.com/office/drawing/2014/main" id="{2E4CC29F-E1B3-F5FC-73BD-40A357F0EE24}"/>
              </a:ext>
            </a:extLst>
          </p:cNvPr>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RETURNING GRADES</a:t>
            </a:r>
            <a:endParaRPr lang="en-US" sz="1200" dirty="0"/>
          </a:p>
        </p:txBody>
      </p:sp>
      <p:sp>
        <p:nvSpPr>
          <p:cNvPr id="5" name="Text 2">
            <a:extLst>
              <a:ext uri="{FF2B5EF4-FFF2-40B4-BE49-F238E27FC236}">
                <a16:creationId xmlns:a16="http://schemas.microsoft.com/office/drawing/2014/main" id="{395F760F-5CA3-6DFB-5656-2FF7FD65E659}"/>
              </a:ext>
            </a:extLst>
          </p:cNvPr>
          <p:cNvSpPr txBox="1"/>
          <p:nvPr/>
        </p:nvSpPr>
        <p:spPr>
          <a:xfrm>
            <a:off x="1307592" y="687003"/>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Sending Grades to Moodle</a:t>
            </a:r>
            <a:endParaRPr lang="en-US" sz="3000" dirty="0"/>
          </a:p>
        </p:txBody>
      </p:sp>
      <p:sp>
        <p:nvSpPr>
          <p:cNvPr id="9" name="Shape 5">
            <a:extLst>
              <a:ext uri="{FF2B5EF4-FFF2-40B4-BE49-F238E27FC236}">
                <a16:creationId xmlns:a16="http://schemas.microsoft.com/office/drawing/2014/main" id="{CBDE24B2-7BD5-47FE-4101-DEA89C5A87CC}"/>
              </a:ext>
            </a:extLst>
          </p:cNvPr>
          <p:cNvSpPr/>
          <p:nvPr/>
        </p:nvSpPr>
        <p:spPr>
          <a:xfrm>
            <a:off x="2041823" y="1449426"/>
            <a:ext cx="7391531" cy="1417320"/>
          </a:xfrm>
          <a:prstGeom prst="roundRect">
            <a:avLst>
              <a:gd name="adj" fmla="val 580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dirty="0"/>
          </a:p>
        </p:txBody>
      </p:sp>
      <p:sp>
        <p:nvSpPr>
          <p:cNvPr id="10" name="Shape 6">
            <a:extLst>
              <a:ext uri="{FF2B5EF4-FFF2-40B4-BE49-F238E27FC236}">
                <a16:creationId xmlns:a16="http://schemas.microsoft.com/office/drawing/2014/main" id="{AE505984-D207-9C72-C2B3-EC54CB59EE63}"/>
              </a:ext>
            </a:extLst>
          </p:cNvPr>
          <p:cNvSpPr/>
          <p:nvPr/>
        </p:nvSpPr>
        <p:spPr>
          <a:xfrm>
            <a:off x="2041822" y="3109062"/>
            <a:ext cx="7391531" cy="1417320"/>
          </a:xfrm>
          <a:prstGeom prst="roundRect">
            <a:avLst>
              <a:gd name="adj" fmla="val 5806"/>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1" name="Shape 7">
            <a:extLst>
              <a:ext uri="{FF2B5EF4-FFF2-40B4-BE49-F238E27FC236}">
                <a16:creationId xmlns:a16="http://schemas.microsoft.com/office/drawing/2014/main" id="{29AA08BC-F528-5248-11B7-F3BC3DA6D17C}"/>
              </a:ext>
            </a:extLst>
          </p:cNvPr>
          <p:cNvSpPr/>
          <p:nvPr/>
        </p:nvSpPr>
        <p:spPr>
          <a:xfrm>
            <a:off x="2242686" y="1732890"/>
            <a:ext cx="640080" cy="640080"/>
          </a:xfrm>
          <a:prstGeom prst="ellipse">
            <a:avLst/>
          </a:prstGeom>
          <a:solidFill>
            <a:srgbClr val="CADCFC"/>
          </a:solidFill>
          <a:ln/>
        </p:spPr>
        <p:txBody>
          <a:bodyPr/>
          <a:lstStyle/>
          <a:p>
            <a:endParaRPr lang="en-US"/>
          </a:p>
        </p:txBody>
      </p:sp>
      <p:pic>
        <p:nvPicPr>
          <p:cNvPr id="12" name="Image 2" descr="preencoded.png">
            <a:extLst>
              <a:ext uri="{FF2B5EF4-FFF2-40B4-BE49-F238E27FC236}">
                <a16:creationId xmlns:a16="http://schemas.microsoft.com/office/drawing/2014/main" id="{AFE91E25-9985-68F0-3A13-41A19AE714A2}"/>
              </a:ext>
            </a:extLst>
          </p:cNvPr>
          <p:cNvPicPr>
            <a:picLocks noChangeAspect="1"/>
          </p:cNvPicPr>
          <p:nvPr/>
        </p:nvPicPr>
        <p:blipFill>
          <a:blip r:embed="rId4"/>
          <a:stretch>
            <a:fillRect/>
          </a:stretch>
        </p:blipFill>
        <p:spPr>
          <a:xfrm>
            <a:off x="2398134" y="1888338"/>
            <a:ext cx="329184" cy="329184"/>
          </a:xfrm>
          <a:prstGeom prst="rect">
            <a:avLst/>
          </a:prstGeom>
        </p:spPr>
      </p:pic>
      <p:sp>
        <p:nvSpPr>
          <p:cNvPr id="13" name="Text 8">
            <a:extLst>
              <a:ext uri="{FF2B5EF4-FFF2-40B4-BE49-F238E27FC236}">
                <a16:creationId xmlns:a16="http://schemas.microsoft.com/office/drawing/2014/main" id="{A01BC1AE-76CA-986E-31E5-9A5BA96A8662}"/>
              </a:ext>
            </a:extLst>
          </p:cNvPr>
          <p:cNvSpPr txBox="1"/>
          <p:nvPr/>
        </p:nvSpPr>
        <p:spPr>
          <a:xfrm>
            <a:off x="3029070" y="1961490"/>
            <a:ext cx="6111371" cy="365760"/>
          </a:xfrm>
          <a:prstGeom prst="rect">
            <a:avLst/>
          </a:prstGeom>
          <a:noFill/>
          <a:ln/>
        </p:spPr>
        <p:txBody>
          <a:bodyPr wrap="square" lIns="0" tIns="0" rIns="0" bIns="0"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Click “Post Grades to Moodle” at the bottom</a:t>
            </a:r>
            <a:endParaRPr lang="en-US" sz="1350" dirty="0"/>
          </a:p>
        </p:txBody>
      </p:sp>
      <p:sp>
        <p:nvSpPr>
          <p:cNvPr id="15" name="Shape 10">
            <a:extLst>
              <a:ext uri="{FF2B5EF4-FFF2-40B4-BE49-F238E27FC236}">
                <a16:creationId xmlns:a16="http://schemas.microsoft.com/office/drawing/2014/main" id="{5D11FE50-39B4-4A18-E4B0-09298298157D}"/>
              </a:ext>
            </a:extLst>
          </p:cNvPr>
          <p:cNvSpPr/>
          <p:nvPr/>
        </p:nvSpPr>
        <p:spPr>
          <a:xfrm>
            <a:off x="2242686" y="3333090"/>
            <a:ext cx="640080" cy="640080"/>
          </a:xfrm>
          <a:prstGeom prst="ellipse">
            <a:avLst/>
          </a:prstGeom>
          <a:solidFill>
            <a:srgbClr val="CADCFC"/>
          </a:solidFill>
          <a:ln/>
        </p:spPr>
        <p:txBody>
          <a:bodyPr/>
          <a:lstStyle/>
          <a:p>
            <a:endParaRPr lang="en-US"/>
          </a:p>
        </p:txBody>
      </p:sp>
      <p:pic>
        <p:nvPicPr>
          <p:cNvPr id="16" name="Image 3" descr="preencoded.png">
            <a:extLst>
              <a:ext uri="{FF2B5EF4-FFF2-40B4-BE49-F238E27FC236}">
                <a16:creationId xmlns:a16="http://schemas.microsoft.com/office/drawing/2014/main" id="{3EBA4EC5-35B3-57C7-90AD-F833A80DFAF9}"/>
              </a:ext>
            </a:extLst>
          </p:cNvPr>
          <p:cNvPicPr>
            <a:picLocks noChangeAspect="1"/>
          </p:cNvPicPr>
          <p:nvPr/>
        </p:nvPicPr>
        <p:blipFill>
          <a:blip r:embed="rId5"/>
          <a:stretch>
            <a:fillRect/>
          </a:stretch>
        </p:blipFill>
        <p:spPr>
          <a:xfrm>
            <a:off x="2398134" y="3488538"/>
            <a:ext cx="329184" cy="329184"/>
          </a:xfrm>
          <a:prstGeom prst="rect">
            <a:avLst/>
          </a:prstGeom>
        </p:spPr>
      </p:pic>
      <p:sp>
        <p:nvSpPr>
          <p:cNvPr id="17" name="Text 11">
            <a:extLst>
              <a:ext uri="{FF2B5EF4-FFF2-40B4-BE49-F238E27FC236}">
                <a16:creationId xmlns:a16="http://schemas.microsoft.com/office/drawing/2014/main" id="{2F4B49D9-F65A-1675-32A6-5C0E2F4F53DA}"/>
              </a:ext>
            </a:extLst>
          </p:cNvPr>
          <p:cNvSpPr txBox="1"/>
          <p:nvPr/>
        </p:nvSpPr>
        <p:spPr>
          <a:xfrm>
            <a:off x="3029069" y="3500088"/>
            <a:ext cx="6111371" cy="365760"/>
          </a:xfrm>
          <a:prstGeom prst="rect">
            <a:avLst/>
          </a:prstGeom>
          <a:noFill/>
          <a:ln/>
        </p:spPr>
        <p:txBody>
          <a:bodyPr wrap="square" lIns="0" tIns="0" rIns="0" bIns="0"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The grades will automatically transfer over, along with maximum grade.</a:t>
            </a:r>
            <a:endParaRPr lang="en-US" sz="1350" dirty="0"/>
          </a:p>
        </p:txBody>
      </p:sp>
      <p:sp>
        <p:nvSpPr>
          <p:cNvPr id="24" name="Text 17">
            <a:extLst>
              <a:ext uri="{FF2B5EF4-FFF2-40B4-BE49-F238E27FC236}">
                <a16:creationId xmlns:a16="http://schemas.microsoft.com/office/drawing/2014/main" id="{A865BC6E-45BB-449A-224E-A0C2E81329FC}"/>
              </a:ext>
            </a:extLst>
          </p:cNvPr>
          <p:cNvSpPr txBox="1"/>
          <p:nvPr/>
        </p:nvSpPr>
        <p:spPr>
          <a:xfrm>
            <a:off x="151598" y="6602690"/>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5" name="Text 18">
            <a:extLst>
              <a:ext uri="{FF2B5EF4-FFF2-40B4-BE49-F238E27FC236}">
                <a16:creationId xmlns:a16="http://schemas.microsoft.com/office/drawing/2014/main" id="{63C30D5D-AED7-E36E-48D3-97D249CB370F}"/>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21</a:t>
            </a:r>
            <a:endParaRPr lang="en-US" sz="900" dirty="0"/>
          </a:p>
        </p:txBody>
      </p:sp>
      <p:pic>
        <p:nvPicPr>
          <p:cNvPr id="7" name="Picture 6" descr="The image appears to be a tabular layout, likely a web page or document, with various options and time stamps, possibly related to a grading or educational system.&#10;&#10;AI-generated content may be incorrect.">
            <a:extLst>
              <a:ext uri="{FF2B5EF4-FFF2-40B4-BE49-F238E27FC236}">
                <a16:creationId xmlns:a16="http://schemas.microsoft.com/office/drawing/2014/main" id="{00AF0681-9007-FBE0-5CB0-1094EE0FDDCE}"/>
              </a:ext>
            </a:extLst>
          </p:cNvPr>
          <p:cNvPicPr>
            <a:picLocks noChangeAspect="1"/>
          </p:cNvPicPr>
          <p:nvPr/>
        </p:nvPicPr>
        <p:blipFill>
          <a:blip r:embed="rId6"/>
          <a:stretch>
            <a:fillRect/>
          </a:stretch>
        </p:blipFill>
        <p:spPr>
          <a:xfrm>
            <a:off x="2041823" y="4917408"/>
            <a:ext cx="7436318" cy="1554684"/>
          </a:xfrm>
          <a:prstGeom prst="rect">
            <a:avLst/>
          </a:prstGeom>
        </p:spPr>
      </p:pic>
    </p:spTree>
    <p:extLst>
      <p:ext uri="{BB962C8B-B14F-4D97-AF65-F5344CB8AC3E}">
        <p14:creationId xmlns:p14="http://schemas.microsoft.com/office/powerpoint/2010/main" val="3447805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n online interface for a quiz grading system, showing a list of participants' grades for Quiz 5, with options to view, edit, and exclude grades.&#10;&#10;AI-generated content may be incorrect.">
            <a:extLst>
              <a:ext uri="{FF2B5EF4-FFF2-40B4-BE49-F238E27FC236}">
                <a16:creationId xmlns:a16="http://schemas.microsoft.com/office/drawing/2014/main" id="{F86C1E67-7E8B-2A13-1484-7B7F4394B258}"/>
              </a:ext>
            </a:extLst>
          </p:cNvPr>
          <p:cNvPicPr>
            <a:picLocks noChangeAspect="1"/>
          </p:cNvPicPr>
          <p:nvPr/>
        </p:nvPicPr>
        <p:blipFill>
          <a:blip r:embed="rId2"/>
          <a:stretch>
            <a:fillRect/>
          </a:stretch>
        </p:blipFill>
        <p:spPr>
          <a:xfrm>
            <a:off x="0" y="605037"/>
            <a:ext cx="12192000" cy="5810485"/>
          </a:xfrm>
          <a:prstGeom prst="rect">
            <a:avLst/>
          </a:prstGeom>
        </p:spPr>
      </p:pic>
    </p:spTree>
    <p:extLst>
      <p:ext uri="{BB962C8B-B14F-4D97-AF65-F5344CB8AC3E}">
        <p14:creationId xmlns:p14="http://schemas.microsoft.com/office/powerpoint/2010/main" val="2529369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22960" y="2148840"/>
            <a:ext cx="2377440" cy="2377440"/>
          </a:xfrm>
          <a:prstGeom prst="ellipse">
            <a:avLst/>
          </a:prstGeom>
          <a:solidFill>
            <a:srgbClr val="E8A33D"/>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1389888" y="2715768"/>
            <a:ext cx="1243584" cy="1243584"/>
          </a:xfrm>
          <a:prstGeom prst="rect">
            <a:avLst/>
          </a:prstGeom>
        </p:spPr>
      </p:pic>
      <p:sp>
        <p:nvSpPr>
          <p:cNvPr id="4" name="Text 1"/>
          <p:cNvSpPr txBox="1"/>
          <p:nvPr/>
        </p:nvSpPr>
        <p:spPr>
          <a:xfrm>
            <a:off x="3657600" y="1965960"/>
            <a:ext cx="2743200" cy="548640"/>
          </a:xfrm>
          <a:prstGeom prst="rect">
            <a:avLst/>
          </a:prstGeom>
          <a:noFill/>
          <a:ln/>
        </p:spPr>
        <p:txBody>
          <a:bodyPr wrap="square" lIns="0" tIns="0" rIns="0" bIns="0" rtlCol="0" anchor="ctr"/>
          <a:lstStyle/>
          <a:p>
            <a:pPr marL="0" indent="0">
              <a:buNone/>
            </a:pPr>
            <a:r>
              <a:rPr lang="en-US" sz="1600" b="1" kern="0" spc="100" dirty="0">
                <a:solidFill>
                  <a:srgbClr val="E8A33D"/>
                </a:solidFill>
                <a:latin typeface="Calibri" pitchFamily="34" charset="0"/>
                <a:ea typeface="Calibri" pitchFamily="34" charset="-122"/>
                <a:cs typeface="Calibri" pitchFamily="34" charset="-120"/>
              </a:rPr>
              <a:t>04</a:t>
            </a:r>
            <a:endParaRPr lang="en-US" sz="1600" dirty="0"/>
          </a:p>
        </p:txBody>
      </p:sp>
      <p:sp>
        <p:nvSpPr>
          <p:cNvPr id="5" name="Text 2"/>
          <p:cNvSpPr txBox="1"/>
          <p:nvPr/>
        </p:nvSpPr>
        <p:spPr>
          <a:xfrm>
            <a:off x="3611880" y="2423160"/>
            <a:ext cx="7863840" cy="118872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Regrade Requests</a:t>
            </a:r>
            <a:endParaRPr lang="en-US" sz="40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A9B6D6"/>
                </a:solidFill>
                <a:latin typeface="Calibri" pitchFamily="34" charset="0"/>
                <a:ea typeface="Calibri" pitchFamily="34" charset="-122"/>
                <a:cs typeface="Calibri" pitchFamily="34" charset="-120"/>
              </a:rPr>
              <a:t>Gradescope Training  •  Instructors &amp; TAs</a:t>
            </a:r>
            <a:endParaRPr lang="en-US" sz="900" dirty="0"/>
          </a:p>
        </p:txBody>
      </p:sp>
      <p:sp>
        <p:nvSpPr>
          <p:cNvPr id="8" name="Text 5"/>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A9B6D6"/>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REGRADES</a:t>
            </a:r>
            <a:endParaRPr lang="en-US" sz="1200" dirty="0"/>
          </a:p>
        </p:txBody>
      </p:sp>
      <p:sp>
        <p:nvSpPr>
          <p:cNvPr id="5" name="Text 2"/>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Handling Regrade Requests</a:t>
            </a:r>
            <a:endParaRPr lang="en-US" sz="3000" dirty="0"/>
          </a:p>
        </p:txBody>
      </p:sp>
      <p:sp>
        <p:nvSpPr>
          <p:cNvPr id="6" name="Shape 3"/>
          <p:cNvSpPr/>
          <p:nvPr/>
        </p:nvSpPr>
        <p:spPr>
          <a:xfrm>
            <a:off x="6868027" y="161027"/>
            <a:ext cx="3280611" cy="1397019"/>
          </a:xfrm>
          <a:prstGeom prst="roundRect">
            <a:avLst>
              <a:gd name="adj" fmla="val 3750"/>
            </a:avLst>
          </a:prstGeom>
          <a:solidFill>
            <a:srgbClr val="CADCFC"/>
          </a:solidFill>
          <a:ln w="12700">
            <a:solidFill>
              <a:srgbClr val="CADCFC"/>
            </a:solidFill>
            <a:prstDash val="solid"/>
          </a:ln>
          <a:effectLst>
            <a:outerShdw blurRad="101600" dist="38100" dir="5400000" algn="bl" rotWithShape="0">
              <a:srgbClr val="1E2761">
                <a:alpha val="12000"/>
              </a:srgbClr>
            </a:outerShdw>
          </a:effectLst>
        </p:spPr>
        <p:txBody>
          <a:bodyPr/>
          <a:lstStyle/>
          <a:p>
            <a:endParaRPr lang="en-US"/>
          </a:p>
        </p:txBody>
      </p:sp>
      <p:sp>
        <p:nvSpPr>
          <p:cNvPr id="7" name="Text 4"/>
          <p:cNvSpPr txBox="1"/>
          <p:nvPr/>
        </p:nvSpPr>
        <p:spPr>
          <a:xfrm>
            <a:off x="6962676" y="210773"/>
            <a:ext cx="3318309" cy="169709"/>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libri" pitchFamily="34" charset="0"/>
                <a:ea typeface="Calibri" pitchFamily="34" charset="-122"/>
                <a:cs typeface="Calibri" pitchFamily="34" charset="-120"/>
              </a:rPr>
              <a:t>ON BY DEFAULT</a:t>
            </a:r>
            <a:endParaRPr lang="en-US" sz="1100" dirty="0"/>
          </a:p>
        </p:txBody>
      </p:sp>
      <p:sp>
        <p:nvSpPr>
          <p:cNvPr id="8" name="Text 5"/>
          <p:cNvSpPr txBox="1"/>
          <p:nvPr/>
        </p:nvSpPr>
        <p:spPr>
          <a:xfrm>
            <a:off x="6962675" y="434739"/>
            <a:ext cx="3318309" cy="333357"/>
          </a:xfrm>
          <a:prstGeom prst="rect">
            <a:avLst/>
          </a:prstGeom>
          <a:noFill/>
          <a:ln/>
        </p:spPr>
        <p:txBody>
          <a:bodyPr wrap="square" lIns="0" tIns="0" rIns="0" bIns="0" rtlCol="0" anchor="ctr"/>
          <a:lstStyle/>
          <a:p>
            <a:pPr marL="0" indent="0">
              <a:lnSpc>
                <a:spcPct val="115000"/>
              </a:lnSpc>
              <a:buNone/>
            </a:pPr>
            <a:r>
              <a:rPr lang="en-US" sz="1250" b="1" dirty="0">
                <a:solidFill>
                  <a:srgbClr val="1E2761"/>
                </a:solidFill>
                <a:latin typeface="Calibri" pitchFamily="34" charset="0"/>
                <a:ea typeface="Calibri" pitchFamily="34" charset="-122"/>
                <a:cs typeface="Calibri" pitchFamily="34" charset="-120"/>
              </a:rPr>
              <a:t>Every published assignment allows regrade requests automatically.</a:t>
            </a:r>
            <a:endParaRPr lang="en-US" sz="1250" dirty="0"/>
          </a:p>
        </p:txBody>
      </p:sp>
      <p:sp>
        <p:nvSpPr>
          <p:cNvPr id="9" name="Text 6"/>
          <p:cNvSpPr txBox="1"/>
          <p:nvPr/>
        </p:nvSpPr>
        <p:spPr>
          <a:xfrm>
            <a:off x="7105851" y="804672"/>
            <a:ext cx="3175134" cy="402336"/>
          </a:xfrm>
          <a:prstGeom prst="rect">
            <a:avLst/>
          </a:prstGeom>
          <a:noFill/>
          <a:ln/>
        </p:spPr>
        <p:txBody>
          <a:bodyPr wrap="square" lIns="0" tIns="0" rIns="0" bIns="0" rtlCol="0" anchor="t"/>
          <a:lstStyle/>
          <a:p>
            <a:pPr marL="342900" indent="-342900">
              <a:lnSpc>
                <a:spcPct val="125000"/>
              </a:lnSpc>
              <a:spcAft>
                <a:spcPts val="800"/>
              </a:spcAft>
              <a:buSzPct val="100000"/>
              <a:buChar char="●"/>
            </a:pPr>
            <a:r>
              <a:rPr lang="en-US" sz="900" dirty="0">
                <a:solidFill>
                  <a:srgbClr val="1E2761"/>
                </a:solidFill>
                <a:latin typeface="Calibri" pitchFamily="34" charset="0"/>
                <a:ea typeface="Calibri" pitchFamily="34" charset="-122"/>
                <a:cs typeface="Calibri" pitchFamily="34" charset="-120"/>
              </a:rPr>
              <a:t>Set an open/close date, or disable requests entirely.</a:t>
            </a:r>
            <a:endParaRPr lang="en-US" sz="900" dirty="0"/>
          </a:p>
          <a:p>
            <a:pPr marL="342900" indent="-342900">
              <a:lnSpc>
                <a:spcPct val="125000"/>
              </a:lnSpc>
              <a:spcAft>
                <a:spcPts val="800"/>
              </a:spcAft>
              <a:buSzPct val="100000"/>
              <a:buChar char="●"/>
            </a:pPr>
            <a:r>
              <a:rPr lang="en-US" sz="900" dirty="0">
                <a:solidFill>
                  <a:srgbClr val="1E2761"/>
                </a:solidFill>
                <a:latin typeface="Calibri" pitchFamily="34" charset="0"/>
                <a:ea typeface="Calibri" pitchFamily="34" charset="-122"/>
                <a:cs typeface="Calibri" pitchFamily="34" charset="-120"/>
              </a:rPr>
              <a:t>The grader who last touched a submission is notified first.</a:t>
            </a:r>
            <a:endParaRPr lang="en-US" sz="900" dirty="0"/>
          </a:p>
        </p:txBody>
      </p:sp>
      <p:pic>
        <p:nvPicPr>
          <p:cNvPr id="11" name="Image 1" descr="/tmp/claude-0/-home-claude/42b44050-6cb5-5b6b-8b94-7742b514d8df/scratchpad/gradescope/crops/regradeList.png"/>
          <p:cNvPicPr>
            <a:picLocks noChangeAspect="1"/>
          </p:cNvPicPr>
          <p:nvPr/>
        </p:nvPicPr>
        <p:blipFill>
          <a:blip r:embed="rId4"/>
          <a:stretch>
            <a:fillRect/>
          </a:stretch>
        </p:blipFill>
        <p:spPr>
          <a:xfrm>
            <a:off x="673471" y="1483341"/>
            <a:ext cx="6892686" cy="1312709"/>
          </a:xfrm>
          <a:prstGeom prst="rect">
            <a:avLst/>
          </a:prstGeom>
        </p:spPr>
      </p:pic>
      <p:sp>
        <p:nvSpPr>
          <p:cNvPr id="12" name="Text 8"/>
          <p:cNvSpPr txBox="1"/>
          <p:nvPr/>
        </p:nvSpPr>
        <p:spPr>
          <a:xfrm>
            <a:off x="548640" y="5116613"/>
            <a:ext cx="4206240" cy="201168"/>
          </a:xfrm>
          <a:prstGeom prst="rect">
            <a:avLst/>
          </a:prstGeom>
          <a:noFill/>
          <a:ln/>
        </p:spPr>
        <p:txBody>
          <a:bodyPr wrap="square" lIns="0" tIns="0" rIns="0" bIns="0" rtlCol="0" anchor="ctr"/>
          <a:lstStyle/>
          <a:p>
            <a:pPr marL="0" indent="0" algn="ctr">
              <a:buNone/>
            </a:pPr>
            <a:r>
              <a:rPr lang="en-US" sz="850" i="1" dirty="0">
                <a:solidFill>
                  <a:srgbClr val="5B6B82"/>
                </a:solidFill>
                <a:latin typeface="Calibri" pitchFamily="34" charset="0"/>
                <a:ea typeface="Calibri" pitchFamily="34" charset="-122"/>
                <a:cs typeface="Calibri" pitchFamily="34" charset="-120"/>
              </a:rPr>
              <a:t>Regrade Requests list for an assignment</a:t>
            </a:r>
            <a:endParaRPr lang="en-US" sz="850" dirty="0"/>
          </a:p>
        </p:txBody>
      </p:sp>
      <p:sp>
        <p:nvSpPr>
          <p:cNvPr id="13" name="Shape 9"/>
          <p:cNvSpPr/>
          <p:nvPr/>
        </p:nvSpPr>
        <p:spPr>
          <a:xfrm>
            <a:off x="497860" y="2814338"/>
            <a:ext cx="3955422" cy="2712463"/>
          </a:xfrm>
          <a:prstGeom prst="roundRect">
            <a:avLst>
              <a:gd name="adj" fmla="val 7759"/>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pic>
        <p:nvPicPr>
          <p:cNvPr id="14" name="Image 2" descr="/root/.claude/uploads/42b44050-6cb5-5b6b-8b94-7742b514d8df/0e886c2c-image.png"/>
          <p:cNvPicPr>
            <a:picLocks noChangeAspect="1"/>
          </p:cNvPicPr>
          <p:nvPr/>
        </p:nvPicPr>
        <p:blipFill>
          <a:blip r:embed="rId5"/>
          <a:stretch>
            <a:fillRect/>
          </a:stretch>
        </p:blipFill>
        <p:spPr>
          <a:xfrm>
            <a:off x="393192" y="3115319"/>
            <a:ext cx="3986937" cy="2338330"/>
          </a:xfrm>
          <a:prstGeom prst="rect">
            <a:avLst/>
          </a:prstGeom>
        </p:spPr>
      </p:pic>
      <p:sp>
        <p:nvSpPr>
          <p:cNvPr id="15" name="Shape 10"/>
          <p:cNvSpPr/>
          <p:nvPr/>
        </p:nvSpPr>
        <p:spPr>
          <a:xfrm>
            <a:off x="5074920" y="2425281"/>
            <a:ext cx="6583680" cy="914400"/>
          </a:xfrm>
          <a:prstGeom prst="roundRect">
            <a:avLst>
              <a:gd name="adj" fmla="val 9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dirty="0"/>
          </a:p>
        </p:txBody>
      </p:sp>
      <p:sp>
        <p:nvSpPr>
          <p:cNvPr id="16" name="Shape 11"/>
          <p:cNvSpPr/>
          <p:nvPr/>
        </p:nvSpPr>
        <p:spPr>
          <a:xfrm>
            <a:off x="5419481" y="2640602"/>
            <a:ext cx="457200" cy="457200"/>
          </a:xfrm>
          <a:prstGeom prst="ellipse">
            <a:avLst/>
          </a:prstGeom>
          <a:solidFill>
            <a:srgbClr val="E8A33D"/>
          </a:solidFill>
          <a:ln/>
        </p:spPr>
        <p:txBody>
          <a:bodyPr/>
          <a:lstStyle/>
          <a:p>
            <a:endParaRPr lang="en-US"/>
          </a:p>
        </p:txBody>
      </p:sp>
      <p:sp>
        <p:nvSpPr>
          <p:cNvPr id="17" name="Text 12"/>
          <p:cNvSpPr txBox="1"/>
          <p:nvPr/>
        </p:nvSpPr>
        <p:spPr>
          <a:xfrm>
            <a:off x="5419481" y="2640602"/>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18" name="Text 13"/>
          <p:cNvSpPr txBox="1"/>
          <p:nvPr/>
        </p:nvSpPr>
        <p:spPr>
          <a:xfrm>
            <a:off x="6032129" y="2503442"/>
            <a:ext cx="548640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Open the request</a:t>
            </a:r>
            <a:endParaRPr lang="en-US" sz="1300" dirty="0"/>
          </a:p>
        </p:txBody>
      </p:sp>
      <p:sp>
        <p:nvSpPr>
          <p:cNvPr id="19" name="Text 14"/>
          <p:cNvSpPr txBox="1"/>
          <p:nvPr/>
        </p:nvSpPr>
        <p:spPr>
          <a:xfrm>
            <a:off x="6032129" y="2814338"/>
            <a:ext cx="5486400" cy="45720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From the assignment’s Regrade Requests page, select Review.</a:t>
            </a:r>
            <a:endParaRPr lang="en-US" sz="1050" dirty="0"/>
          </a:p>
        </p:txBody>
      </p:sp>
      <p:sp>
        <p:nvSpPr>
          <p:cNvPr id="20" name="Shape 15"/>
          <p:cNvSpPr/>
          <p:nvPr/>
        </p:nvSpPr>
        <p:spPr>
          <a:xfrm>
            <a:off x="5163449" y="3399554"/>
            <a:ext cx="6583680" cy="914400"/>
          </a:xfrm>
          <a:prstGeom prst="roundRect">
            <a:avLst>
              <a:gd name="adj" fmla="val 9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21" name="Shape 16"/>
          <p:cNvSpPr/>
          <p:nvPr/>
        </p:nvSpPr>
        <p:spPr>
          <a:xfrm>
            <a:off x="5419481" y="3628154"/>
            <a:ext cx="457200" cy="457200"/>
          </a:xfrm>
          <a:prstGeom prst="ellipse">
            <a:avLst/>
          </a:prstGeom>
          <a:solidFill>
            <a:srgbClr val="E8A33D"/>
          </a:solidFill>
          <a:ln/>
        </p:spPr>
        <p:txBody>
          <a:bodyPr/>
          <a:lstStyle/>
          <a:p>
            <a:endParaRPr lang="en-US"/>
          </a:p>
        </p:txBody>
      </p:sp>
      <p:sp>
        <p:nvSpPr>
          <p:cNvPr id="22" name="Text 17"/>
          <p:cNvSpPr txBox="1"/>
          <p:nvPr/>
        </p:nvSpPr>
        <p:spPr>
          <a:xfrm>
            <a:off x="5419481" y="3628154"/>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23" name="Text 18"/>
          <p:cNvSpPr txBox="1"/>
          <p:nvPr/>
        </p:nvSpPr>
        <p:spPr>
          <a:xfrm>
            <a:off x="6032129" y="3490994"/>
            <a:ext cx="548640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Read the question</a:t>
            </a:r>
            <a:endParaRPr lang="en-US" sz="1300" dirty="0"/>
          </a:p>
        </p:txBody>
      </p:sp>
      <p:sp>
        <p:nvSpPr>
          <p:cNvPr id="24" name="Text 19"/>
          <p:cNvSpPr txBox="1"/>
          <p:nvPr/>
        </p:nvSpPr>
        <p:spPr>
          <a:xfrm>
            <a:off x="6032129" y="3801890"/>
            <a:ext cx="5486400" cy="45720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Select the regrade notification badge to see what the student is asking.</a:t>
            </a:r>
            <a:endParaRPr lang="en-US" sz="1050" dirty="0"/>
          </a:p>
        </p:txBody>
      </p:sp>
      <p:sp>
        <p:nvSpPr>
          <p:cNvPr id="25" name="Shape 20"/>
          <p:cNvSpPr/>
          <p:nvPr/>
        </p:nvSpPr>
        <p:spPr>
          <a:xfrm>
            <a:off x="5163449" y="4387106"/>
            <a:ext cx="6583680" cy="914400"/>
          </a:xfrm>
          <a:prstGeom prst="roundRect">
            <a:avLst>
              <a:gd name="adj" fmla="val 9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26" name="Shape 21"/>
          <p:cNvSpPr/>
          <p:nvPr/>
        </p:nvSpPr>
        <p:spPr>
          <a:xfrm>
            <a:off x="5419481" y="4615706"/>
            <a:ext cx="457200" cy="457200"/>
          </a:xfrm>
          <a:prstGeom prst="ellipse">
            <a:avLst/>
          </a:prstGeom>
          <a:solidFill>
            <a:srgbClr val="E8A33D"/>
          </a:solidFill>
          <a:ln/>
        </p:spPr>
        <p:txBody>
          <a:bodyPr/>
          <a:lstStyle/>
          <a:p>
            <a:endParaRPr lang="en-US"/>
          </a:p>
        </p:txBody>
      </p:sp>
      <p:sp>
        <p:nvSpPr>
          <p:cNvPr id="27" name="Text 22"/>
          <p:cNvSpPr txBox="1"/>
          <p:nvPr/>
        </p:nvSpPr>
        <p:spPr>
          <a:xfrm>
            <a:off x="5419481" y="4615706"/>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28" name="Text 23"/>
          <p:cNvSpPr txBox="1"/>
          <p:nvPr/>
        </p:nvSpPr>
        <p:spPr>
          <a:xfrm>
            <a:off x="6032129" y="4478546"/>
            <a:ext cx="548640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Adjust the grade</a:t>
            </a:r>
            <a:endParaRPr lang="en-US" sz="1300" dirty="0"/>
          </a:p>
        </p:txBody>
      </p:sp>
      <p:sp>
        <p:nvSpPr>
          <p:cNvPr id="29" name="Text 24"/>
          <p:cNvSpPr txBox="1"/>
          <p:nvPr/>
        </p:nvSpPr>
        <p:spPr>
          <a:xfrm>
            <a:off x="6032129" y="4789442"/>
            <a:ext cx="5486400" cy="45720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Rubric edits apply to everyone; a point adjustment affects only this submission.</a:t>
            </a:r>
            <a:endParaRPr lang="en-US" sz="1050" dirty="0"/>
          </a:p>
        </p:txBody>
      </p:sp>
      <p:sp>
        <p:nvSpPr>
          <p:cNvPr id="30" name="Shape 25"/>
          <p:cNvSpPr/>
          <p:nvPr/>
        </p:nvSpPr>
        <p:spPr>
          <a:xfrm>
            <a:off x="5163449" y="5374658"/>
            <a:ext cx="6583680" cy="914400"/>
          </a:xfrm>
          <a:prstGeom prst="roundRect">
            <a:avLst>
              <a:gd name="adj" fmla="val 9000"/>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31" name="Shape 26"/>
          <p:cNvSpPr/>
          <p:nvPr/>
        </p:nvSpPr>
        <p:spPr>
          <a:xfrm>
            <a:off x="5419481" y="5603258"/>
            <a:ext cx="457200" cy="457200"/>
          </a:xfrm>
          <a:prstGeom prst="ellipse">
            <a:avLst/>
          </a:prstGeom>
          <a:solidFill>
            <a:srgbClr val="E8A33D"/>
          </a:solidFill>
          <a:ln/>
        </p:spPr>
        <p:txBody>
          <a:bodyPr/>
          <a:lstStyle/>
          <a:p>
            <a:endParaRPr lang="en-US"/>
          </a:p>
        </p:txBody>
      </p:sp>
      <p:sp>
        <p:nvSpPr>
          <p:cNvPr id="32" name="Text 27"/>
          <p:cNvSpPr txBox="1"/>
          <p:nvPr/>
        </p:nvSpPr>
        <p:spPr>
          <a:xfrm>
            <a:off x="5419481" y="5603258"/>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33" name="Text 28"/>
          <p:cNvSpPr txBox="1"/>
          <p:nvPr/>
        </p:nvSpPr>
        <p:spPr>
          <a:xfrm>
            <a:off x="6032129" y="5466098"/>
            <a:ext cx="5486400" cy="292608"/>
          </a:xfrm>
          <a:prstGeom prst="rect">
            <a:avLst/>
          </a:prstGeom>
          <a:noFill/>
          <a:ln/>
        </p:spPr>
        <p:txBody>
          <a:bodyPr wrap="square" lIns="0" tIns="0" rIns="0" bIns="0"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Reply and close</a:t>
            </a:r>
            <a:endParaRPr lang="en-US" sz="1300" dirty="0"/>
          </a:p>
        </p:txBody>
      </p:sp>
      <p:sp>
        <p:nvSpPr>
          <p:cNvPr id="34" name="Text 29"/>
          <p:cNvSpPr txBox="1"/>
          <p:nvPr/>
        </p:nvSpPr>
        <p:spPr>
          <a:xfrm>
            <a:off x="6032129" y="5776994"/>
            <a:ext cx="5486400" cy="45720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Click Close &amp; Respond to email the student, then re-post grades to Moodle.</a:t>
            </a:r>
            <a:endParaRPr lang="en-US" sz="1050" dirty="0"/>
          </a:p>
        </p:txBody>
      </p:sp>
      <p:sp>
        <p:nvSpPr>
          <p:cNvPr id="35" name="Text 30"/>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36" name="Text 31"/>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FB8FC9B5-BEC3-8692-9874-0CCD84B9BA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1288C83-C40E-FD30-1D4F-858ED4475FB7}"/>
              </a:ext>
            </a:extLst>
          </p:cNvPr>
          <p:cNvSpPr/>
          <p:nvPr/>
        </p:nvSpPr>
        <p:spPr>
          <a:xfrm>
            <a:off x="822960" y="2148840"/>
            <a:ext cx="2377440" cy="2377440"/>
          </a:xfrm>
          <a:prstGeom prst="ellipse">
            <a:avLst/>
          </a:prstGeom>
          <a:solidFill>
            <a:srgbClr val="E8A33D"/>
          </a:solidFill>
          <a:ln/>
        </p:spPr>
        <p:txBody>
          <a:bodyPr/>
          <a:lstStyle/>
          <a:p>
            <a:endParaRPr lang="en-US"/>
          </a:p>
        </p:txBody>
      </p:sp>
      <p:pic>
        <p:nvPicPr>
          <p:cNvPr id="3" name="Image 0" descr="preencoded.png">
            <a:extLst>
              <a:ext uri="{FF2B5EF4-FFF2-40B4-BE49-F238E27FC236}">
                <a16:creationId xmlns:a16="http://schemas.microsoft.com/office/drawing/2014/main" id="{CB738C82-8DD5-D3AC-9842-BD6BBDB489E8}"/>
              </a:ext>
            </a:extLst>
          </p:cNvPr>
          <p:cNvPicPr>
            <a:picLocks noChangeAspect="1"/>
          </p:cNvPicPr>
          <p:nvPr/>
        </p:nvPicPr>
        <p:blipFill>
          <a:blip r:embed="rId3"/>
          <a:stretch>
            <a:fillRect/>
          </a:stretch>
        </p:blipFill>
        <p:spPr>
          <a:xfrm>
            <a:off x="1389888" y="2715768"/>
            <a:ext cx="1243584" cy="1243584"/>
          </a:xfrm>
          <a:prstGeom prst="rect">
            <a:avLst/>
          </a:prstGeom>
        </p:spPr>
      </p:pic>
      <p:sp>
        <p:nvSpPr>
          <p:cNvPr id="4" name="Text 1">
            <a:extLst>
              <a:ext uri="{FF2B5EF4-FFF2-40B4-BE49-F238E27FC236}">
                <a16:creationId xmlns:a16="http://schemas.microsoft.com/office/drawing/2014/main" id="{0DBA3D5D-467B-1537-1F96-5C4C1F54C22D}"/>
              </a:ext>
            </a:extLst>
          </p:cNvPr>
          <p:cNvSpPr txBox="1"/>
          <p:nvPr/>
        </p:nvSpPr>
        <p:spPr>
          <a:xfrm>
            <a:off x="3657600" y="1965960"/>
            <a:ext cx="2743200" cy="548640"/>
          </a:xfrm>
          <a:prstGeom prst="rect">
            <a:avLst/>
          </a:prstGeom>
          <a:noFill/>
          <a:ln/>
        </p:spPr>
        <p:txBody>
          <a:bodyPr wrap="square" lIns="0" tIns="0" rIns="0" bIns="0" rtlCol="0" anchor="ctr"/>
          <a:lstStyle/>
          <a:p>
            <a:pPr marL="0" indent="0">
              <a:buNone/>
            </a:pPr>
            <a:r>
              <a:rPr lang="en-US" sz="1600" b="1" kern="0" spc="100" dirty="0">
                <a:solidFill>
                  <a:srgbClr val="E8A33D"/>
                </a:solidFill>
                <a:latin typeface="Calibri" pitchFamily="34" charset="0"/>
                <a:ea typeface="Calibri" pitchFamily="34" charset="-122"/>
                <a:cs typeface="Calibri" pitchFamily="34" charset="-120"/>
              </a:rPr>
              <a:t>05</a:t>
            </a:r>
            <a:endParaRPr lang="en-US" sz="1600" dirty="0"/>
          </a:p>
        </p:txBody>
      </p:sp>
      <p:sp>
        <p:nvSpPr>
          <p:cNvPr id="5" name="Text 2">
            <a:extLst>
              <a:ext uri="{FF2B5EF4-FFF2-40B4-BE49-F238E27FC236}">
                <a16:creationId xmlns:a16="http://schemas.microsoft.com/office/drawing/2014/main" id="{E263CE92-8F6B-3DC9-A8A7-1B79B213FE33}"/>
              </a:ext>
            </a:extLst>
          </p:cNvPr>
          <p:cNvSpPr txBox="1"/>
          <p:nvPr/>
        </p:nvSpPr>
        <p:spPr>
          <a:xfrm>
            <a:off x="3611880" y="2423160"/>
            <a:ext cx="7863840" cy="118872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Appendices</a:t>
            </a:r>
            <a:endParaRPr lang="en-US" sz="4000" dirty="0"/>
          </a:p>
        </p:txBody>
      </p:sp>
      <p:sp>
        <p:nvSpPr>
          <p:cNvPr id="7" name="Text 4">
            <a:extLst>
              <a:ext uri="{FF2B5EF4-FFF2-40B4-BE49-F238E27FC236}">
                <a16:creationId xmlns:a16="http://schemas.microsoft.com/office/drawing/2014/main" id="{3704C6CF-0906-FB25-015A-B51C315C4213}"/>
              </a:ext>
            </a:extLst>
          </p:cNvPr>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A9B6D6"/>
                </a:solidFill>
                <a:latin typeface="Calibri" pitchFamily="34" charset="0"/>
                <a:ea typeface="Calibri" pitchFamily="34" charset="-122"/>
                <a:cs typeface="Calibri" pitchFamily="34" charset="-120"/>
              </a:rPr>
              <a:t>Gradescope Training  •  Instructors &amp; TAs</a:t>
            </a:r>
            <a:endParaRPr lang="en-US" sz="900" dirty="0"/>
          </a:p>
        </p:txBody>
      </p:sp>
      <p:sp>
        <p:nvSpPr>
          <p:cNvPr id="8" name="Text 5">
            <a:extLst>
              <a:ext uri="{FF2B5EF4-FFF2-40B4-BE49-F238E27FC236}">
                <a16:creationId xmlns:a16="http://schemas.microsoft.com/office/drawing/2014/main" id="{1474F4D4-E6B6-62C6-3D9C-B7C7BD134DC4}"/>
              </a:ext>
            </a:extLst>
          </p:cNvPr>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A9B6D6"/>
                </a:solidFill>
                <a:latin typeface="Calibri" pitchFamily="34" charset="0"/>
                <a:ea typeface="Calibri" pitchFamily="34" charset="-122"/>
                <a:cs typeface="Calibri" pitchFamily="34" charset="-120"/>
              </a:rPr>
              <a:t>24</a:t>
            </a:r>
            <a:endParaRPr lang="en-US" sz="900" dirty="0"/>
          </a:p>
        </p:txBody>
      </p:sp>
    </p:spTree>
    <p:extLst>
      <p:ext uri="{BB962C8B-B14F-4D97-AF65-F5344CB8AC3E}">
        <p14:creationId xmlns:p14="http://schemas.microsoft.com/office/powerpoint/2010/main" val="864082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658368" cy="658368"/>
          </a:xfrm>
          <a:prstGeom prst="ellipse">
            <a:avLst/>
          </a:prstGeom>
          <a:solidFill>
            <a:srgbClr val="CADCFC"/>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694944" y="649224"/>
            <a:ext cx="365760" cy="365760"/>
          </a:xfrm>
          <a:prstGeom prst="rect">
            <a:avLst/>
          </a:prstGeom>
        </p:spPr>
      </p:pic>
      <p:sp>
        <p:nvSpPr>
          <p:cNvPr id="4" name="Text 1"/>
          <p:cNvSpPr txBox="1"/>
          <p:nvPr/>
        </p:nvSpPr>
        <p:spPr>
          <a:xfrm>
            <a:off x="1371600" y="457200"/>
            <a:ext cx="7315200" cy="274320"/>
          </a:xfrm>
          <a:prstGeom prst="rect">
            <a:avLst/>
          </a:prstGeom>
          <a:noFill/>
          <a:ln/>
        </p:spPr>
        <p:txBody>
          <a:bodyPr wrap="square" lIns="0" tIns="0" rIns="0" bIns="0" rtlCol="0" anchor="ctr"/>
          <a:lstStyle/>
          <a:p>
            <a:pPr marL="0" indent="0">
              <a:buNone/>
            </a:pPr>
            <a:r>
              <a:rPr lang="en-US" sz="1200" b="1" kern="0" spc="200" dirty="0">
                <a:solidFill>
                  <a:srgbClr val="E8A33D"/>
                </a:solidFill>
                <a:latin typeface="Calibri" pitchFamily="34" charset="0"/>
                <a:ea typeface="Calibri" pitchFamily="34" charset="-122"/>
                <a:cs typeface="Calibri" pitchFamily="34" charset="-120"/>
              </a:rPr>
              <a:t>BACKUP — COURSE SETUP</a:t>
            </a:r>
            <a:endParaRPr lang="en-US" sz="1200" dirty="0"/>
          </a:p>
        </p:txBody>
      </p:sp>
      <p:sp>
        <p:nvSpPr>
          <p:cNvPr id="5" name="Text 2"/>
          <p:cNvSpPr txBox="1"/>
          <p:nvPr/>
        </p:nvSpPr>
        <p:spPr>
          <a:xfrm>
            <a:off x="1371600" y="694944"/>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Creating Your Course Manually (Not Recommended)</a:t>
            </a:r>
            <a:endParaRPr lang="en-US" sz="3000" dirty="0"/>
          </a:p>
        </p:txBody>
      </p:sp>
      <p:sp>
        <p:nvSpPr>
          <p:cNvPr id="6" name="Shape 3"/>
          <p:cNvSpPr/>
          <p:nvPr/>
        </p:nvSpPr>
        <p:spPr>
          <a:xfrm>
            <a:off x="8144593" y="1783080"/>
            <a:ext cx="3498462" cy="4306824"/>
          </a:xfrm>
          <a:prstGeom prst="roundRect">
            <a:avLst>
              <a:gd name="adj" fmla="val 2352"/>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pic>
        <p:nvPicPr>
          <p:cNvPr id="7" name="Image 1" descr="/tmp/claude-0/-home-claude/42b44050-6cb5-5b6b-8b94-7742b514d8df/scratchpad/gradescope/crops/createCourse.png"/>
          <p:cNvPicPr>
            <a:picLocks noChangeAspect="1"/>
          </p:cNvPicPr>
          <p:nvPr/>
        </p:nvPicPr>
        <p:blipFill>
          <a:blip r:embed="rId4"/>
          <a:stretch>
            <a:fillRect/>
          </a:stretch>
        </p:blipFill>
        <p:spPr>
          <a:xfrm>
            <a:off x="8217745" y="1856232"/>
            <a:ext cx="3352158" cy="4160520"/>
          </a:xfrm>
          <a:prstGeom prst="rect">
            <a:avLst/>
          </a:prstGeom>
        </p:spPr>
      </p:pic>
      <p:sp>
        <p:nvSpPr>
          <p:cNvPr id="8" name="Text 4"/>
          <p:cNvSpPr txBox="1"/>
          <p:nvPr/>
        </p:nvSpPr>
        <p:spPr>
          <a:xfrm>
            <a:off x="8144593" y="6144768"/>
            <a:ext cx="3498462" cy="228600"/>
          </a:xfrm>
          <a:prstGeom prst="rect">
            <a:avLst/>
          </a:prstGeom>
          <a:noFill/>
          <a:ln/>
        </p:spPr>
        <p:txBody>
          <a:bodyPr wrap="square" lIns="0" tIns="0" rIns="0" bIns="0" rtlCol="0" anchor="ctr"/>
          <a:lstStyle/>
          <a:p>
            <a:pPr marL="0" indent="0" algn="ctr">
              <a:buNone/>
            </a:pPr>
            <a:r>
              <a:rPr lang="en-US" sz="950" i="1" dirty="0">
                <a:solidFill>
                  <a:srgbClr val="5B6B82"/>
                </a:solidFill>
                <a:latin typeface="Calibri" pitchFamily="34" charset="0"/>
                <a:ea typeface="Calibri" pitchFamily="34" charset="-122"/>
                <a:cs typeface="Calibri" pitchFamily="34" charset="-120"/>
              </a:rPr>
              <a:t>The Create Course dialog</a:t>
            </a:r>
            <a:endParaRPr lang="en-US" sz="950" dirty="0"/>
          </a:p>
        </p:txBody>
      </p:sp>
      <p:sp>
        <p:nvSpPr>
          <p:cNvPr id="9" name="Shape 5"/>
          <p:cNvSpPr/>
          <p:nvPr/>
        </p:nvSpPr>
        <p:spPr>
          <a:xfrm>
            <a:off x="548640" y="1783080"/>
            <a:ext cx="7275913" cy="1078992"/>
          </a:xfrm>
          <a:prstGeom prst="roundRect">
            <a:avLst>
              <a:gd name="adj" fmla="val 7627"/>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0" name="Shape 6"/>
          <p:cNvSpPr/>
          <p:nvPr/>
        </p:nvSpPr>
        <p:spPr>
          <a:xfrm>
            <a:off x="786384" y="2002536"/>
            <a:ext cx="566928" cy="566928"/>
          </a:xfrm>
          <a:prstGeom prst="ellipse">
            <a:avLst/>
          </a:prstGeom>
          <a:solidFill>
            <a:srgbClr val="E8A33D"/>
          </a:solidFill>
          <a:ln/>
        </p:spPr>
        <p:txBody>
          <a:bodyPr/>
          <a:lstStyle/>
          <a:p>
            <a:endParaRPr lang="en-US"/>
          </a:p>
        </p:txBody>
      </p:sp>
      <p:sp>
        <p:nvSpPr>
          <p:cNvPr id="11" name="Text 7"/>
          <p:cNvSpPr txBox="1"/>
          <p:nvPr/>
        </p:nvSpPr>
        <p:spPr>
          <a:xfrm>
            <a:off x="786384" y="200253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2" name="Text 8"/>
          <p:cNvSpPr txBox="1"/>
          <p:nvPr/>
        </p:nvSpPr>
        <p:spPr>
          <a:xfrm>
            <a:off x="1536192" y="1901952"/>
            <a:ext cx="6068905" cy="310896"/>
          </a:xfrm>
          <a:prstGeom prst="rect">
            <a:avLst/>
          </a:prstGeom>
          <a:noFill/>
          <a:ln/>
        </p:spPr>
        <p:txBody>
          <a:bodyPr wrap="square" lIns="0" tIns="0" rIns="0" bIns="0"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Open your dashboard</a:t>
            </a:r>
            <a:endParaRPr lang="en-US" sz="1400" dirty="0"/>
          </a:p>
        </p:txBody>
      </p:sp>
      <p:sp>
        <p:nvSpPr>
          <p:cNvPr id="13" name="Text 9"/>
          <p:cNvSpPr txBox="1"/>
          <p:nvPr/>
        </p:nvSpPr>
        <p:spPr>
          <a:xfrm>
            <a:off x="1536192" y="2212848"/>
            <a:ext cx="6068905" cy="59436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Log in and select the Gradescope logo, or go straight to your course dashboard.</a:t>
            </a:r>
            <a:endParaRPr lang="en-US" sz="1050" dirty="0"/>
          </a:p>
        </p:txBody>
      </p:sp>
      <p:sp>
        <p:nvSpPr>
          <p:cNvPr id="14" name="Shape 10"/>
          <p:cNvSpPr/>
          <p:nvPr/>
        </p:nvSpPr>
        <p:spPr>
          <a:xfrm>
            <a:off x="548640" y="3008376"/>
            <a:ext cx="7275913" cy="1078992"/>
          </a:xfrm>
          <a:prstGeom prst="roundRect">
            <a:avLst>
              <a:gd name="adj" fmla="val 7627"/>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15" name="Shape 11"/>
          <p:cNvSpPr/>
          <p:nvPr/>
        </p:nvSpPr>
        <p:spPr>
          <a:xfrm>
            <a:off x="786384" y="3227832"/>
            <a:ext cx="566928" cy="566928"/>
          </a:xfrm>
          <a:prstGeom prst="ellipse">
            <a:avLst/>
          </a:prstGeom>
          <a:solidFill>
            <a:srgbClr val="E8A33D"/>
          </a:solidFill>
          <a:ln/>
        </p:spPr>
        <p:txBody>
          <a:bodyPr/>
          <a:lstStyle/>
          <a:p>
            <a:endParaRPr lang="en-US"/>
          </a:p>
        </p:txBody>
      </p:sp>
      <p:sp>
        <p:nvSpPr>
          <p:cNvPr id="16" name="Text 12"/>
          <p:cNvSpPr txBox="1"/>
          <p:nvPr/>
        </p:nvSpPr>
        <p:spPr>
          <a:xfrm>
            <a:off x="786384" y="3227832"/>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7" name="Text 13"/>
          <p:cNvSpPr txBox="1"/>
          <p:nvPr/>
        </p:nvSpPr>
        <p:spPr>
          <a:xfrm>
            <a:off x="1536192" y="3127248"/>
            <a:ext cx="6068905" cy="310896"/>
          </a:xfrm>
          <a:prstGeom prst="rect">
            <a:avLst/>
          </a:prstGeom>
          <a:noFill/>
          <a:ln/>
        </p:spPr>
        <p:txBody>
          <a:bodyPr wrap="square" lIns="0" tIns="0" rIns="0" bIns="0"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Click “Create Course”</a:t>
            </a:r>
            <a:endParaRPr lang="en-US" sz="1400" dirty="0"/>
          </a:p>
        </p:txBody>
      </p:sp>
      <p:sp>
        <p:nvSpPr>
          <p:cNvPr id="18" name="Text 14"/>
          <p:cNvSpPr txBox="1"/>
          <p:nvPr/>
        </p:nvSpPr>
        <p:spPr>
          <a:xfrm>
            <a:off x="1536192" y="3438144"/>
            <a:ext cx="6068905" cy="59436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It’s in the action bar at the bottom right — any instructor account can create a course.</a:t>
            </a:r>
            <a:endParaRPr lang="en-US" sz="1050" dirty="0"/>
          </a:p>
        </p:txBody>
      </p:sp>
      <p:sp>
        <p:nvSpPr>
          <p:cNvPr id="19" name="Shape 15"/>
          <p:cNvSpPr/>
          <p:nvPr/>
        </p:nvSpPr>
        <p:spPr>
          <a:xfrm>
            <a:off x="548640" y="4233672"/>
            <a:ext cx="7275913" cy="1078992"/>
          </a:xfrm>
          <a:prstGeom prst="roundRect">
            <a:avLst>
              <a:gd name="adj" fmla="val 7627"/>
            </a:avLst>
          </a:prstGeom>
          <a:solidFill>
            <a:srgbClr val="FFFFFF"/>
          </a:solidFill>
          <a:ln w="12700">
            <a:solidFill>
              <a:srgbClr val="E3E8F2"/>
            </a:solidFill>
            <a:prstDash val="solid"/>
          </a:ln>
          <a:effectLst>
            <a:outerShdw blurRad="101600" dist="38100" dir="5400000" algn="bl" rotWithShape="0">
              <a:srgbClr val="1E2761">
                <a:alpha val="12000"/>
              </a:srgbClr>
            </a:outerShdw>
          </a:effectLst>
        </p:spPr>
        <p:txBody>
          <a:bodyPr/>
          <a:lstStyle/>
          <a:p>
            <a:endParaRPr lang="en-US"/>
          </a:p>
        </p:txBody>
      </p:sp>
      <p:sp>
        <p:nvSpPr>
          <p:cNvPr id="20" name="Shape 16"/>
          <p:cNvSpPr/>
          <p:nvPr/>
        </p:nvSpPr>
        <p:spPr>
          <a:xfrm>
            <a:off x="786384" y="4453128"/>
            <a:ext cx="566928" cy="566928"/>
          </a:xfrm>
          <a:prstGeom prst="ellipse">
            <a:avLst/>
          </a:prstGeom>
          <a:solidFill>
            <a:srgbClr val="E8A33D"/>
          </a:solidFill>
          <a:ln/>
        </p:spPr>
        <p:txBody>
          <a:bodyPr/>
          <a:lstStyle/>
          <a:p>
            <a:endParaRPr lang="en-US"/>
          </a:p>
        </p:txBody>
      </p:sp>
      <p:sp>
        <p:nvSpPr>
          <p:cNvPr id="21" name="Text 17"/>
          <p:cNvSpPr txBox="1"/>
          <p:nvPr/>
        </p:nvSpPr>
        <p:spPr>
          <a:xfrm>
            <a:off x="786384" y="445312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22" name="Text 18"/>
          <p:cNvSpPr txBox="1"/>
          <p:nvPr/>
        </p:nvSpPr>
        <p:spPr>
          <a:xfrm>
            <a:off x="1536192" y="4352544"/>
            <a:ext cx="6068905" cy="310896"/>
          </a:xfrm>
          <a:prstGeom prst="rect">
            <a:avLst/>
          </a:prstGeom>
          <a:noFill/>
          <a:ln/>
        </p:spPr>
        <p:txBody>
          <a:bodyPr wrap="square" lIns="0" tIns="0" rIns="0" bIns="0"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Fill in the basics</a:t>
            </a:r>
            <a:endParaRPr lang="en-US" sz="1400" dirty="0"/>
          </a:p>
        </p:txBody>
      </p:sp>
      <p:sp>
        <p:nvSpPr>
          <p:cNvPr id="23" name="Text 19"/>
          <p:cNvSpPr txBox="1"/>
          <p:nvPr/>
        </p:nvSpPr>
        <p:spPr>
          <a:xfrm>
            <a:off x="1536192" y="4663440"/>
            <a:ext cx="6068905" cy="594360"/>
          </a:xfrm>
          <a:prstGeom prst="rect">
            <a:avLst/>
          </a:prstGeom>
          <a:noFill/>
          <a:ln/>
        </p:spPr>
        <p:txBody>
          <a:bodyPr wrap="square" lIns="0" tIns="0" rIns="0" bIns="0" rtlCol="0" anchor="ctr"/>
          <a:lstStyle/>
          <a:p>
            <a:pPr marL="0" indent="0">
              <a:lnSpc>
                <a:spcPct val="115000"/>
              </a:lnSpc>
              <a:buNone/>
            </a:pPr>
            <a:r>
              <a:rPr lang="en-US" sz="1050" dirty="0">
                <a:solidFill>
                  <a:srgbClr val="5B6B82"/>
                </a:solidFill>
                <a:latin typeface="Calibri" pitchFamily="34" charset="0"/>
                <a:ea typeface="Calibri" pitchFamily="34" charset="-122"/>
                <a:cs typeface="Calibri" pitchFamily="34" charset="-120"/>
              </a:rPr>
              <a:t>Course number, course name, term, year, and school.</a:t>
            </a:r>
            <a:endParaRPr lang="en-US" sz="1050" dirty="0"/>
          </a:p>
        </p:txBody>
      </p:sp>
      <p:sp>
        <p:nvSpPr>
          <p:cNvPr id="24" name="Shape 20"/>
          <p:cNvSpPr/>
          <p:nvPr/>
        </p:nvSpPr>
        <p:spPr>
          <a:xfrm>
            <a:off x="548640" y="5550408"/>
            <a:ext cx="7275913" cy="640080"/>
          </a:xfrm>
          <a:prstGeom prst="roundRect">
            <a:avLst>
              <a:gd name="adj" fmla="val 12857"/>
            </a:avLst>
          </a:prstGeom>
          <a:solidFill>
            <a:srgbClr val="CADCFC"/>
          </a:solidFill>
          <a:ln w="12700">
            <a:solidFill>
              <a:srgbClr val="CADCFC"/>
            </a:solidFill>
            <a:prstDash val="solid"/>
          </a:ln>
          <a:effectLst>
            <a:outerShdw blurRad="101600" dist="38100" dir="5400000" algn="bl" rotWithShape="0">
              <a:srgbClr val="1E2761">
                <a:alpha val="12000"/>
              </a:srgbClr>
            </a:outerShdw>
          </a:effectLst>
        </p:spPr>
        <p:txBody>
          <a:bodyPr/>
          <a:lstStyle/>
          <a:p>
            <a:endParaRPr lang="en-US"/>
          </a:p>
        </p:txBody>
      </p:sp>
      <p:sp>
        <p:nvSpPr>
          <p:cNvPr id="25" name="Text 21"/>
          <p:cNvSpPr txBox="1"/>
          <p:nvPr/>
        </p:nvSpPr>
        <p:spPr>
          <a:xfrm>
            <a:off x="786384" y="5550408"/>
            <a:ext cx="6763849" cy="640080"/>
          </a:xfrm>
          <a:prstGeom prst="rect">
            <a:avLst/>
          </a:prstGeom>
          <a:noFill/>
          <a:ln/>
        </p:spPr>
        <p:txBody>
          <a:bodyPr wrap="square" lIns="0" tIns="0" rIns="0" bIns="0" rtlCol="0" anchor="ctr"/>
          <a:lstStyle/>
          <a:p>
            <a:pPr marL="0" indent="0">
              <a:lnSpc>
                <a:spcPct val="120000"/>
              </a:lnSpc>
              <a:buNone/>
            </a:pPr>
            <a:r>
              <a:rPr lang="en-US" sz="1150" dirty="0">
                <a:solidFill>
                  <a:srgbClr val="1E2761"/>
                </a:solidFill>
                <a:latin typeface="Calibri" pitchFamily="34" charset="0"/>
                <a:ea typeface="Calibri" pitchFamily="34" charset="-122"/>
                <a:cs typeface="Calibri" pitchFamily="34" charset="-120"/>
              </a:rPr>
              <a:t>You can then link your course to Moodle in settings.</a:t>
            </a:r>
            <a:endParaRPr lang="en-US" sz="1150" dirty="0"/>
          </a:p>
        </p:txBody>
      </p:sp>
      <p:sp>
        <p:nvSpPr>
          <p:cNvPr id="26" name="Text 22"/>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5B6B82"/>
                </a:solidFill>
                <a:latin typeface="Calibri" pitchFamily="34" charset="0"/>
                <a:ea typeface="Calibri" pitchFamily="34" charset="-122"/>
                <a:cs typeface="Calibri" pitchFamily="34" charset="-120"/>
              </a:rPr>
              <a:t>Gradescope Training  •  Instructors &amp; TAs</a:t>
            </a:r>
            <a:endParaRPr lang="en-US" sz="900" dirty="0"/>
          </a:p>
        </p:txBody>
      </p:sp>
      <p:sp>
        <p:nvSpPr>
          <p:cNvPr id="27" name="Text 23"/>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5B6B82"/>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2">
            <a:extLst>
              <a:ext uri="{FF2B5EF4-FFF2-40B4-BE49-F238E27FC236}">
                <a16:creationId xmlns:a16="http://schemas.microsoft.com/office/drawing/2014/main" id="{F180669B-4ED8-A608-0B0F-CF1FE7FAF38D}"/>
              </a:ext>
            </a:extLst>
          </p:cNvPr>
          <p:cNvSpPr txBox="1"/>
          <p:nvPr/>
        </p:nvSpPr>
        <p:spPr>
          <a:xfrm>
            <a:off x="409073" y="496423"/>
            <a:ext cx="9601200" cy="548640"/>
          </a:xfrm>
          <a:prstGeom prst="rect">
            <a:avLst/>
          </a:prstGeom>
          <a:noFill/>
          <a:ln/>
        </p:spPr>
        <p:txBody>
          <a:bodyPr wrap="square" lIns="0" tIns="0" rIns="0" bIns="0"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What do your students see?</a:t>
            </a:r>
            <a:endParaRPr lang="en-US" sz="3000" dirty="0"/>
          </a:p>
        </p:txBody>
      </p:sp>
    </p:spTree>
    <p:extLst>
      <p:ext uri="{BB962C8B-B14F-4D97-AF65-F5344CB8AC3E}">
        <p14:creationId xmlns:p14="http://schemas.microsoft.com/office/powerpoint/2010/main" val="991188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6">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503920" y="2331720"/>
            <a:ext cx="2194560" cy="2194560"/>
          </a:xfrm>
          <a:prstGeom prst="ellipse">
            <a:avLst/>
          </a:prstGeom>
          <a:solidFill>
            <a:srgbClr val="E8A33D"/>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9034272" y="2862072"/>
            <a:ext cx="1133856" cy="1133856"/>
          </a:xfrm>
          <a:prstGeom prst="rect">
            <a:avLst/>
          </a:prstGeom>
        </p:spPr>
      </p:pic>
      <p:sp>
        <p:nvSpPr>
          <p:cNvPr id="4" name="Text 1"/>
          <p:cNvSpPr txBox="1"/>
          <p:nvPr/>
        </p:nvSpPr>
        <p:spPr>
          <a:xfrm>
            <a:off x="731520" y="2103120"/>
            <a:ext cx="7132320" cy="82296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Questions as you go?</a:t>
            </a:r>
            <a:endParaRPr lang="en-US" sz="3400" dirty="0"/>
          </a:p>
        </p:txBody>
      </p:sp>
      <p:sp>
        <p:nvSpPr>
          <p:cNvPr id="5" name="Text 2"/>
          <p:cNvSpPr txBox="1"/>
          <p:nvPr/>
        </p:nvSpPr>
        <p:spPr>
          <a:xfrm>
            <a:off x="777240" y="2880360"/>
            <a:ext cx="6949440" cy="731520"/>
          </a:xfrm>
          <a:prstGeom prst="rect">
            <a:avLst/>
          </a:prstGeom>
          <a:noFill/>
          <a:ln/>
        </p:spPr>
        <p:txBody>
          <a:bodyPr wrap="square" lIns="0" tIns="0" rIns="0" bIns="0" rtlCol="0" anchor="ctr"/>
          <a:lstStyle/>
          <a:p>
            <a:pPr marL="0" indent="0">
              <a:lnSpc>
                <a:spcPct val="130000"/>
              </a:lnSpc>
              <a:buNone/>
            </a:pPr>
            <a:r>
              <a:rPr lang="en-US" sz="1500" dirty="0">
                <a:solidFill>
                  <a:srgbClr val="CADCFC"/>
                </a:solidFill>
                <a:latin typeface="Calibri" pitchFamily="34" charset="0"/>
                <a:ea typeface="Calibri" pitchFamily="34" charset="-122"/>
                <a:cs typeface="Calibri" pitchFamily="34" charset="-120"/>
              </a:rPr>
              <a:t>The full Gradescope Guides library covers every screen in more depth.</a:t>
            </a:r>
            <a:endParaRPr lang="en-US" sz="1500" dirty="0"/>
          </a:p>
        </p:txBody>
      </p:sp>
      <p:sp>
        <p:nvSpPr>
          <p:cNvPr id="6" name="Text 3"/>
          <p:cNvSpPr txBox="1"/>
          <p:nvPr/>
        </p:nvSpPr>
        <p:spPr>
          <a:xfrm>
            <a:off x="777240" y="3703320"/>
            <a:ext cx="6400800" cy="457200"/>
          </a:xfrm>
          <a:prstGeom prst="rect">
            <a:avLst/>
          </a:prstGeom>
          <a:noFill/>
          <a:ln/>
        </p:spPr>
        <p:txBody>
          <a:bodyPr wrap="square" lIns="0" tIns="0" rIns="0" bIns="0" rtlCol="0" anchor="ctr"/>
          <a:lstStyle/>
          <a:p>
            <a:pPr marL="0" indent="0">
              <a:buNone/>
            </a:pPr>
            <a:r>
              <a:rPr lang="en-US" sz="1600" b="1" dirty="0">
                <a:solidFill>
                  <a:srgbClr val="E8A33D"/>
                </a:solidFill>
                <a:latin typeface="Calibri" pitchFamily="34" charset="0"/>
                <a:ea typeface="Calibri" pitchFamily="34" charset="-122"/>
                <a:cs typeface="Calibri" pitchFamily="34" charset="-120"/>
              </a:rPr>
              <a:t>guides.gradescope.com</a:t>
            </a:r>
            <a:endParaRPr lang="en-US" sz="1600" dirty="0"/>
          </a:p>
        </p:txBody>
      </p:sp>
      <p:sp>
        <p:nvSpPr>
          <p:cNvPr id="7" name="Text 4"/>
          <p:cNvSpPr txBox="1"/>
          <p:nvPr/>
        </p:nvSpPr>
        <p:spPr>
          <a:xfrm>
            <a:off x="548640" y="6473952"/>
            <a:ext cx="6400800" cy="274320"/>
          </a:xfrm>
          <a:prstGeom prst="rect">
            <a:avLst/>
          </a:prstGeom>
          <a:noFill/>
          <a:ln/>
        </p:spPr>
        <p:txBody>
          <a:bodyPr wrap="square" lIns="0" tIns="0" rIns="0" bIns="0" rtlCol="0" anchor="ctr"/>
          <a:lstStyle/>
          <a:p>
            <a:pPr marL="0" indent="0" algn="l">
              <a:buNone/>
            </a:pPr>
            <a:r>
              <a:rPr lang="en-US" sz="900" dirty="0">
                <a:solidFill>
                  <a:srgbClr val="A9B6D6"/>
                </a:solidFill>
                <a:latin typeface="Calibri" pitchFamily="34" charset="0"/>
                <a:ea typeface="Calibri" pitchFamily="34" charset="-122"/>
                <a:cs typeface="Calibri" pitchFamily="34" charset="-120"/>
              </a:rPr>
              <a:t>Gradescope Training  •  Instructors &amp; TAs</a:t>
            </a:r>
            <a:endParaRPr lang="en-US" sz="900" dirty="0"/>
          </a:p>
        </p:txBody>
      </p:sp>
      <p:sp>
        <p:nvSpPr>
          <p:cNvPr id="8" name="Text 5"/>
          <p:cNvSpPr txBox="1"/>
          <p:nvPr/>
        </p:nvSpPr>
        <p:spPr>
          <a:xfrm>
            <a:off x="10728655" y="6473952"/>
            <a:ext cx="914400" cy="274320"/>
          </a:xfrm>
          <a:prstGeom prst="rect">
            <a:avLst/>
          </a:prstGeom>
          <a:noFill/>
          <a:ln/>
        </p:spPr>
        <p:txBody>
          <a:bodyPr wrap="square" lIns="0" tIns="0" rIns="0" bIns="0" rtlCol="0" anchor="ctr"/>
          <a:lstStyle/>
          <a:p>
            <a:pPr marL="0" indent="0" algn="r">
              <a:buNone/>
            </a:pPr>
            <a:r>
              <a:rPr lang="en-US" sz="900" dirty="0">
                <a:solidFill>
                  <a:srgbClr val="A9B6D6"/>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Editorial</Template>
  <TotalTime>91</TotalTime>
  <Words>1151</Words>
  <Application>Microsoft Office PowerPoint</Application>
  <PresentationFormat>Widescreen</PresentationFormat>
  <Paragraphs>208</Paragraphs>
  <Slides>32</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Laura J Kurtz</cp:lastModifiedBy>
  <cp:revision>2</cp:revision>
  <dcterms:created xsi:type="dcterms:W3CDTF">2026-09-21T15:16:58Z</dcterms:created>
  <dcterms:modified xsi:type="dcterms:W3CDTF">2026-10-02T14:07:16Z</dcterms:modified>
</cp:coreProperties>
</file>