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99" r:id="rId4"/>
    <p:sldId id="298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76" r:id="rId14"/>
    <p:sldId id="304" r:id="rId15"/>
    <p:sldId id="287" r:id="rId16"/>
    <p:sldId id="289" r:id="rId17"/>
    <p:sldId id="259" r:id="rId18"/>
    <p:sldId id="277" r:id="rId19"/>
    <p:sldId id="278" r:id="rId20"/>
    <p:sldId id="281" r:id="rId21"/>
    <p:sldId id="280" r:id="rId22"/>
    <p:sldId id="279" r:id="rId23"/>
    <p:sldId id="285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Faulkner" initials="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71" autoAdjust="0"/>
  </p:normalViewPr>
  <p:slideViewPr>
    <p:cSldViewPr snapToGrid="0">
      <p:cViewPr>
        <p:scale>
          <a:sx n="59" d="100"/>
          <a:sy n="59" d="100"/>
        </p:scale>
        <p:origin x="-88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5016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F9738-F0CC-4505-B0BB-6E5653969726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1657-C976-4B02-8DCC-0DD42587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41657-C976-4B02-8DCC-0DD42587A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39E8-EF85-432D-AFDA-4867203CB97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3DA9-20EE-492D-9DB7-83CBA8CA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8644"/>
            <a:ext cx="9144000" cy="2408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Comparing </a:t>
            </a:r>
            <a:r>
              <a:rPr lang="en-US" dirty="0">
                <a:solidFill>
                  <a:srgbClr val="0070C0"/>
                </a:solidFill>
              </a:rPr>
              <a:t>the Performances of Controllers under Time Delays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using </a:t>
            </a:r>
            <a:r>
              <a:rPr lang="en-US" dirty="0">
                <a:solidFill>
                  <a:srgbClr val="0070C0"/>
                </a:solidFill>
              </a:rPr>
              <a:t>a Rotary Servo Plant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8322"/>
            <a:ext cx="9144000" cy="172843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Aaron Faulkner</a:t>
            </a:r>
            <a:endParaRPr lang="en-US" sz="9600" dirty="0"/>
          </a:p>
          <a:p>
            <a:r>
              <a:rPr lang="en-US" sz="9600" dirty="0" smtClean="0"/>
              <a:t>    Louisiana State University</a:t>
            </a:r>
          </a:p>
          <a:p>
            <a:r>
              <a:rPr lang="en-US" sz="9600" dirty="0" smtClean="0"/>
              <a:t>Department of Mechanical and Industrial Engineering</a:t>
            </a:r>
          </a:p>
          <a:p>
            <a:r>
              <a:rPr lang="en-US" sz="9600" dirty="0" smtClean="0"/>
              <a:t>Research Supervisors: Profs. </a:t>
            </a:r>
            <a:r>
              <a:rPr lang="en-US" sz="9600" dirty="0" err="1" smtClean="0"/>
              <a:t>Marcio</a:t>
            </a:r>
            <a:r>
              <a:rPr lang="en-US" sz="9600" dirty="0" smtClean="0"/>
              <a:t> de </a:t>
            </a:r>
            <a:r>
              <a:rPr lang="en-US" sz="9600" dirty="0" err="1" smtClean="0"/>
              <a:t>Queiroz</a:t>
            </a:r>
            <a:r>
              <a:rPr lang="en-US" sz="9600" dirty="0" smtClean="0"/>
              <a:t> and Michael </a:t>
            </a:r>
            <a:r>
              <a:rPr lang="en-US" sz="9600" dirty="0" err="1" smtClean="0"/>
              <a:t>Malisoff</a:t>
            </a:r>
            <a:endParaRPr lang="en-US" sz="9600" dirty="0" smtClean="0"/>
          </a:p>
          <a:p>
            <a:r>
              <a:rPr lang="en-US" sz="9600" dirty="0" smtClean="0"/>
              <a:t>Sponsor: NSF Research Experiences for Undergraduates Program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Quanser</a:t>
            </a:r>
            <a:r>
              <a:rPr lang="en-US" dirty="0" smtClean="0"/>
              <a:t> rotary</a:t>
            </a:r>
            <a:r>
              <a:rPr lang="en-US" dirty="0"/>
              <a:t> </a:t>
            </a:r>
            <a:r>
              <a:rPr lang="en-US" dirty="0" smtClean="0"/>
              <a:t>servo plant, which is a DC                                          motor turning a mechanical load.</a:t>
            </a:r>
          </a:p>
          <a:p>
            <a:r>
              <a:rPr lang="en-US" dirty="0" smtClean="0"/>
              <a:t>Goal was to </a:t>
            </a:r>
            <a:r>
              <a:rPr lang="en-US" smtClean="0"/>
              <a:t>track square waves</a:t>
            </a:r>
            <a:r>
              <a:rPr lang="en-US" dirty="0" smtClean="0"/>
              <a:t>, with                                          </a:t>
            </a:r>
            <a:r>
              <a:rPr lang="en-US" smtClean="0"/>
              <a:t>controls controls coded </a:t>
            </a: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imulink.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Tested benchmark PD, modified  Smith                                               predictor, and predictor based controls.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Ran many tests to see how long a delay D                                               the controls could </a:t>
            </a:r>
            <a:r>
              <a:rPr lang="en-US" smtClean="0">
                <a:solidFill>
                  <a:schemeClr val="bg2"/>
                </a:solidFill>
              </a:rPr>
              <a:t>compensate.</a:t>
            </a:r>
          </a:p>
          <a:p>
            <a:r>
              <a:rPr lang="en-US" smtClean="0">
                <a:solidFill>
                  <a:schemeClr val="bg2"/>
                </a:solidFill>
              </a:rPr>
              <a:t>The predictor controls are found by solving                                                 certain integral equations.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Quanser</a:t>
            </a:r>
            <a:r>
              <a:rPr lang="en-US" dirty="0" smtClean="0"/>
              <a:t> rotary</a:t>
            </a:r>
            <a:r>
              <a:rPr lang="en-US" dirty="0"/>
              <a:t> </a:t>
            </a:r>
            <a:r>
              <a:rPr lang="en-US" dirty="0" smtClean="0"/>
              <a:t>servo plant, which is a DC                                          motor turning a mechanical load.</a:t>
            </a:r>
          </a:p>
          <a:p>
            <a:r>
              <a:rPr lang="en-US" dirty="0" smtClean="0"/>
              <a:t>Goal was to </a:t>
            </a:r>
            <a:r>
              <a:rPr lang="en-US" smtClean="0"/>
              <a:t>track square waves</a:t>
            </a:r>
            <a:r>
              <a:rPr lang="en-US" dirty="0" smtClean="0"/>
              <a:t>, with                                          </a:t>
            </a:r>
            <a:r>
              <a:rPr lang="en-US" smtClean="0"/>
              <a:t>controls controls coded </a:t>
            </a: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imulink.</a:t>
            </a:r>
          </a:p>
          <a:p>
            <a:r>
              <a:rPr lang="en-US" dirty="0" smtClean="0"/>
              <a:t>Tested benchmark PD, modified  Smith                                               predictor, and predictor based controls.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Ran many tests to see how long a delay D                                               the controls could </a:t>
            </a:r>
            <a:r>
              <a:rPr lang="en-US" smtClean="0">
                <a:solidFill>
                  <a:schemeClr val="bg2"/>
                </a:solidFill>
              </a:rPr>
              <a:t>compensate.</a:t>
            </a:r>
          </a:p>
          <a:p>
            <a:r>
              <a:rPr lang="en-US" smtClean="0">
                <a:solidFill>
                  <a:schemeClr val="bg2"/>
                </a:solidFill>
              </a:rPr>
              <a:t>The predictor controls are found by solving                                                 certain integral equations.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Quanser</a:t>
            </a:r>
            <a:r>
              <a:rPr lang="en-US" dirty="0" smtClean="0"/>
              <a:t> rotary</a:t>
            </a:r>
            <a:r>
              <a:rPr lang="en-US" dirty="0"/>
              <a:t> </a:t>
            </a:r>
            <a:r>
              <a:rPr lang="en-US" dirty="0" smtClean="0"/>
              <a:t>servo plant, which is a DC                                          motor turning a mechanical load.</a:t>
            </a:r>
          </a:p>
          <a:p>
            <a:r>
              <a:rPr lang="en-US" dirty="0" smtClean="0"/>
              <a:t>Goal was to </a:t>
            </a:r>
            <a:r>
              <a:rPr lang="en-US" smtClean="0"/>
              <a:t>track square waves</a:t>
            </a:r>
            <a:r>
              <a:rPr lang="en-US" dirty="0" smtClean="0"/>
              <a:t>, with                                          </a:t>
            </a:r>
            <a:r>
              <a:rPr lang="en-US" smtClean="0"/>
              <a:t>controls controls coded </a:t>
            </a: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imulink.</a:t>
            </a:r>
          </a:p>
          <a:p>
            <a:r>
              <a:rPr lang="en-US" dirty="0" smtClean="0"/>
              <a:t>Tested benchmark PD, modified  Smith                                               predictor, and predictor based controls.</a:t>
            </a:r>
          </a:p>
          <a:p>
            <a:r>
              <a:rPr lang="en-US" dirty="0" smtClean="0"/>
              <a:t>Ran many tests to see how long a delay D                                               the controls could </a:t>
            </a:r>
            <a:r>
              <a:rPr lang="en-US" smtClean="0"/>
              <a:t>compensate.</a:t>
            </a:r>
          </a:p>
          <a:p>
            <a:r>
              <a:rPr lang="en-US" smtClean="0">
                <a:solidFill>
                  <a:schemeClr val="bg2"/>
                </a:solidFill>
              </a:rPr>
              <a:t>The predictor controls are found by solving                                                 certain integral equations.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Quanser</a:t>
            </a:r>
            <a:r>
              <a:rPr lang="en-US" dirty="0" smtClean="0"/>
              <a:t> rotary</a:t>
            </a:r>
            <a:r>
              <a:rPr lang="en-US" dirty="0"/>
              <a:t> </a:t>
            </a:r>
            <a:r>
              <a:rPr lang="en-US" dirty="0" smtClean="0"/>
              <a:t>servo plant, which is a DC                                          motor turning a mechanical load.</a:t>
            </a:r>
          </a:p>
          <a:p>
            <a:r>
              <a:rPr lang="en-US" dirty="0" smtClean="0"/>
              <a:t>Goal was to </a:t>
            </a:r>
            <a:r>
              <a:rPr lang="en-US" smtClean="0"/>
              <a:t>track square waves</a:t>
            </a:r>
            <a:r>
              <a:rPr lang="en-US" dirty="0" smtClean="0"/>
              <a:t>, with                                          </a:t>
            </a:r>
            <a:r>
              <a:rPr lang="en-US" smtClean="0"/>
              <a:t>controls controls coded </a:t>
            </a: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imulink.</a:t>
            </a:r>
          </a:p>
          <a:p>
            <a:r>
              <a:rPr lang="en-US" dirty="0" smtClean="0"/>
              <a:t>Tested benchmark PD, modified  Smith                                               predictor, and predictor based controls.</a:t>
            </a:r>
          </a:p>
          <a:p>
            <a:r>
              <a:rPr lang="en-US" dirty="0" smtClean="0"/>
              <a:t>Ran many tests to see how long a delay D                                               the controls could </a:t>
            </a:r>
            <a:r>
              <a:rPr lang="en-US" smtClean="0"/>
              <a:t>compensate.</a:t>
            </a:r>
          </a:p>
          <a:p>
            <a:r>
              <a:rPr lang="en-US" smtClean="0"/>
              <a:t>The predictor controls are found by solving                                                 certain integral equations.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The Experimental Setup</a:t>
            </a:r>
            <a:endParaRPr lang="en-US"/>
          </a:p>
        </p:txBody>
      </p:sp>
      <p:pic>
        <p:nvPicPr>
          <p:cNvPr id="4" name="17Feb2015Vi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415" y="1552909"/>
            <a:ext cx="7742237" cy="4351338"/>
          </a:xfrm>
        </p:spPr>
      </p:pic>
    </p:spTree>
    <p:extLst>
      <p:ext uri="{BB962C8B-B14F-4D97-AF65-F5344CB8AC3E}">
        <p14:creationId xmlns:p14="http://schemas.microsoft.com/office/powerpoint/2010/main" val="343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Modified Smith Predictor with </a:t>
            </a:r>
            <a:r>
              <a:rPr lang="en-US" i="1">
                <a:solidFill>
                  <a:srgbClr val="0070C0"/>
                </a:solidFill>
              </a:rPr>
              <a:t>D</a:t>
            </a:r>
            <a:r>
              <a:rPr lang="en-US">
                <a:solidFill>
                  <a:srgbClr val="0070C0"/>
                </a:solidFill>
              </a:rPr>
              <a:t> = 0.04 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5979" r="7267" b="1742"/>
          <a:stretch/>
        </p:blipFill>
        <p:spPr bwMode="auto">
          <a:xfrm>
            <a:off x="1668379" y="1459832"/>
            <a:ext cx="7892715" cy="4876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Modified Smith Predictor with </a:t>
            </a:r>
            <a:r>
              <a:rPr lang="en-US" i="1">
                <a:solidFill>
                  <a:srgbClr val="0070C0"/>
                </a:solidFill>
              </a:rPr>
              <a:t>D</a:t>
            </a:r>
            <a:r>
              <a:rPr lang="en-US">
                <a:solidFill>
                  <a:srgbClr val="0070C0"/>
                </a:solidFill>
              </a:rPr>
              <a:t> = </a:t>
            </a:r>
            <a:r>
              <a:rPr lang="en-US" smtClean="0">
                <a:solidFill>
                  <a:srgbClr val="0070C0"/>
                </a:solidFill>
              </a:rPr>
              <a:t>0.11 </a:t>
            </a:r>
            <a:r>
              <a:rPr lang="en-US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390" r="7534" b="1871"/>
          <a:stretch/>
        </p:blipFill>
        <p:spPr bwMode="auto">
          <a:xfrm>
            <a:off x="1668380" y="1379621"/>
            <a:ext cx="8101263" cy="4908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4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verges of instability </a:t>
            </a:r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were D=0.05s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the PD,  D=0.11s for the modified Smith predictor, and D=0.1s for the predictor based control.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Therefore, the Smith predictor and predictor based controls outperformed the classical benchmark PD control.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modified Smith predictor performed best, but the two delay compensating controllers had similar performances.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future work, we will compare the performances of controls on more complex test beds involving active magnetic bearings.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Active magnetic bearings are based on electromagnetic suspension and are often used in rotating machinery.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verges of instability </a:t>
            </a:r>
            <a:r>
              <a:rPr lang="en-US" smtClean="0"/>
              <a:t>were D=0.05s </a:t>
            </a:r>
            <a:r>
              <a:rPr lang="en-US" dirty="0" smtClean="0"/>
              <a:t>for the PD,  D=0.11s for the modified Smith predictor, and D=0.1s for the predictor based control.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Therefore, the Smith predictor and predictor based controls outperformed the classical benchmark PD control.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modified Smith predictor performed best, but the two delay compensating controllers had similar performances.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future work, we will compare the performances of controls on more complex test beds involving active magnetic bearings.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Active magnetic bearings are based on electromagnetic suspension and are often used in rotating machinery.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4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verges of instability </a:t>
            </a:r>
            <a:r>
              <a:rPr lang="en-US" smtClean="0"/>
              <a:t>were D=0.05s </a:t>
            </a:r>
            <a:r>
              <a:rPr lang="en-US" dirty="0" smtClean="0"/>
              <a:t>for the PD,  D=0.11s for the modified Smith predictor, and D=0.1s for the predictor based control.</a:t>
            </a:r>
          </a:p>
          <a:p>
            <a:r>
              <a:rPr lang="en-US" dirty="0" smtClean="0"/>
              <a:t>Therefore, the Smith predictor and predictor based controls outperformed the classical benchmark PD control.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modified Smith predictor performed best, but the two delay compensating controllers had similar performances.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future work, we will compare the performances of controls on more complex test beds involving active magnetic bearings.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Active magnetic bearings are based on electromagnetic suspension and are often used in rotating machinery.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7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Time delays are common in mechanical engineering</a:t>
            </a:r>
            <a:r>
              <a:rPr lang="en-US" smtClean="0">
                <a:solidFill>
                  <a:schemeClr val="bg2"/>
                </a:solidFill>
              </a:rPr>
              <a:t>, where </a:t>
            </a:r>
            <a:r>
              <a:rPr lang="en-US" dirty="0" smtClean="0">
                <a:solidFill>
                  <a:schemeClr val="bg2"/>
                </a:solidFill>
              </a:rPr>
              <a:t>the current state of the system </a:t>
            </a:r>
            <a:r>
              <a:rPr lang="en-US" smtClean="0">
                <a:solidFill>
                  <a:schemeClr val="bg2"/>
                </a:solidFill>
              </a:rPr>
              <a:t>is sometimes not </a:t>
            </a:r>
            <a:r>
              <a:rPr lang="en-US" dirty="0" smtClean="0">
                <a:solidFill>
                  <a:schemeClr val="bg2"/>
                </a:solidFill>
              </a:rPr>
              <a:t>available for measurement.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Using time-lagged state measurements in proportional derivative (PD) or other classical controls can </a:t>
            </a:r>
            <a:r>
              <a:rPr lang="en-US" smtClean="0">
                <a:solidFill>
                  <a:schemeClr val="bg2"/>
                </a:solidFill>
              </a:rPr>
              <a:t>produce poor </a:t>
            </a:r>
            <a:r>
              <a:rPr lang="en-US" dirty="0" smtClean="0">
                <a:solidFill>
                  <a:schemeClr val="bg2"/>
                </a:solidFill>
              </a:rPr>
              <a:t>control performance.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 compared the performances of </a:t>
            </a:r>
            <a:r>
              <a:rPr lang="en-US" dirty="0" smtClean="0">
                <a:solidFill>
                  <a:schemeClr val="bg2"/>
                </a:solidFill>
              </a:rPr>
              <a:t>two </a:t>
            </a:r>
            <a:r>
              <a:rPr lang="en-US" dirty="0">
                <a:solidFill>
                  <a:schemeClr val="bg2"/>
                </a:solidFill>
              </a:rPr>
              <a:t>important </a:t>
            </a:r>
            <a:r>
              <a:rPr lang="en-US" dirty="0" smtClean="0">
                <a:solidFill>
                  <a:schemeClr val="bg2"/>
                </a:solidFill>
              </a:rPr>
              <a:t>recently </a:t>
            </a:r>
            <a:r>
              <a:rPr lang="en-US" smtClean="0">
                <a:solidFill>
                  <a:schemeClr val="bg2"/>
                </a:solidFill>
              </a:rPr>
              <a:t>developed delay compensating controls </a:t>
            </a:r>
            <a:r>
              <a:rPr lang="en-US" dirty="0" smtClean="0">
                <a:solidFill>
                  <a:schemeClr val="bg2"/>
                </a:solidFill>
              </a:rPr>
              <a:t>with that of the PD control on a test bed.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hypothesis was </a:t>
            </a:r>
            <a:r>
              <a:rPr lang="en-US">
                <a:solidFill>
                  <a:schemeClr val="bg2"/>
                </a:solidFill>
              </a:rPr>
              <a:t>that </a:t>
            </a:r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predictor-based </a:t>
            </a:r>
            <a:r>
              <a:rPr lang="en-US" dirty="0">
                <a:solidFill>
                  <a:schemeClr val="bg2"/>
                </a:solidFill>
              </a:rPr>
              <a:t>control would provide more stable </a:t>
            </a:r>
            <a:r>
              <a:rPr lang="en-US">
                <a:solidFill>
                  <a:schemeClr val="bg2"/>
                </a:solidFill>
              </a:rPr>
              <a:t>tracking </a:t>
            </a:r>
            <a:r>
              <a:rPr lang="en-US" smtClean="0">
                <a:solidFill>
                  <a:schemeClr val="bg2"/>
                </a:solidFill>
              </a:rPr>
              <a:t>under control delays than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smtClean="0">
                <a:solidFill>
                  <a:schemeClr val="bg2"/>
                </a:solidFill>
              </a:rPr>
              <a:t>other two controllers.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verges of instability </a:t>
            </a:r>
            <a:r>
              <a:rPr lang="en-US" smtClean="0"/>
              <a:t>were D=0.05s </a:t>
            </a:r>
            <a:r>
              <a:rPr lang="en-US" dirty="0" smtClean="0"/>
              <a:t>for the PD,  D=0.11s for the modified Smith predictor, and D=0.1s for the predictor based control.</a:t>
            </a:r>
          </a:p>
          <a:p>
            <a:r>
              <a:rPr lang="en-US" dirty="0" smtClean="0"/>
              <a:t>Therefore, the Smith predictor and predictor based controls outperformed the classical benchmark PD control.</a:t>
            </a:r>
          </a:p>
          <a:p>
            <a:r>
              <a:rPr lang="en-US" dirty="0" smtClean="0"/>
              <a:t>The modified Smith predictor performed best, but the two delay compensating controllers had similar performances.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future work, we will compare the performances of controls on more complex test beds involving active magnetic bearings.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Active magnetic bearings are based on electromagnetic suspension and are often used in rotating machinery.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9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verges of instability </a:t>
            </a:r>
            <a:r>
              <a:rPr lang="en-US" smtClean="0"/>
              <a:t>were D=0.05s </a:t>
            </a:r>
            <a:r>
              <a:rPr lang="en-US" dirty="0" smtClean="0"/>
              <a:t>for the PD,  D=0.11s for the modified Smith predictor, and D=0.1s for the predictor based control.</a:t>
            </a:r>
          </a:p>
          <a:p>
            <a:r>
              <a:rPr lang="en-US" dirty="0" smtClean="0"/>
              <a:t>Therefore, the Smith predictor and predictor based controls outperformed the classical benchmark PD control.</a:t>
            </a:r>
          </a:p>
          <a:p>
            <a:r>
              <a:rPr lang="en-US" dirty="0" smtClean="0"/>
              <a:t>The modified Smith predictor performed best, but the two delay compensating controllers had similar performances.</a:t>
            </a:r>
          </a:p>
          <a:p>
            <a:r>
              <a:rPr lang="en-US" dirty="0" smtClean="0"/>
              <a:t>In future work, we will compare the performances of controls on more complex test beds involving active magnetic bearings.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Active magnetic bearings are based on electromagnetic suspension and are often used in rotating machinery.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13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3428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Conclusions and Future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verges of instability </a:t>
            </a:r>
            <a:r>
              <a:rPr lang="en-US" smtClean="0"/>
              <a:t>were D=0.05s </a:t>
            </a:r>
            <a:r>
              <a:rPr lang="en-US" dirty="0" smtClean="0"/>
              <a:t>for the PD,  D=0.11s for the modified Smith predictor, and D=0.1s for the predictor based control.</a:t>
            </a:r>
          </a:p>
          <a:p>
            <a:r>
              <a:rPr lang="en-US" dirty="0" smtClean="0"/>
              <a:t>Therefore, the Smith predictor and predictor based controls outperformed the classical benchmark PD control.</a:t>
            </a:r>
          </a:p>
          <a:p>
            <a:r>
              <a:rPr lang="en-US" dirty="0" smtClean="0"/>
              <a:t>The modified Smith predictor performed best, but the two delay compensating controllers had similar performances.</a:t>
            </a:r>
          </a:p>
          <a:p>
            <a:r>
              <a:rPr lang="en-US" dirty="0" smtClean="0"/>
              <a:t>In future work, we will compare the performances of controls on more complex test beds involving active magnetic bearings.</a:t>
            </a:r>
          </a:p>
          <a:p>
            <a:r>
              <a:rPr lang="en-US" dirty="0" smtClean="0"/>
              <a:t>Active magnetic bearings are based on electromagnetic suspension and are often used in rotating machinery.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28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 and Acknowledgements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[1] H. Khalil, </a:t>
            </a:r>
            <a:r>
              <a:rPr lang="en-US" i="1" dirty="0">
                <a:solidFill>
                  <a:schemeClr val="bg2"/>
                </a:solidFill>
              </a:rPr>
              <a:t>Nonlinear Systems, Third Edition</a:t>
            </a:r>
            <a:r>
              <a:rPr lang="en-US" dirty="0">
                <a:solidFill>
                  <a:schemeClr val="bg2"/>
                </a:solidFill>
              </a:rPr>
              <a:t>, Prentice Hall, Upper Saddle River, NJ, 2002. 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</a:rPr>
              <a:t>2] M. </a:t>
            </a:r>
            <a:r>
              <a:rPr lang="en-US" dirty="0" err="1">
                <a:solidFill>
                  <a:schemeClr val="bg2"/>
                </a:solidFill>
              </a:rPr>
              <a:t>Krstic</a:t>
            </a:r>
            <a:r>
              <a:rPr lang="en-US" dirty="0" smtClean="0">
                <a:solidFill>
                  <a:schemeClr val="bg2"/>
                </a:solidFill>
              </a:rPr>
              <a:t>, "</a:t>
            </a:r>
            <a:r>
              <a:rPr lang="en-US" dirty="0">
                <a:solidFill>
                  <a:schemeClr val="bg2"/>
                </a:solidFill>
              </a:rPr>
              <a:t>Compensation of Infinite-Dimensional Actuator and Sensor Dynamics," </a:t>
            </a:r>
            <a:r>
              <a:rPr lang="en-US" i="1" dirty="0">
                <a:solidFill>
                  <a:schemeClr val="bg2"/>
                </a:solidFill>
              </a:rPr>
              <a:t>IEEE Control Systems Magazine</a:t>
            </a:r>
            <a:r>
              <a:rPr lang="en-US" dirty="0">
                <a:solidFill>
                  <a:schemeClr val="bg2"/>
                </a:solidFill>
              </a:rPr>
              <a:t>, Vol. 30, No. 1, pp. 22-41, 2010.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[3] N</a:t>
            </a:r>
            <a:r>
              <a:rPr lang="en-US" dirty="0">
                <a:solidFill>
                  <a:schemeClr val="bg2"/>
                </a:solidFill>
              </a:rPr>
              <a:t>. Sharma, S. </a:t>
            </a:r>
            <a:r>
              <a:rPr lang="en-US" dirty="0" err="1">
                <a:solidFill>
                  <a:schemeClr val="bg2"/>
                </a:solidFill>
              </a:rPr>
              <a:t>Bhasin</a:t>
            </a:r>
            <a:r>
              <a:rPr lang="en-US" dirty="0">
                <a:solidFill>
                  <a:schemeClr val="bg2"/>
                </a:solidFill>
              </a:rPr>
              <a:t>, Q. Wang, and W. E. Dixon, "Predictor-Based Control for an Uncertain Euler-Lagrange System with </a:t>
            </a:r>
            <a:r>
              <a:rPr lang="en-US" dirty="0" smtClean="0">
                <a:solidFill>
                  <a:schemeClr val="bg2"/>
                </a:solidFill>
              </a:rPr>
              <a:t>Input Delay</a:t>
            </a:r>
            <a:r>
              <a:rPr lang="en-US" dirty="0">
                <a:solidFill>
                  <a:schemeClr val="bg2"/>
                </a:solidFill>
              </a:rPr>
              <a:t>," </a:t>
            </a:r>
            <a:r>
              <a:rPr lang="en-US" i="1" dirty="0" err="1" smtClean="0">
                <a:solidFill>
                  <a:schemeClr val="bg2"/>
                </a:solidFill>
              </a:rPr>
              <a:t>Automatica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Vol. 47, No. 11, pp. 2332-2342, </a:t>
            </a:r>
            <a:r>
              <a:rPr lang="en-US" dirty="0" smtClean="0">
                <a:solidFill>
                  <a:schemeClr val="bg2"/>
                </a:solidFill>
              </a:rPr>
              <a:t>2011.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Supported by the NSF Research Experiences for Undergraduates Program.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7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 and Acknowledgements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[1] H. Khalil, </a:t>
            </a:r>
            <a:r>
              <a:rPr lang="en-US" i="1" dirty="0"/>
              <a:t>Nonlinear Systems, Third Edition</a:t>
            </a:r>
            <a:r>
              <a:rPr lang="en-US" dirty="0"/>
              <a:t>, Prentice Hall, Upper Saddle River, NJ, 2002.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</a:rPr>
              <a:t>2] M. </a:t>
            </a:r>
            <a:r>
              <a:rPr lang="en-US" dirty="0" err="1">
                <a:solidFill>
                  <a:schemeClr val="bg2"/>
                </a:solidFill>
              </a:rPr>
              <a:t>Krstic</a:t>
            </a:r>
            <a:r>
              <a:rPr lang="en-US" dirty="0" smtClean="0">
                <a:solidFill>
                  <a:schemeClr val="bg2"/>
                </a:solidFill>
              </a:rPr>
              <a:t>, "</a:t>
            </a:r>
            <a:r>
              <a:rPr lang="en-US" dirty="0">
                <a:solidFill>
                  <a:schemeClr val="bg2"/>
                </a:solidFill>
              </a:rPr>
              <a:t>Compensation of Infinite-Dimensional Actuator and Sensor Dynamics," </a:t>
            </a:r>
            <a:r>
              <a:rPr lang="en-US" i="1" dirty="0">
                <a:solidFill>
                  <a:schemeClr val="bg2"/>
                </a:solidFill>
              </a:rPr>
              <a:t>IEEE Control Systems Magazine</a:t>
            </a:r>
            <a:r>
              <a:rPr lang="en-US" dirty="0">
                <a:solidFill>
                  <a:schemeClr val="bg2"/>
                </a:solidFill>
              </a:rPr>
              <a:t>, Vol. 30, No. 1, pp. 22-41, 2010.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[3] N</a:t>
            </a:r>
            <a:r>
              <a:rPr lang="en-US" dirty="0">
                <a:solidFill>
                  <a:schemeClr val="bg2"/>
                </a:solidFill>
              </a:rPr>
              <a:t>. Sharma, S. </a:t>
            </a:r>
            <a:r>
              <a:rPr lang="en-US" dirty="0" err="1">
                <a:solidFill>
                  <a:schemeClr val="bg2"/>
                </a:solidFill>
              </a:rPr>
              <a:t>Bhasin</a:t>
            </a:r>
            <a:r>
              <a:rPr lang="en-US" dirty="0">
                <a:solidFill>
                  <a:schemeClr val="bg2"/>
                </a:solidFill>
              </a:rPr>
              <a:t>, Q. Wang, and W. E. Dixon, "Predictor-Based Control for an Uncertain Euler-Lagrange System with </a:t>
            </a:r>
            <a:r>
              <a:rPr lang="en-US" dirty="0" smtClean="0">
                <a:solidFill>
                  <a:schemeClr val="bg2"/>
                </a:solidFill>
              </a:rPr>
              <a:t>Input Delay</a:t>
            </a:r>
            <a:r>
              <a:rPr lang="en-US" dirty="0">
                <a:solidFill>
                  <a:schemeClr val="bg2"/>
                </a:solidFill>
              </a:rPr>
              <a:t>," </a:t>
            </a:r>
            <a:r>
              <a:rPr lang="en-US" i="1" dirty="0" err="1" smtClean="0">
                <a:solidFill>
                  <a:schemeClr val="bg2"/>
                </a:solidFill>
              </a:rPr>
              <a:t>Automatica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Vol. 47, No. 11, pp. 2332-2342, </a:t>
            </a:r>
            <a:r>
              <a:rPr lang="en-US" dirty="0" smtClean="0">
                <a:solidFill>
                  <a:schemeClr val="bg2"/>
                </a:solidFill>
              </a:rPr>
              <a:t>2011.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Supported by the NSF Research Experiences for Undergraduates Program.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7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 and Acknowledgements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[1] H. Khalil, </a:t>
            </a:r>
            <a:r>
              <a:rPr lang="en-US" i="1" dirty="0"/>
              <a:t>Nonlinear Systems, Third Edition</a:t>
            </a:r>
            <a:r>
              <a:rPr lang="en-US" dirty="0"/>
              <a:t>, Prentice Hall, Upper Saddle River, NJ, 2002.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2] M. </a:t>
            </a:r>
            <a:r>
              <a:rPr lang="en-US" dirty="0" err="1"/>
              <a:t>Krstic</a:t>
            </a:r>
            <a:r>
              <a:rPr lang="en-US" dirty="0" smtClean="0"/>
              <a:t>, "</a:t>
            </a:r>
            <a:r>
              <a:rPr lang="en-US" dirty="0"/>
              <a:t>Compensation of Infinite-Dimensional Actuator and Sensor Dynamics," </a:t>
            </a:r>
            <a:r>
              <a:rPr lang="en-US" i="1" dirty="0"/>
              <a:t>IEEE Control Systems Magazine</a:t>
            </a:r>
            <a:r>
              <a:rPr lang="en-US" dirty="0"/>
              <a:t>, Vol. 30, No. 1, pp. 22-41, 2010.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[3] N</a:t>
            </a:r>
            <a:r>
              <a:rPr lang="en-US" dirty="0">
                <a:solidFill>
                  <a:schemeClr val="bg2"/>
                </a:solidFill>
              </a:rPr>
              <a:t>. Sharma, S. </a:t>
            </a:r>
            <a:r>
              <a:rPr lang="en-US" dirty="0" err="1">
                <a:solidFill>
                  <a:schemeClr val="bg2"/>
                </a:solidFill>
              </a:rPr>
              <a:t>Bhasin</a:t>
            </a:r>
            <a:r>
              <a:rPr lang="en-US" dirty="0">
                <a:solidFill>
                  <a:schemeClr val="bg2"/>
                </a:solidFill>
              </a:rPr>
              <a:t>, Q. Wang, and W. E. Dixon, "Predictor-Based Control for an Uncertain Euler-Lagrange System with </a:t>
            </a:r>
            <a:r>
              <a:rPr lang="en-US" dirty="0" smtClean="0">
                <a:solidFill>
                  <a:schemeClr val="bg2"/>
                </a:solidFill>
              </a:rPr>
              <a:t>Input Delay</a:t>
            </a:r>
            <a:r>
              <a:rPr lang="en-US" dirty="0">
                <a:solidFill>
                  <a:schemeClr val="bg2"/>
                </a:solidFill>
              </a:rPr>
              <a:t>," </a:t>
            </a:r>
            <a:r>
              <a:rPr lang="en-US" i="1" dirty="0" err="1" smtClean="0">
                <a:solidFill>
                  <a:schemeClr val="bg2"/>
                </a:solidFill>
              </a:rPr>
              <a:t>Automatica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Vol. 47, No. 11, pp. 2332-2342, </a:t>
            </a:r>
            <a:r>
              <a:rPr lang="en-US" dirty="0" smtClean="0">
                <a:solidFill>
                  <a:schemeClr val="bg2"/>
                </a:solidFill>
              </a:rPr>
              <a:t>2011.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Supported by the NSF Research Experiences for Undergraduates Program.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73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 and Acknowledgements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[1] H. Khalil, </a:t>
            </a:r>
            <a:r>
              <a:rPr lang="en-US" i="1" dirty="0"/>
              <a:t>Nonlinear Systems, Third Edition</a:t>
            </a:r>
            <a:r>
              <a:rPr lang="en-US" dirty="0"/>
              <a:t>, Prentice Hall, Upper Saddle River, NJ, 2002.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2] M. </a:t>
            </a:r>
            <a:r>
              <a:rPr lang="en-US" dirty="0" err="1"/>
              <a:t>Krstic</a:t>
            </a:r>
            <a:r>
              <a:rPr lang="en-US" dirty="0" smtClean="0"/>
              <a:t>, "</a:t>
            </a:r>
            <a:r>
              <a:rPr lang="en-US" dirty="0"/>
              <a:t>Compensation of Infinite-Dimensional Actuator and Sensor Dynamics," </a:t>
            </a:r>
            <a:r>
              <a:rPr lang="en-US" i="1" dirty="0"/>
              <a:t>IEEE Control Systems Magazine</a:t>
            </a:r>
            <a:r>
              <a:rPr lang="en-US" dirty="0"/>
              <a:t>, Vol. 30, No. 1, pp. 22-41, 2010. </a:t>
            </a:r>
          </a:p>
          <a:p>
            <a:pPr marL="0" indent="0">
              <a:buNone/>
            </a:pPr>
            <a:r>
              <a:rPr lang="en-US" dirty="0" smtClean="0"/>
              <a:t>[3] N</a:t>
            </a:r>
            <a:r>
              <a:rPr lang="en-US" dirty="0"/>
              <a:t>. Sharma, S. </a:t>
            </a:r>
            <a:r>
              <a:rPr lang="en-US" dirty="0" err="1"/>
              <a:t>Bhasin</a:t>
            </a:r>
            <a:r>
              <a:rPr lang="en-US" dirty="0"/>
              <a:t>, Q. Wang, and W. E. Dixon, "Predictor-Based Control for an Uncertain Euler-Lagrange System with </a:t>
            </a:r>
            <a:r>
              <a:rPr lang="en-US" dirty="0" smtClean="0"/>
              <a:t>Input Delay</a:t>
            </a:r>
            <a:r>
              <a:rPr lang="en-US" dirty="0"/>
              <a:t>," </a:t>
            </a:r>
            <a:r>
              <a:rPr lang="en-US" i="1" dirty="0" err="1" smtClean="0"/>
              <a:t>Automatica</a:t>
            </a:r>
            <a:r>
              <a:rPr lang="en-US" dirty="0" smtClean="0"/>
              <a:t>, </a:t>
            </a:r>
            <a:r>
              <a:rPr lang="en-US" dirty="0"/>
              <a:t>Vol. 47, No. 11, pp. 2332-2342, </a:t>
            </a:r>
            <a:r>
              <a:rPr lang="en-US" dirty="0" smtClean="0"/>
              <a:t>2011.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Supported by the NSF Research Experiences for Undergraduates Program.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 and Acknowledgements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[1] H. Khalil, </a:t>
            </a:r>
            <a:r>
              <a:rPr lang="en-US" i="1" dirty="0"/>
              <a:t>Nonlinear Systems, Third Edition</a:t>
            </a:r>
            <a:r>
              <a:rPr lang="en-US" dirty="0"/>
              <a:t>, Prentice Hall, Upper Saddle River, NJ, 2002.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2] M. </a:t>
            </a:r>
            <a:r>
              <a:rPr lang="en-US" dirty="0" err="1"/>
              <a:t>Krstic</a:t>
            </a:r>
            <a:r>
              <a:rPr lang="en-US" dirty="0" smtClean="0"/>
              <a:t>, "</a:t>
            </a:r>
            <a:r>
              <a:rPr lang="en-US" dirty="0"/>
              <a:t>Compensation of Infinite-Dimensional Actuator and Sensor Dynamics," </a:t>
            </a:r>
            <a:r>
              <a:rPr lang="en-US" i="1" dirty="0"/>
              <a:t>IEEE Control Systems Magazine</a:t>
            </a:r>
            <a:r>
              <a:rPr lang="en-US" dirty="0"/>
              <a:t>, Vol. 30, No. 1, pp. 22-41, 2010. </a:t>
            </a:r>
          </a:p>
          <a:p>
            <a:pPr marL="0" indent="0">
              <a:buNone/>
            </a:pPr>
            <a:r>
              <a:rPr lang="en-US" dirty="0" smtClean="0"/>
              <a:t>[3] N</a:t>
            </a:r>
            <a:r>
              <a:rPr lang="en-US" dirty="0"/>
              <a:t>. Sharma, S. </a:t>
            </a:r>
            <a:r>
              <a:rPr lang="en-US" dirty="0" err="1"/>
              <a:t>Bhasin</a:t>
            </a:r>
            <a:r>
              <a:rPr lang="en-US" dirty="0"/>
              <a:t>, Q. Wang, and W. E. Dixon, "Predictor-Based Control for an Uncertain Euler-Lagrange System with </a:t>
            </a:r>
            <a:r>
              <a:rPr lang="en-US" dirty="0" smtClean="0"/>
              <a:t>Input Delay</a:t>
            </a:r>
            <a:r>
              <a:rPr lang="en-US" dirty="0"/>
              <a:t>," </a:t>
            </a:r>
            <a:r>
              <a:rPr lang="en-US" i="1" dirty="0" err="1" smtClean="0"/>
              <a:t>Automatica</a:t>
            </a:r>
            <a:r>
              <a:rPr lang="en-US" dirty="0" smtClean="0"/>
              <a:t>, </a:t>
            </a:r>
            <a:r>
              <a:rPr lang="en-US" dirty="0"/>
              <a:t>Vol. 47, No. 11, pp. 2332-2342, </a:t>
            </a:r>
            <a:r>
              <a:rPr lang="en-US" dirty="0" smtClean="0"/>
              <a:t>2011.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Supported by the NSF Research Experiences for Undergraduates Program.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delays are common in mechanical engineering</a:t>
            </a:r>
            <a:r>
              <a:rPr lang="en-US" smtClean="0"/>
              <a:t>, where </a:t>
            </a:r>
            <a:r>
              <a:rPr lang="en-US" dirty="0" smtClean="0"/>
              <a:t>the current state of the system </a:t>
            </a:r>
            <a:r>
              <a:rPr lang="en-US" smtClean="0"/>
              <a:t>is sometimes not </a:t>
            </a:r>
            <a:r>
              <a:rPr lang="en-US" dirty="0" smtClean="0"/>
              <a:t>available for measurement.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Using time-lagged state measurements in proportional derivative (PD) or other classical controls can </a:t>
            </a:r>
            <a:r>
              <a:rPr lang="en-US" smtClean="0">
                <a:solidFill>
                  <a:schemeClr val="bg2"/>
                </a:solidFill>
              </a:rPr>
              <a:t>produce poor </a:t>
            </a:r>
            <a:r>
              <a:rPr lang="en-US" dirty="0" smtClean="0">
                <a:solidFill>
                  <a:schemeClr val="bg2"/>
                </a:solidFill>
              </a:rPr>
              <a:t>control performance.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 compared the performances of </a:t>
            </a:r>
            <a:r>
              <a:rPr lang="en-US" dirty="0" smtClean="0">
                <a:solidFill>
                  <a:schemeClr val="bg2"/>
                </a:solidFill>
              </a:rPr>
              <a:t>two </a:t>
            </a:r>
            <a:r>
              <a:rPr lang="en-US" dirty="0">
                <a:solidFill>
                  <a:schemeClr val="bg2"/>
                </a:solidFill>
              </a:rPr>
              <a:t>important </a:t>
            </a:r>
            <a:r>
              <a:rPr lang="en-US" dirty="0" smtClean="0">
                <a:solidFill>
                  <a:schemeClr val="bg2"/>
                </a:solidFill>
              </a:rPr>
              <a:t>recently </a:t>
            </a:r>
            <a:r>
              <a:rPr lang="en-US" smtClean="0">
                <a:solidFill>
                  <a:schemeClr val="bg2"/>
                </a:solidFill>
              </a:rPr>
              <a:t>developed delay compensating controls </a:t>
            </a:r>
            <a:r>
              <a:rPr lang="en-US" dirty="0" smtClean="0">
                <a:solidFill>
                  <a:schemeClr val="bg2"/>
                </a:solidFill>
              </a:rPr>
              <a:t>with that of the PD control on a test bed.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hypothesis was </a:t>
            </a:r>
            <a:r>
              <a:rPr lang="en-US">
                <a:solidFill>
                  <a:schemeClr val="bg2"/>
                </a:solidFill>
              </a:rPr>
              <a:t>that </a:t>
            </a:r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predictor-based </a:t>
            </a:r>
            <a:r>
              <a:rPr lang="en-US" dirty="0">
                <a:solidFill>
                  <a:schemeClr val="bg2"/>
                </a:solidFill>
              </a:rPr>
              <a:t>control would provide more stable </a:t>
            </a:r>
            <a:r>
              <a:rPr lang="en-US">
                <a:solidFill>
                  <a:schemeClr val="bg2"/>
                </a:solidFill>
              </a:rPr>
              <a:t>tracking </a:t>
            </a:r>
            <a:r>
              <a:rPr lang="en-US" smtClean="0">
                <a:solidFill>
                  <a:schemeClr val="bg2"/>
                </a:solidFill>
              </a:rPr>
              <a:t>under control delays than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smtClean="0">
                <a:solidFill>
                  <a:schemeClr val="bg2"/>
                </a:solidFill>
              </a:rPr>
              <a:t>other two controllers.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delays are common in mechanical engineering</a:t>
            </a:r>
            <a:r>
              <a:rPr lang="en-US" smtClean="0"/>
              <a:t>, where </a:t>
            </a:r>
            <a:r>
              <a:rPr lang="en-US" dirty="0" smtClean="0"/>
              <a:t>the current state of the system </a:t>
            </a:r>
            <a:r>
              <a:rPr lang="en-US" smtClean="0"/>
              <a:t>is sometimes not </a:t>
            </a:r>
            <a:r>
              <a:rPr lang="en-US" dirty="0" smtClean="0"/>
              <a:t>available for measurement.</a:t>
            </a:r>
          </a:p>
          <a:p>
            <a:r>
              <a:rPr lang="en-US" dirty="0" smtClean="0"/>
              <a:t>Using time-lagged state measurements in proportional derivative (PD) or other classical controls can </a:t>
            </a:r>
            <a:r>
              <a:rPr lang="en-US" smtClean="0"/>
              <a:t>produce poor </a:t>
            </a:r>
            <a:r>
              <a:rPr lang="en-US" dirty="0" smtClean="0"/>
              <a:t>control performance.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We compared the performances of </a:t>
            </a:r>
            <a:r>
              <a:rPr lang="en-US" dirty="0" smtClean="0">
                <a:solidFill>
                  <a:schemeClr val="bg2"/>
                </a:solidFill>
              </a:rPr>
              <a:t>two </a:t>
            </a:r>
            <a:r>
              <a:rPr lang="en-US" dirty="0">
                <a:solidFill>
                  <a:schemeClr val="bg2"/>
                </a:solidFill>
              </a:rPr>
              <a:t>important </a:t>
            </a:r>
            <a:r>
              <a:rPr lang="en-US" dirty="0" smtClean="0">
                <a:solidFill>
                  <a:schemeClr val="bg2"/>
                </a:solidFill>
              </a:rPr>
              <a:t>recently </a:t>
            </a:r>
            <a:r>
              <a:rPr lang="en-US" smtClean="0">
                <a:solidFill>
                  <a:schemeClr val="bg2"/>
                </a:solidFill>
              </a:rPr>
              <a:t>developed delay compensating controls </a:t>
            </a:r>
            <a:r>
              <a:rPr lang="en-US" dirty="0" smtClean="0">
                <a:solidFill>
                  <a:schemeClr val="bg2"/>
                </a:solidFill>
              </a:rPr>
              <a:t>with that of the PD control on a test bed.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hypothesis was </a:t>
            </a:r>
            <a:r>
              <a:rPr lang="en-US">
                <a:solidFill>
                  <a:schemeClr val="bg2"/>
                </a:solidFill>
              </a:rPr>
              <a:t>that </a:t>
            </a:r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predictor-based </a:t>
            </a:r>
            <a:r>
              <a:rPr lang="en-US" dirty="0">
                <a:solidFill>
                  <a:schemeClr val="bg2"/>
                </a:solidFill>
              </a:rPr>
              <a:t>control would provide more stable </a:t>
            </a:r>
            <a:r>
              <a:rPr lang="en-US">
                <a:solidFill>
                  <a:schemeClr val="bg2"/>
                </a:solidFill>
              </a:rPr>
              <a:t>tracking </a:t>
            </a:r>
            <a:r>
              <a:rPr lang="en-US" smtClean="0">
                <a:solidFill>
                  <a:schemeClr val="bg2"/>
                </a:solidFill>
              </a:rPr>
              <a:t>under control delays than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smtClean="0">
                <a:solidFill>
                  <a:schemeClr val="bg2"/>
                </a:solidFill>
              </a:rPr>
              <a:t>other two controllers.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delays are common in mechanical engineering</a:t>
            </a:r>
            <a:r>
              <a:rPr lang="en-US" smtClean="0"/>
              <a:t>, where </a:t>
            </a:r>
            <a:r>
              <a:rPr lang="en-US" dirty="0" smtClean="0"/>
              <a:t>the current state of the system </a:t>
            </a:r>
            <a:r>
              <a:rPr lang="en-US" smtClean="0"/>
              <a:t>is sometimes not </a:t>
            </a:r>
            <a:r>
              <a:rPr lang="en-US" dirty="0" smtClean="0"/>
              <a:t>available for measurement.</a:t>
            </a:r>
          </a:p>
          <a:p>
            <a:r>
              <a:rPr lang="en-US" dirty="0" smtClean="0"/>
              <a:t>Using time-lagged state measurements in proportional derivative (PD) or other classical controls can </a:t>
            </a:r>
            <a:r>
              <a:rPr lang="en-US" smtClean="0"/>
              <a:t>produce poor </a:t>
            </a:r>
            <a:r>
              <a:rPr lang="en-US" dirty="0" smtClean="0"/>
              <a:t>control performance.</a:t>
            </a:r>
            <a:endParaRPr lang="en-US" dirty="0"/>
          </a:p>
          <a:p>
            <a:r>
              <a:rPr lang="en-US" dirty="0"/>
              <a:t>We compared the performances of </a:t>
            </a:r>
            <a:r>
              <a:rPr lang="en-US" dirty="0" smtClean="0"/>
              <a:t>two </a:t>
            </a:r>
            <a:r>
              <a:rPr lang="en-US" dirty="0"/>
              <a:t>important </a:t>
            </a:r>
            <a:r>
              <a:rPr lang="en-US" dirty="0" smtClean="0"/>
              <a:t>recently </a:t>
            </a:r>
            <a:r>
              <a:rPr lang="en-US" smtClean="0"/>
              <a:t>developed delay compensating controls </a:t>
            </a:r>
            <a:r>
              <a:rPr lang="en-US" dirty="0" smtClean="0"/>
              <a:t>with that of the PD control on a test bed.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hypothesis was </a:t>
            </a:r>
            <a:r>
              <a:rPr lang="en-US">
                <a:solidFill>
                  <a:schemeClr val="bg2"/>
                </a:solidFill>
              </a:rPr>
              <a:t>that </a:t>
            </a:r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predictor-based </a:t>
            </a:r>
            <a:r>
              <a:rPr lang="en-US" dirty="0">
                <a:solidFill>
                  <a:schemeClr val="bg2"/>
                </a:solidFill>
              </a:rPr>
              <a:t>control would provide more stable </a:t>
            </a:r>
            <a:r>
              <a:rPr lang="en-US">
                <a:solidFill>
                  <a:schemeClr val="bg2"/>
                </a:solidFill>
              </a:rPr>
              <a:t>tracking </a:t>
            </a:r>
            <a:r>
              <a:rPr lang="en-US" smtClean="0">
                <a:solidFill>
                  <a:schemeClr val="bg2"/>
                </a:solidFill>
              </a:rPr>
              <a:t>under control delays than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smtClean="0">
                <a:solidFill>
                  <a:schemeClr val="bg2"/>
                </a:solidFill>
              </a:rPr>
              <a:t>other two controllers.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delays are common in mechanical engineering</a:t>
            </a:r>
            <a:r>
              <a:rPr lang="en-US" smtClean="0"/>
              <a:t>, where </a:t>
            </a:r>
            <a:r>
              <a:rPr lang="en-US" dirty="0" smtClean="0"/>
              <a:t>the current state of the system </a:t>
            </a:r>
            <a:r>
              <a:rPr lang="en-US" smtClean="0"/>
              <a:t>is sometimes not </a:t>
            </a:r>
            <a:r>
              <a:rPr lang="en-US" dirty="0" smtClean="0"/>
              <a:t>available for measurement.</a:t>
            </a:r>
          </a:p>
          <a:p>
            <a:r>
              <a:rPr lang="en-US" dirty="0" smtClean="0"/>
              <a:t>Using time-lagged state measurements in proportional derivative (PD) or other classical controls can </a:t>
            </a:r>
            <a:r>
              <a:rPr lang="en-US" smtClean="0"/>
              <a:t>produce poor </a:t>
            </a:r>
            <a:r>
              <a:rPr lang="en-US" dirty="0" smtClean="0"/>
              <a:t>control performance.</a:t>
            </a:r>
            <a:endParaRPr lang="en-US" dirty="0"/>
          </a:p>
          <a:p>
            <a:r>
              <a:rPr lang="en-US" dirty="0"/>
              <a:t>We compared the performances of </a:t>
            </a:r>
            <a:r>
              <a:rPr lang="en-US" dirty="0" smtClean="0"/>
              <a:t>two </a:t>
            </a:r>
            <a:r>
              <a:rPr lang="en-US" dirty="0"/>
              <a:t>important </a:t>
            </a:r>
            <a:r>
              <a:rPr lang="en-US" dirty="0" smtClean="0"/>
              <a:t>recently </a:t>
            </a:r>
            <a:r>
              <a:rPr lang="en-US" smtClean="0"/>
              <a:t>developed delay compensating controls </a:t>
            </a:r>
            <a:r>
              <a:rPr lang="en-US" dirty="0" smtClean="0"/>
              <a:t>with that of the PD control on a test bed.</a:t>
            </a:r>
          </a:p>
          <a:p>
            <a:r>
              <a:rPr lang="en-US" dirty="0" smtClean="0"/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hypothesis was </a:t>
            </a:r>
            <a:r>
              <a:rPr lang="en-US">
                <a:solidFill>
                  <a:schemeClr val="bg2"/>
                </a:solidFill>
              </a:rPr>
              <a:t>that </a:t>
            </a:r>
            <a:r>
              <a:rPr lang="en-US" smtClean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predictor-based </a:t>
            </a:r>
            <a:r>
              <a:rPr lang="en-US" dirty="0">
                <a:solidFill>
                  <a:schemeClr val="bg2"/>
                </a:solidFill>
              </a:rPr>
              <a:t>control would provide more stable </a:t>
            </a:r>
            <a:r>
              <a:rPr lang="en-US">
                <a:solidFill>
                  <a:schemeClr val="bg2"/>
                </a:solidFill>
              </a:rPr>
              <a:t>tracking </a:t>
            </a:r>
            <a:r>
              <a:rPr lang="en-US" smtClean="0">
                <a:solidFill>
                  <a:schemeClr val="bg2"/>
                </a:solidFill>
              </a:rPr>
              <a:t>under control delays than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smtClean="0">
                <a:solidFill>
                  <a:schemeClr val="bg2"/>
                </a:solidFill>
              </a:rPr>
              <a:t>other two controllers.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353974"/>
            <a:ext cx="10495156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Objectives and Importance of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delays are common in mechanical engineering</a:t>
            </a:r>
            <a:r>
              <a:rPr lang="en-US" smtClean="0"/>
              <a:t>, where </a:t>
            </a:r>
            <a:r>
              <a:rPr lang="en-US" dirty="0" smtClean="0"/>
              <a:t>the current state of the system </a:t>
            </a:r>
            <a:r>
              <a:rPr lang="en-US" smtClean="0"/>
              <a:t>is sometimes not </a:t>
            </a:r>
            <a:r>
              <a:rPr lang="en-US" dirty="0" smtClean="0"/>
              <a:t>available for measurement.</a:t>
            </a:r>
          </a:p>
          <a:p>
            <a:r>
              <a:rPr lang="en-US" dirty="0" smtClean="0"/>
              <a:t>Using time-lagged state measurements in proportional derivative (PD) or other classical controls can </a:t>
            </a:r>
            <a:r>
              <a:rPr lang="en-US" smtClean="0"/>
              <a:t>produce poor </a:t>
            </a:r>
            <a:r>
              <a:rPr lang="en-US" dirty="0" smtClean="0"/>
              <a:t>control performance.</a:t>
            </a:r>
            <a:endParaRPr lang="en-US" dirty="0"/>
          </a:p>
          <a:p>
            <a:r>
              <a:rPr lang="en-US" dirty="0"/>
              <a:t>We compared the performances of </a:t>
            </a:r>
            <a:r>
              <a:rPr lang="en-US" dirty="0" smtClean="0"/>
              <a:t>two </a:t>
            </a:r>
            <a:r>
              <a:rPr lang="en-US" dirty="0"/>
              <a:t>important </a:t>
            </a:r>
            <a:r>
              <a:rPr lang="en-US" dirty="0" smtClean="0"/>
              <a:t>recently </a:t>
            </a:r>
            <a:r>
              <a:rPr lang="en-US" smtClean="0"/>
              <a:t>developed delay compensating controls </a:t>
            </a:r>
            <a:r>
              <a:rPr lang="en-US" dirty="0" smtClean="0"/>
              <a:t>with that of the PD control on a test bed.</a:t>
            </a:r>
          </a:p>
          <a:p>
            <a:r>
              <a:rPr lang="en-US" dirty="0" smtClean="0"/>
              <a:t>This filled an important gap in the literature, since there was no literature that compared the control performances on an actual test bed.</a:t>
            </a:r>
          </a:p>
          <a:p>
            <a:r>
              <a:rPr lang="en-US" smtClean="0"/>
              <a:t>The </a:t>
            </a:r>
            <a:r>
              <a:rPr lang="en-US" dirty="0"/>
              <a:t>hypothesis was </a:t>
            </a:r>
            <a:r>
              <a:rPr lang="en-US"/>
              <a:t>that </a:t>
            </a:r>
            <a:r>
              <a:rPr lang="en-US" smtClean="0"/>
              <a:t>the </a:t>
            </a:r>
            <a:r>
              <a:rPr lang="en-US" dirty="0" smtClean="0"/>
              <a:t>predictor-based </a:t>
            </a:r>
            <a:r>
              <a:rPr lang="en-US" dirty="0"/>
              <a:t>control would provide more stable </a:t>
            </a:r>
            <a:r>
              <a:rPr lang="en-US"/>
              <a:t>tracking </a:t>
            </a:r>
            <a:r>
              <a:rPr lang="en-US" smtClean="0"/>
              <a:t>under control delays than </a:t>
            </a:r>
            <a:r>
              <a:rPr lang="en-US" dirty="0" smtClean="0"/>
              <a:t>the </a:t>
            </a:r>
            <a:r>
              <a:rPr lang="en-US" smtClean="0"/>
              <a:t>other two controllers.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Quanser</a:t>
            </a:r>
            <a:r>
              <a:rPr lang="en-US" dirty="0" smtClean="0">
                <a:solidFill>
                  <a:schemeClr val="bg2"/>
                </a:solidFill>
              </a:rPr>
              <a:t> rotary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servo plant, which is a DC                                          motor turning a mechanical load.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Goal was to </a:t>
            </a:r>
            <a:r>
              <a:rPr lang="en-US" smtClean="0">
                <a:solidFill>
                  <a:schemeClr val="bg2"/>
                </a:solidFill>
              </a:rPr>
              <a:t>track square waves</a:t>
            </a:r>
            <a:r>
              <a:rPr lang="en-US" dirty="0" smtClean="0">
                <a:solidFill>
                  <a:schemeClr val="bg2"/>
                </a:solidFill>
              </a:rPr>
              <a:t>, with                                          </a:t>
            </a:r>
            <a:r>
              <a:rPr lang="en-US" smtClean="0">
                <a:solidFill>
                  <a:schemeClr val="bg2"/>
                </a:solidFill>
              </a:rPr>
              <a:t>controls controls coded </a:t>
            </a:r>
            <a:r>
              <a:rPr lang="en-US" dirty="0" smtClean="0">
                <a:solidFill>
                  <a:schemeClr val="bg2"/>
                </a:solidFill>
              </a:rPr>
              <a:t>in 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imulink.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Tested benchmark PD, modified  Smith                                               predictor, and predictor based controls.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Ran many tests to see how long a delay D                                               the controls could </a:t>
            </a:r>
            <a:r>
              <a:rPr lang="en-US" smtClean="0">
                <a:solidFill>
                  <a:schemeClr val="bg2"/>
                </a:solidFill>
              </a:rPr>
              <a:t>compensate.</a:t>
            </a:r>
          </a:p>
          <a:p>
            <a:r>
              <a:rPr lang="en-US" smtClean="0">
                <a:solidFill>
                  <a:schemeClr val="bg2"/>
                </a:solidFill>
              </a:rPr>
              <a:t>The predictor controls are found by solving                                                 certain integral equations.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Quanser</a:t>
            </a:r>
            <a:r>
              <a:rPr lang="en-US" dirty="0" smtClean="0"/>
              <a:t> rotary</a:t>
            </a:r>
            <a:r>
              <a:rPr lang="en-US" dirty="0"/>
              <a:t> </a:t>
            </a:r>
            <a:r>
              <a:rPr lang="en-US" dirty="0" smtClean="0"/>
              <a:t>servo plant, which is a DC                                          motor turning a mechanical load.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Goal was to </a:t>
            </a:r>
            <a:r>
              <a:rPr lang="en-US" smtClean="0">
                <a:solidFill>
                  <a:schemeClr val="bg2"/>
                </a:solidFill>
              </a:rPr>
              <a:t>track square waves</a:t>
            </a:r>
            <a:r>
              <a:rPr lang="en-US" dirty="0" smtClean="0">
                <a:solidFill>
                  <a:schemeClr val="bg2"/>
                </a:solidFill>
              </a:rPr>
              <a:t>, with                                          </a:t>
            </a:r>
            <a:r>
              <a:rPr lang="en-US" smtClean="0">
                <a:solidFill>
                  <a:schemeClr val="bg2"/>
                </a:solidFill>
              </a:rPr>
              <a:t>controls controls coded </a:t>
            </a:r>
            <a:r>
              <a:rPr lang="en-US" dirty="0" smtClean="0">
                <a:solidFill>
                  <a:schemeClr val="bg2"/>
                </a:solidFill>
              </a:rPr>
              <a:t>in 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imulink.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Tested benchmark PD, modified  Smith                                               predictor, and predictor based controls.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Ran many tests to see how long a delay D                                               the controls could </a:t>
            </a:r>
            <a:r>
              <a:rPr lang="en-US" smtClean="0">
                <a:solidFill>
                  <a:schemeClr val="bg2"/>
                </a:solidFill>
              </a:rPr>
              <a:t>compensate.</a:t>
            </a:r>
          </a:p>
          <a:p>
            <a:r>
              <a:rPr lang="en-US" smtClean="0">
                <a:solidFill>
                  <a:schemeClr val="bg2"/>
                </a:solidFill>
              </a:rPr>
              <a:t>The predictor controls are found by solving                                                 certain integral equations.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796" y="947854"/>
            <a:ext cx="3704064" cy="4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2385</Words>
  <Application>Microsoft Office PowerPoint</Application>
  <PresentationFormat>Custom</PresentationFormat>
  <Paragraphs>149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Comparing the Performances of Controllers under Time Delays using a Rotary Servo Plant</vt:lpstr>
      <vt:lpstr>Objectives and Importance of Research</vt:lpstr>
      <vt:lpstr>Objectives and Importance of Research</vt:lpstr>
      <vt:lpstr>Objectives and Importance of Research</vt:lpstr>
      <vt:lpstr>Objectives and Importance of Research</vt:lpstr>
      <vt:lpstr>Objectives and Importance of Research</vt:lpstr>
      <vt:lpstr>Objectives and Importance of Research</vt:lpstr>
      <vt:lpstr>The Experimental Setup</vt:lpstr>
      <vt:lpstr>The Experimental Setup</vt:lpstr>
      <vt:lpstr>The Experimental Setup</vt:lpstr>
      <vt:lpstr>The Experimental Setup</vt:lpstr>
      <vt:lpstr>The Experimental Setup</vt:lpstr>
      <vt:lpstr>The Experimental Setup</vt:lpstr>
      <vt:lpstr>The Experimental Setup</vt:lpstr>
      <vt:lpstr>Modified Smith Predictor with D = 0.04 s</vt:lpstr>
      <vt:lpstr>Modified Smith Predictor with D = 0.11 s</vt:lpstr>
      <vt:lpstr>Conclusions and Future Research</vt:lpstr>
      <vt:lpstr>Conclusions and Future Research</vt:lpstr>
      <vt:lpstr>Conclusions and Future Research</vt:lpstr>
      <vt:lpstr>Conclusions and Future Research</vt:lpstr>
      <vt:lpstr>Conclusions and Future Research</vt:lpstr>
      <vt:lpstr>Conclusions and Future Research</vt:lpstr>
      <vt:lpstr>References and Acknowledgements</vt:lpstr>
      <vt:lpstr>References and Acknowledgements</vt:lpstr>
      <vt:lpstr>References and Acknowledgements</vt:lpstr>
      <vt:lpstr>References and Acknowledgements</vt:lpstr>
      <vt:lpstr>References and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Delay</dc:title>
  <dc:creator>Aaron Faulkner</dc:creator>
  <cp:lastModifiedBy>malisoff</cp:lastModifiedBy>
  <cp:revision>29</cp:revision>
  <dcterms:created xsi:type="dcterms:W3CDTF">2015-01-30T21:32:30Z</dcterms:created>
  <dcterms:modified xsi:type="dcterms:W3CDTF">2015-02-18T21:22:14Z</dcterms:modified>
</cp:coreProperties>
</file>