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63" r:id="rId4"/>
    <p:sldId id="267" r:id="rId5"/>
    <p:sldId id="259" r:id="rId6"/>
    <p:sldId id="258" r:id="rId7"/>
    <p:sldId id="260" r:id="rId8"/>
    <p:sldId id="266" r:id="rId9"/>
    <p:sldId id="262" r:id="rId10"/>
    <p:sldId id="264" r:id="rId11"/>
    <p:sldId id="265" r:id="rId12"/>
    <p:sldId id="268" r:id="rId13"/>
    <p:sldId id="270" r:id="rId14"/>
    <p:sldId id="269" r:id="rId15"/>
    <p:sldId id="25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CAE"/>
    <a:srgbClr val="FCF3AE"/>
    <a:srgbClr val="F9E449"/>
    <a:srgbClr val="FFCB25"/>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71" autoAdjust="0"/>
    <p:restoredTop sz="94660"/>
  </p:normalViewPr>
  <p:slideViewPr>
    <p:cSldViewPr snapToGrid="0">
      <p:cViewPr varScale="1">
        <p:scale>
          <a:sx n="111" d="100"/>
          <a:sy n="111" d="100"/>
        </p:scale>
        <p:origin x="-328" y="-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printerSettings" Target="printerSettings/printerSettings1.bin"/><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4317" y="4155141"/>
            <a:ext cx="10056283"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1094317" y="5230906"/>
            <a:ext cx="10056283"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A1CAD182-A619-4995-9B91-D66CCFD9BC63}" type="datetimeFigureOut">
              <a:rPr lang="en-US" smtClean="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53BB72-CE57-42A7-9D15-B309AE66ED29}" type="slidenum">
              <a:rPr lang="en-US" smtClean="0"/>
              <a:t>‹#›</a:t>
            </a:fld>
            <a:endParaRPr lang="en-US" dirty="0"/>
          </a:p>
        </p:txBody>
      </p:sp>
      <p:pic>
        <p:nvPicPr>
          <p:cNvPr id="7" name="Picture 6" descr="MoleculeTracer.png"/>
          <p:cNvPicPr>
            <a:picLocks noChangeAspect="1"/>
          </p:cNvPicPr>
          <p:nvPr/>
        </p:nvPicPr>
        <p:blipFill>
          <a:blip r:embed="rId2"/>
          <a:stretch>
            <a:fillRect/>
          </a:stretch>
        </p:blipFill>
        <p:spPr>
          <a:xfrm>
            <a:off x="2232026" y="224679"/>
            <a:ext cx="7727951"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3962400"/>
            <a:ext cx="1011428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135943" y="457201"/>
            <a:ext cx="3920116"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1036320" y="4639235"/>
            <a:ext cx="1011428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A1CAD182-A619-4995-9B91-D66CCFD9BC63}" type="datetimeFigureOut">
              <a:rPr lang="en-US" smtClean="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1CAD182-A619-4995-9B91-D66CCFD9BC63}" type="datetimeFigureOut">
              <a:rPr lang="en-US" smtClean="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59154" y="416859"/>
            <a:ext cx="2587812"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1094317" y="414015"/>
            <a:ext cx="8193119" cy="5610268"/>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1CAD182-A619-4995-9B91-D66CCFD9BC63}" type="datetimeFigureOut">
              <a:rPr lang="en-US" smtClean="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1CAD182-A619-4995-9B91-D66CCFD9BC63}" type="datetimeFigureOut">
              <a:rPr lang="en-US" smtClean="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4317" y="1219014"/>
            <a:ext cx="10056284"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1094317" y="3224214"/>
            <a:ext cx="10056284"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CAD182-A619-4995-9B91-D66CCFD9BC63}" type="datetimeFigureOut">
              <a:rPr lang="en-US" smtClean="0"/>
              <a:t>1/24/19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1039283"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6271684" y="1892301"/>
            <a:ext cx="48768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A1CAD182-A619-4995-9B91-D66CCFD9BC63}" type="datetimeFigureOut">
              <a:rPr lang="en-US" smtClean="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39284" y="107577"/>
            <a:ext cx="101092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039283"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39283"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6271684" y="1761566"/>
            <a:ext cx="48768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1684" y="2393576"/>
            <a:ext cx="48768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A1CAD182-A619-4995-9B91-D66CCFD9BC63}" type="datetimeFigureOut">
              <a:rPr lang="en-US" smtClean="0"/>
              <a:t>1/24/19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1CAD182-A619-4995-9B91-D66CCFD9BC63}" type="datetimeFigureOut">
              <a:rPr lang="en-US" smtClean="0"/>
              <a:t>1/24/19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CAD182-A619-4995-9B91-D66CCFD9BC63}" type="datetimeFigureOut">
              <a:rPr lang="en-US" smtClean="0"/>
              <a:t>1/24/19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9905" y="457201"/>
            <a:ext cx="475488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6403191" y="457201"/>
            <a:ext cx="475488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1039905" y="1828801"/>
            <a:ext cx="475488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CAD182-A619-4995-9B91-D66CCFD9BC63}" type="datetimeFigureOut">
              <a:rPr lang="en-US" smtClean="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36320" y="457200"/>
            <a:ext cx="475488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7022353" y="1676400"/>
            <a:ext cx="396748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1036320" y="1828800"/>
            <a:ext cx="475488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A1CAD182-A619-4995-9B91-D66CCFD9BC63}" type="datetimeFigureOut">
              <a:rPr lang="en-US" smtClean="0"/>
              <a:t>1/24/19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C53BB72-CE57-42A7-9D15-B309AE66ED29}"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12192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1039284" y="107577"/>
            <a:ext cx="101092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1039284" y="1882588"/>
            <a:ext cx="10109201" cy="39534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8869083" y="6356351"/>
            <a:ext cx="28448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A1CAD182-A619-4995-9B91-D66CCFD9BC63}" type="datetimeFigureOut">
              <a:rPr lang="en-US" smtClean="0"/>
              <a:t>1/24/19</a:t>
            </a:fld>
            <a:endParaRPr lang="en-US" dirty="0"/>
          </a:p>
        </p:txBody>
      </p:sp>
      <p:sp>
        <p:nvSpPr>
          <p:cNvPr id="5" name="Footer Placeholder 4"/>
          <p:cNvSpPr>
            <a:spLocks noGrp="1"/>
          </p:cNvSpPr>
          <p:nvPr>
            <p:ph type="ftr" sz="quarter" idx="3"/>
          </p:nvPr>
        </p:nvSpPr>
        <p:spPr>
          <a:xfrm>
            <a:off x="472141" y="6356351"/>
            <a:ext cx="38608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dirty="0"/>
          </a:p>
        </p:txBody>
      </p:sp>
      <p:sp>
        <p:nvSpPr>
          <p:cNvPr id="6" name="Slide Number Placeholder 5"/>
          <p:cNvSpPr>
            <a:spLocks noGrp="1"/>
          </p:cNvSpPr>
          <p:nvPr>
            <p:ph type="sldNum" sz="quarter" idx="4"/>
          </p:nvPr>
        </p:nvSpPr>
        <p:spPr>
          <a:xfrm>
            <a:off x="5588000" y="6356351"/>
            <a:ext cx="1016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EC53BB72-CE57-42A7-9D15-B309AE66ED29}" type="slidenum">
              <a:rPr lang="en-US" smtClean="0"/>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r>
              <a:rPr lang="en-US" sz="4400" dirty="0" smtClean="0"/>
              <a:t>Math </a:t>
            </a:r>
            <a:r>
              <a:rPr lang="en-US" sz="4400" dirty="0" smtClean="0"/>
              <a:t>and a Second Discipline: Finance</a:t>
            </a:r>
            <a:r>
              <a:rPr lang="en-US" dirty="0" smtClean="0"/>
              <a:t/>
            </a:r>
            <a:br>
              <a:rPr lang="en-US" dirty="0" smtClean="0"/>
            </a:br>
            <a:r>
              <a:rPr lang="en-US" sz="4000" b="1" u="sng" dirty="0" smtClean="0"/>
              <a:t>Asset Management Track</a:t>
            </a:r>
            <a:endParaRPr lang="en-US" sz="4000" b="1" u="sng" dirty="0"/>
          </a:p>
        </p:txBody>
      </p:sp>
      <p:sp>
        <p:nvSpPr>
          <p:cNvPr id="3" name="Subtitle 2"/>
          <p:cNvSpPr>
            <a:spLocks noGrp="1"/>
          </p:cNvSpPr>
          <p:nvPr>
            <p:ph type="subTitle" idx="1"/>
          </p:nvPr>
        </p:nvSpPr>
        <p:spPr/>
        <p:txBody>
          <a:bodyPr>
            <a:normAutofit fontScale="92500" lnSpcReduction="10000"/>
          </a:bodyPr>
          <a:lstStyle/>
          <a:p>
            <a:endParaRPr lang="en-US" dirty="0" smtClean="0"/>
          </a:p>
          <a:p>
            <a:r>
              <a:rPr lang="en-US" dirty="0" smtClean="0"/>
              <a:t>Kurtay Ogunc, PhD, MBA, MApStat</a:t>
            </a:r>
          </a:p>
          <a:p>
            <a:r>
              <a:rPr lang="en-US" dirty="0"/>
              <a:t>E</a:t>
            </a:r>
            <a:r>
              <a:rPr lang="en-US" dirty="0" smtClean="0"/>
              <a:t>mail: financeadvisor@lsu.edu</a:t>
            </a:r>
          </a:p>
          <a:p>
            <a:endParaRPr lang="en-US" dirty="0"/>
          </a:p>
        </p:txBody>
      </p:sp>
      <p:pic>
        <p:nvPicPr>
          <p:cNvPr id="4" name="Picture 3"/>
          <p:cNvPicPr>
            <a:picLocks noChangeAspect="1"/>
          </p:cNvPicPr>
          <p:nvPr/>
        </p:nvPicPr>
        <p:blipFill>
          <a:blip r:embed="rId2"/>
          <a:stretch>
            <a:fillRect/>
          </a:stretch>
        </p:blipFill>
        <p:spPr>
          <a:xfrm>
            <a:off x="152400" y="0"/>
            <a:ext cx="3307888" cy="1316405"/>
          </a:xfrm>
          <a:prstGeom prst="rect">
            <a:avLst/>
          </a:prstGeom>
        </p:spPr>
      </p:pic>
      <p:pic>
        <p:nvPicPr>
          <p:cNvPr id="5" name="Picture 4"/>
          <p:cNvPicPr>
            <a:picLocks noChangeAspect="1"/>
          </p:cNvPicPr>
          <p:nvPr/>
        </p:nvPicPr>
        <p:blipFill>
          <a:blip r:embed="rId3"/>
          <a:stretch>
            <a:fillRect/>
          </a:stretch>
        </p:blipFill>
        <p:spPr>
          <a:xfrm>
            <a:off x="9672770" y="0"/>
            <a:ext cx="2252418" cy="1626076"/>
          </a:xfrm>
          <a:prstGeom prst="rect">
            <a:avLst/>
          </a:prstGeom>
        </p:spPr>
      </p:pic>
    </p:spTree>
    <p:extLst>
      <p:ext uri="{BB962C8B-B14F-4D97-AF65-F5344CB8AC3E}">
        <p14:creationId xmlns:p14="http://schemas.microsoft.com/office/powerpoint/2010/main" val="137348355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idx="1"/>
          </p:nvPr>
        </p:nvSpPr>
        <p:spPr/>
        <p:txBody>
          <a:bodyPr/>
          <a:lstStyle/>
          <a:p>
            <a:pPr marL="0" indent="0">
              <a:buNone/>
            </a:pPr>
            <a:r>
              <a:rPr lang="en-US" dirty="0" smtClean="0"/>
              <a:t>Job Title</a:t>
            </a:r>
            <a:r>
              <a:rPr lang="en-US" dirty="0" smtClean="0"/>
              <a:t>: </a:t>
            </a:r>
            <a:r>
              <a:rPr lang="en-US" dirty="0" smtClean="0"/>
              <a:t>Research Analyst</a:t>
            </a:r>
          </a:p>
          <a:p>
            <a:pPr lvl="1"/>
            <a:r>
              <a:rPr lang="en-US" dirty="0" smtClean="0"/>
              <a:t>Collect data on a particular company, industry, or financial product and analyze its financial strength</a:t>
            </a:r>
          </a:p>
          <a:p>
            <a:pPr lvl="1"/>
            <a:r>
              <a:rPr lang="en-US" dirty="0" smtClean="0"/>
              <a:t>Intellectually stimulating, often self-paced, work may be individual or team-based, low stress, good for introverts</a:t>
            </a:r>
          </a:p>
          <a:p>
            <a:pPr lvl="1"/>
            <a:r>
              <a:rPr lang="en-US" dirty="0" smtClean="0"/>
              <a:t>Compensation: $150,000-$1,000,000</a:t>
            </a:r>
          </a:p>
          <a:p>
            <a:endParaRPr lang="en-US" dirty="0"/>
          </a:p>
        </p:txBody>
      </p:sp>
      <p:pic>
        <p:nvPicPr>
          <p:cNvPr id="4" name="Picture 3"/>
          <p:cNvPicPr>
            <a:picLocks noChangeAspect="1"/>
          </p:cNvPicPr>
          <p:nvPr/>
        </p:nvPicPr>
        <p:blipFill>
          <a:blip r:embed="rId2"/>
          <a:stretch>
            <a:fillRect/>
          </a:stretch>
        </p:blipFill>
        <p:spPr>
          <a:xfrm>
            <a:off x="7505410" y="3809362"/>
            <a:ext cx="4306037" cy="2406514"/>
          </a:xfrm>
          <a:prstGeom prst="rect">
            <a:avLst/>
          </a:prstGeom>
        </p:spPr>
      </p:pic>
      <p:pic>
        <p:nvPicPr>
          <p:cNvPr id="5" name="Picture 4"/>
          <p:cNvPicPr>
            <a:picLocks noChangeAspect="1"/>
          </p:cNvPicPr>
          <p:nvPr/>
        </p:nvPicPr>
        <p:blipFill>
          <a:blip r:embed="rId3"/>
          <a:stretch>
            <a:fillRect/>
          </a:stretch>
        </p:blipFill>
        <p:spPr>
          <a:xfrm>
            <a:off x="625152" y="4482455"/>
            <a:ext cx="5331178" cy="1943659"/>
          </a:xfrm>
          <a:prstGeom prst="rect">
            <a:avLst/>
          </a:prstGeom>
        </p:spPr>
      </p:pic>
    </p:spTree>
    <p:extLst>
      <p:ext uri="{BB962C8B-B14F-4D97-AF65-F5344CB8AC3E}">
        <p14:creationId xmlns:p14="http://schemas.microsoft.com/office/powerpoint/2010/main" val="413656858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Marketing</a:t>
            </a:r>
            <a:endParaRPr lang="en-US" dirty="0"/>
          </a:p>
        </p:txBody>
      </p:sp>
      <p:sp>
        <p:nvSpPr>
          <p:cNvPr id="3" name="Content Placeholder 2"/>
          <p:cNvSpPr>
            <a:spLocks noGrp="1"/>
          </p:cNvSpPr>
          <p:nvPr>
            <p:ph idx="1"/>
          </p:nvPr>
        </p:nvSpPr>
        <p:spPr>
          <a:xfrm>
            <a:off x="838200" y="1837383"/>
            <a:ext cx="10515600" cy="4351338"/>
          </a:xfrm>
        </p:spPr>
        <p:txBody>
          <a:bodyPr/>
          <a:lstStyle/>
          <a:p>
            <a:pPr marL="0" indent="0">
              <a:buNone/>
            </a:pPr>
            <a:r>
              <a:rPr lang="en-US" dirty="0" smtClean="0"/>
              <a:t>Job Title</a:t>
            </a:r>
            <a:r>
              <a:rPr lang="en-US" dirty="0" smtClean="0"/>
              <a:t>: </a:t>
            </a:r>
            <a:r>
              <a:rPr lang="en-US" dirty="0" smtClean="0"/>
              <a:t>Marketing &amp; Client Service </a:t>
            </a:r>
            <a:r>
              <a:rPr lang="en-US" dirty="0" smtClean="0"/>
              <a:t>Associate</a:t>
            </a:r>
            <a:endParaRPr lang="en-US" dirty="0" smtClean="0"/>
          </a:p>
          <a:p>
            <a:pPr lvl="1"/>
            <a:r>
              <a:rPr lang="en-US" dirty="0" smtClean="0"/>
              <a:t>Sell complex financial products to institutional investors</a:t>
            </a:r>
          </a:p>
          <a:p>
            <a:pPr lvl="1"/>
            <a:r>
              <a:rPr lang="en-US" dirty="0" smtClean="0"/>
              <a:t>Travel (up to 80% out of the office), requires excellent presentation and negotiation skills, high energy, periods of high and low stress, work independently or on a team, good for extroverts</a:t>
            </a:r>
          </a:p>
          <a:p>
            <a:pPr lvl="1"/>
            <a:r>
              <a:rPr lang="en-US" dirty="0" smtClean="0"/>
              <a:t>Compensation: $150,000-$500,000</a:t>
            </a:r>
          </a:p>
          <a:p>
            <a:pPr marL="457200" lvl="1" indent="0">
              <a:buNone/>
            </a:pPr>
            <a:endParaRPr lang="en-US" dirty="0" smtClean="0"/>
          </a:p>
          <a:p>
            <a:endParaRPr lang="en-US" dirty="0"/>
          </a:p>
        </p:txBody>
      </p:sp>
      <p:pic>
        <p:nvPicPr>
          <p:cNvPr id="4" name="Picture 3"/>
          <p:cNvPicPr>
            <a:picLocks noChangeAspect="1"/>
          </p:cNvPicPr>
          <p:nvPr/>
        </p:nvPicPr>
        <p:blipFill>
          <a:blip r:embed="rId2"/>
          <a:stretch>
            <a:fillRect/>
          </a:stretch>
        </p:blipFill>
        <p:spPr>
          <a:xfrm>
            <a:off x="8823475" y="342241"/>
            <a:ext cx="3183467" cy="1736436"/>
          </a:xfrm>
          <a:prstGeom prst="rect">
            <a:avLst/>
          </a:prstGeom>
        </p:spPr>
      </p:pic>
      <p:pic>
        <p:nvPicPr>
          <p:cNvPr id="5" name="Picture 4"/>
          <p:cNvPicPr>
            <a:picLocks noChangeAspect="1"/>
          </p:cNvPicPr>
          <p:nvPr/>
        </p:nvPicPr>
        <p:blipFill>
          <a:blip r:embed="rId3"/>
          <a:stretch>
            <a:fillRect/>
          </a:stretch>
        </p:blipFill>
        <p:spPr>
          <a:xfrm>
            <a:off x="2340200" y="4359596"/>
            <a:ext cx="7895035" cy="2263243"/>
          </a:xfrm>
          <a:prstGeom prst="rect">
            <a:avLst/>
          </a:prstGeom>
        </p:spPr>
      </p:pic>
    </p:spTree>
    <p:extLst>
      <p:ext uri="{BB962C8B-B14F-4D97-AF65-F5344CB8AC3E}">
        <p14:creationId xmlns:p14="http://schemas.microsoft.com/office/powerpoint/2010/main" val="372483361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75469" y="0"/>
            <a:ext cx="2379765" cy="2379765"/>
          </a:xfrm>
          <a:prstGeom prst="rect">
            <a:avLst/>
          </a:prstGeom>
        </p:spPr>
      </p:pic>
      <p:sp>
        <p:nvSpPr>
          <p:cNvPr id="3" name="Content Placeholder 2"/>
          <p:cNvSpPr>
            <a:spLocks noGrp="1"/>
          </p:cNvSpPr>
          <p:nvPr>
            <p:ph idx="1"/>
          </p:nvPr>
        </p:nvSpPr>
        <p:spPr>
          <a:xfrm>
            <a:off x="1004961" y="2729290"/>
            <a:ext cx="10109201" cy="3953436"/>
          </a:xfrm>
        </p:spPr>
        <p:txBody>
          <a:bodyPr/>
          <a:lstStyle/>
          <a:p>
            <a:r>
              <a:rPr lang="en-US" dirty="0" smtClean="0"/>
              <a:t>“A </a:t>
            </a:r>
            <a:r>
              <a:rPr lang="en-US" dirty="0"/>
              <a:t>non-profit organization dedicated to </a:t>
            </a:r>
            <a:r>
              <a:rPr lang="en-US" b="1" dirty="0"/>
              <a:t>increasing the number of women</a:t>
            </a:r>
            <a:r>
              <a:rPr lang="en-US" dirty="0"/>
              <a:t> in portfolio management and executive leadership in the </a:t>
            </a:r>
            <a:r>
              <a:rPr lang="en-US" b="1" dirty="0"/>
              <a:t>asset management </a:t>
            </a:r>
            <a:r>
              <a:rPr lang="en-US" b="1" dirty="0" smtClean="0"/>
              <a:t>industry</a:t>
            </a:r>
            <a:r>
              <a:rPr lang="en-US" dirty="0" smtClean="0"/>
              <a:t>” </a:t>
            </a:r>
            <a:r>
              <a:rPr lang="en-US" dirty="0" err="1" smtClean="0"/>
              <a:t>www.</a:t>
            </a:r>
            <a:r>
              <a:rPr lang="en-US" dirty="0" err="1" smtClean="0"/>
              <a:t>girlswhoinvest.org</a:t>
            </a:r>
            <a:endParaRPr lang="en-US" dirty="0" smtClean="0"/>
          </a:p>
          <a:p>
            <a:r>
              <a:rPr lang="en-US" dirty="0" smtClean="0"/>
              <a:t>Competitive Summer Intensive </a:t>
            </a:r>
            <a:r>
              <a:rPr lang="en-US" dirty="0" smtClean="0"/>
              <a:t>Programs at University of Pennsylvania and University of Notre Dame, and paid internship opportunities at global asset management firms.</a:t>
            </a:r>
            <a:endParaRPr lang="en-US" dirty="0" smtClean="0"/>
          </a:p>
          <a:p>
            <a:r>
              <a:rPr lang="en-US" dirty="0" smtClean="0"/>
              <a:t>Open to </a:t>
            </a:r>
            <a:r>
              <a:rPr lang="en-US" dirty="0" smtClean="0"/>
              <a:t>sophomore women ONLY!</a:t>
            </a:r>
            <a:endParaRPr lang="en-US" dirty="0"/>
          </a:p>
        </p:txBody>
      </p:sp>
      <p:pic>
        <p:nvPicPr>
          <p:cNvPr id="6" name="Picture 5"/>
          <p:cNvPicPr>
            <a:picLocks noChangeAspect="1"/>
          </p:cNvPicPr>
          <p:nvPr/>
        </p:nvPicPr>
        <p:blipFill>
          <a:blip r:embed="rId3"/>
          <a:stretch>
            <a:fillRect/>
          </a:stretch>
        </p:blipFill>
        <p:spPr>
          <a:xfrm>
            <a:off x="5560967" y="0"/>
            <a:ext cx="6457244" cy="2288593"/>
          </a:xfrm>
          <a:prstGeom prst="rect">
            <a:avLst/>
          </a:prstGeom>
        </p:spPr>
      </p:pic>
    </p:spTree>
    <p:extLst>
      <p:ext uri="{BB962C8B-B14F-4D97-AF65-F5344CB8AC3E}">
        <p14:creationId xmlns:p14="http://schemas.microsoft.com/office/powerpoint/2010/main" val="177090128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Women in Investment Management Initiative</a:t>
            </a:r>
            <a:endParaRPr lang="en-US" sz="5400" dirty="0"/>
          </a:p>
        </p:txBody>
      </p:sp>
      <p:sp>
        <p:nvSpPr>
          <p:cNvPr id="3" name="Content Placeholder 2"/>
          <p:cNvSpPr>
            <a:spLocks noGrp="1"/>
          </p:cNvSpPr>
          <p:nvPr>
            <p:ph sz="half" idx="1"/>
          </p:nvPr>
        </p:nvSpPr>
        <p:spPr>
          <a:xfrm>
            <a:off x="575124" y="2191767"/>
            <a:ext cx="5576711" cy="4351338"/>
          </a:xfrm>
        </p:spPr>
        <p:txBody>
          <a:bodyPr>
            <a:normAutofit/>
          </a:bodyPr>
          <a:lstStyle/>
          <a:p>
            <a:r>
              <a:rPr lang="en-US" dirty="0" smtClean="0"/>
              <a:t>From the CFA Institute, “</a:t>
            </a:r>
            <a:r>
              <a:rPr lang="en-US" dirty="0"/>
              <a:t>This initiative aims to improve investor outcomes by encouraging gender diversity in the investment management </a:t>
            </a:r>
            <a:r>
              <a:rPr lang="en-US" dirty="0" smtClean="0"/>
              <a:t>profession” – </a:t>
            </a:r>
            <a:r>
              <a:rPr lang="en-US" dirty="0" err="1" smtClean="0"/>
              <a:t>www.cfainstitute.org</a:t>
            </a:r>
            <a:endParaRPr lang="en-US" dirty="0" smtClean="0"/>
          </a:p>
          <a:p>
            <a:r>
              <a:rPr lang="en-US" dirty="0" smtClean="0"/>
              <a:t>Women In Investment Management Network: connect with peers, share articles, join the conversation</a:t>
            </a:r>
          </a:p>
          <a:p>
            <a:r>
              <a:rPr lang="en-US" dirty="0" smtClean="0"/>
              <a:t>CFA Program Women’s Scholarships are available!</a:t>
            </a:r>
          </a:p>
          <a:p>
            <a:endParaRPr lang="en-US" dirty="0"/>
          </a:p>
        </p:txBody>
      </p:sp>
      <p:pic>
        <p:nvPicPr>
          <p:cNvPr id="6" name="Content Placeholder 5"/>
          <p:cNvPicPr>
            <a:picLocks noGrp="1" noChangeAspect="1"/>
          </p:cNvPicPr>
          <p:nvPr>
            <p:ph sz="half" idx="2"/>
          </p:nvPr>
        </p:nvPicPr>
        <p:blipFill>
          <a:blip r:embed="rId2"/>
          <a:srcRect t="24539" b="24539"/>
          <a:stretch>
            <a:fillRect/>
          </a:stretch>
        </p:blipFill>
        <p:spPr>
          <a:xfrm>
            <a:off x="6887587" y="2235559"/>
            <a:ext cx="4226574" cy="3445098"/>
          </a:xfrm>
          <a:prstGeom prst="rect">
            <a:avLst/>
          </a:prstGeom>
        </p:spPr>
      </p:pic>
    </p:spTree>
    <p:extLst>
      <p:ext uri="{BB962C8B-B14F-4D97-AF65-F5344CB8AC3E}">
        <p14:creationId xmlns:p14="http://schemas.microsoft.com/office/powerpoint/2010/main" val="173212566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Young Women In Investment</a:t>
            </a:r>
            <a:endParaRPr lang="en-US" dirty="0"/>
          </a:p>
        </p:txBody>
      </p:sp>
      <p:sp>
        <p:nvSpPr>
          <p:cNvPr id="3" name="Content Placeholder 2"/>
          <p:cNvSpPr>
            <a:spLocks noGrp="1"/>
          </p:cNvSpPr>
          <p:nvPr>
            <p:ph idx="1"/>
          </p:nvPr>
        </p:nvSpPr>
        <p:spPr/>
        <p:txBody>
          <a:bodyPr/>
          <a:lstStyle/>
          <a:p>
            <a:r>
              <a:rPr lang="en-US" dirty="0" smtClean="0"/>
              <a:t>New in 2018 from the CFA Institute, YWII is “an </a:t>
            </a:r>
            <a:r>
              <a:rPr lang="en-US" dirty="0"/>
              <a:t>initiative to create awareness about, instill interest in and enable women to view the investment management industry as a viable long-term career </a:t>
            </a:r>
            <a:r>
              <a:rPr lang="en-US" dirty="0" smtClean="0"/>
              <a:t>option” </a:t>
            </a:r>
            <a:r>
              <a:rPr lang="en-US" dirty="0" smtClean="0"/>
              <a:t> </a:t>
            </a:r>
            <a:r>
              <a:rPr lang="en-US" dirty="0" err="1" smtClean="0"/>
              <a:t>www.empoweringyoungwomen.cfa</a:t>
            </a:r>
            <a:endParaRPr lang="en-US" dirty="0" smtClean="0"/>
          </a:p>
          <a:p>
            <a:r>
              <a:rPr lang="en-US" dirty="0" smtClean="0"/>
              <a:t>Competitive Summer Boot Camp Program in India (expanding ex-India in 2020)</a:t>
            </a:r>
          </a:p>
          <a:p>
            <a:endParaRPr lang="en-US" dirty="0" smtClean="0"/>
          </a:p>
          <a:p>
            <a:endParaRPr lang="en-US" dirty="0"/>
          </a:p>
        </p:txBody>
      </p:sp>
      <p:pic>
        <p:nvPicPr>
          <p:cNvPr id="5" name="Picture 4"/>
          <p:cNvPicPr>
            <a:picLocks noChangeAspect="1"/>
          </p:cNvPicPr>
          <p:nvPr/>
        </p:nvPicPr>
        <p:blipFill>
          <a:blip r:embed="rId2"/>
          <a:stretch>
            <a:fillRect/>
          </a:stretch>
        </p:blipFill>
        <p:spPr>
          <a:xfrm>
            <a:off x="3920067" y="4135967"/>
            <a:ext cx="4351866" cy="2175933"/>
          </a:xfrm>
          <a:prstGeom prst="rect">
            <a:avLst/>
          </a:prstGeom>
        </p:spPr>
      </p:pic>
    </p:spTree>
    <p:extLst>
      <p:ext uri="{BB962C8B-B14F-4D97-AF65-F5344CB8AC3E}">
        <p14:creationId xmlns:p14="http://schemas.microsoft.com/office/powerpoint/2010/main" val="339826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Additional Questions?</a:t>
            </a:r>
            <a:endParaRPr lang="en-US" sz="6000" dirty="0"/>
          </a:p>
        </p:txBody>
      </p:sp>
      <p:sp>
        <p:nvSpPr>
          <p:cNvPr id="3" name="Content Placeholder 2"/>
          <p:cNvSpPr>
            <a:spLocks noGrp="1"/>
          </p:cNvSpPr>
          <p:nvPr>
            <p:ph idx="1"/>
          </p:nvPr>
        </p:nvSpPr>
        <p:spPr/>
        <p:txBody>
          <a:bodyPr>
            <a:normAutofit/>
          </a:bodyPr>
          <a:lstStyle/>
          <a:p>
            <a:pPr marL="0" indent="0" algn="ctr">
              <a:buNone/>
            </a:pPr>
            <a:r>
              <a:rPr lang="en-US" sz="3400" dirty="0" smtClean="0"/>
              <a:t>Contact: Kurtay Ogunc, PhD, MBA, MApStat</a:t>
            </a:r>
          </a:p>
          <a:p>
            <a:pPr marL="0" indent="0" algn="ctr">
              <a:buNone/>
            </a:pPr>
            <a:r>
              <a:rPr lang="en-US" sz="3400" dirty="0" smtClean="0"/>
              <a:t>Email: financeadvisor@lsu.edu</a:t>
            </a:r>
          </a:p>
          <a:p>
            <a:pPr marL="0" indent="0" algn="ctr">
              <a:buNone/>
            </a:pPr>
            <a:r>
              <a:rPr lang="en-US" sz="3400" dirty="0" smtClean="0"/>
              <a:t>Office: 2904 Business Education </a:t>
            </a:r>
            <a:r>
              <a:rPr lang="en-US" sz="3400" dirty="0" smtClean="0"/>
              <a:t>Complex</a:t>
            </a:r>
          </a:p>
          <a:p>
            <a:pPr marL="0" indent="0" algn="ctr">
              <a:buNone/>
            </a:pPr>
            <a:r>
              <a:rPr lang="en-US" sz="3400" dirty="0" smtClean="0"/>
              <a:t>Louisiana State University</a:t>
            </a:r>
            <a:endParaRPr lang="en-US" sz="3400" dirty="0"/>
          </a:p>
        </p:txBody>
      </p:sp>
      <p:pic>
        <p:nvPicPr>
          <p:cNvPr id="5" name="Picture 4"/>
          <p:cNvPicPr>
            <a:picLocks noChangeAspect="1"/>
          </p:cNvPicPr>
          <p:nvPr/>
        </p:nvPicPr>
        <p:blipFill>
          <a:blip r:embed="rId2"/>
          <a:stretch>
            <a:fillRect/>
          </a:stretch>
        </p:blipFill>
        <p:spPr>
          <a:xfrm>
            <a:off x="4260276" y="4898871"/>
            <a:ext cx="3222252" cy="1959129"/>
          </a:xfrm>
          <a:prstGeom prst="rect">
            <a:avLst/>
          </a:prstGeom>
        </p:spPr>
      </p:pic>
    </p:spTree>
    <p:extLst>
      <p:ext uri="{BB962C8B-B14F-4D97-AF65-F5344CB8AC3E}">
        <p14:creationId xmlns:p14="http://schemas.microsoft.com/office/powerpoint/2010/main" val="197742927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is Unique about the Program?</a:t>
            </a:r>
            <a:endParaRPr lang="en-US" sz="4000" dirty="0"/>
          </a:p>
        </p:txBody>
      </p:sp>
      <p:sp>
        <p:nvSpPr>
          <p:cNvPr id="3" name="Content Placeholder 2"/>
          <p:cNvSpPr>
            <a:spLocks noGrp="1"/>
          </p:cNvSpPr>
          <p:nvPr>
            <p:ph idx="1"/>
          </p:nvPr>
        </p:nvSpPr>
        <p:spPr/>
        <p:txBody>
          <a:bodyPr>
            <a:normAutofit/>
          </a:bodyPr>
          <a:lstStyle/>
          <a:p>
            <a:pPr marL="0" indent="0">
              <a:buNone/>
            </a:pPr>
            <a:r>
              <a:rPr lang="en-US" sz="2200" dirty="0"/>
              <a:t>This program is designed to prepare students for </a:t>
            </a:r>
            <a:r>
              <a:rPr lang="en-US" sz="2200" b="1" dirty="0"/>
              <a:t>ASSET MANAGEMENT</a:t>
            </a:r>
            <a:r>
              <a:rPr lang="en-US" sz="2200" dirty="0"/>
              <a:t>, which is a mathematically and statistically intensive field within finance. Quantitative analysts, who build models to find patterns in financial markets, are called “quants.” Students may ultimately seek employment with asset management firms such as mutual funds, hedge funds, and ETF providers. In addition, there will be opportunities in quantitative research departments at major financial institutions.</a:t>
            </a:r>
          </a:p>
        </p:txBody>
      </p:sp>
      <p:pic>
        <p:nvPicPr>
          <p:cNvPr id="4" name="Picture 3"/>
          <p:cNvPicPr>
            <a:picLocks noChangeAspect="1"/>
          </p:cNvPicPr>
          <p:nvPr/>
        </p:nvPicPr>
        <p:blipFill>
          <a:blip r:embed="rId2"/>
          <a:stretch>
            <a:fillRect/>
          </a:stretch>
        </p:blipFill>
        <p:spPr>
          <a:xfrm>
            <a:off x="5838969" y="4112512"/>
            <a:ext cx="4338442" cy="2552025"/>
          </a:xfrm>
          <a:prstGeom prst="rect">
            <a:avLst/>
          </a:prstGeom>
        </p:spPr>
      </p:pic>
    </p:spTree>
    <p:extLst>
      <p:ext uri="{BB962C8B-B14F-4D97-AF65-F5344CB8AC3E}">
        <p14:creationId xmlns:p14="http://schemas.microsoft.com/office/powerpoint/2010/main" val="1704066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smtClean="0"/>
              <a:t>What is a Financial Market?</a:t>
            </a:r>
            <a:endParaRPr lang="en-US" dirty="0"/>
          </a:p>
        </p:txBody>
      </p:sp>
      <p:sp>
        <p:nvSpPr>
          <p:cNvPr id="14" name="Content Placeholder 13"/>
          <p:cNvSpPr>
            <a:spLocks noGrp="1"/>
          </p:cNvSpPr>
          <p:nvPr>
            <p:ph sz="half" idx="1"/>
          </p:nvPr>
        </p:nvSpPr>
        <p:spPr/>
        <p:txBody>
          <a:bodyPr>
            <a:normAutofit fontScale="77500" lnSpcReduction="20000"/>
          </a:bodyPr>
          <a:lstStyle/>
          <a:p>
            <a:pPr marL="0" indent="0">
              <a:buNone/>
            </a:pPr>
            <a:endParaRPr lang="en-US" dirty="0" smtClean="0"/>
          </a:p>
          <a:p>
            <a:pPr marL="0" indent="0">
              <a:buNone/>
            </a:pPr>
            <a:r>
              <a:rPr lang="en-US" sz="4000" dirty="0" smtClean="0"/>
              <a:t>“</a:t>
            </a:r>
            <a:r>
              <a:rPr lang="en-US" sz="4000" dirty="0" smtClean="0"/>
              <a:t>Any marketplace where buyers and sellers participate in the trade of assets such as equities, bonds, currencies, and derivatives.”</a:t>
            </a:r>
          </a:p>
          <a:p>
            <a:pPr marL="0" indent="0">
              <a:buNone/>
            </a:pPr>
            <a:r>
              <a:rPr lang="en-US" sz="4000" dirty="0" smtClean="0"/>
              <a:t> </a:t>
            </a:r>
            <a:r>
              <a:rPr lang="en-US" sz="4000" dirty="0" err="1" smtClean="0"/>
              <a:t>Investopedia</a:t>
            </a:r>
            <a:endParaRPr lang="en-US" sz="4000" dirty="0"/>
          </a:p>
          <a:p>
            <a:pPr marL="0" indent="0">
              <a:buNone/>
            </a:pPr>
            <a:endParaRPr lang="en-US" dirty="0"/>
          </a:p>
        </p:txBody>
      </p:sp>
      <p:pic>
        <p:nvPicPr>
          <p:cNvPr id="16" name="Content Placeholder 15"/>
          <p:cNvPicPr>
            <a:picLocks noGrp="1" noChangeAspect="1"/>
          </p:cNvPicPr>
          <p:nvPr>
            <p:ph sz="half" idx="2"/>
          </p:nvPr>
        </p:nvPicPr>
        <p:blipFill>
          <a:blip r:embed="rId2"/>
          <a:stretch>
            <a:fillRect/>
          </a:stretch>
        </p:blipFill>
        <p:spPr>
          <a:xfrm>
            <a:off x="6372733" y="1984267"/>
            <a:ext cx="4203066" cy="4212427"/>
          </a:xfrm>
          <a:prstGeom prst="rect">
            <a:avLst/>
          </a:prstGeom>
        </p:spPr>
      </p:pic>
    </p:spTree>
    <p:extLst>
      <p:ext uri="{BB962C8B-B14F-4D97-AF65-F5344CB8AC3E}">
        <p14:creationId xmlns:p14="http://schemas.microsoft.com/office/powerpoint/2010/main" val="31998316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 “Fund”?</a:t>
            </a:r>
            <a:endParaRPr lang="en-US" dirty="0"/>
          </a:p>
        </p:txBody>
      </p:sp>
      <p:sp>
        <p:nvSpPr>
          <p:cNvPr id="6" name="Content Placeholder 5"/>
          <p:cNvSpPr>
            <a:spLocks noGrp="1"/>
          </p:cNvSpPr>
          <p:nvPr>
            <p:ph idx="1"/>
          </p:nvPr>
        </p:nvSpPr>
        <p:spPr/>
        <p:txBody>
          <a:bodyPr>
            <a:normAutofit/>
          </a:bodyPr>
          <a:lstStyle/>
          <a:p>
            <a:pPr marL="0" indent="0">
              <a:buNone/>
            </a:pPr>
            <a:r>
              <a:rPr lang="en-US" dirty="0" smtClean="0"/>
              <a:t>“A source of money that is allocated for a specific purpose…Investors can place money in different types of funds with the goal of earning money. </a:t>
            </a:r>
          </a:p>
          <a:p>
            <a:pPr marL="0" indent="0">
              <a:buNone/>
            </a:pPr>
            <a:r>
              <a:rPr lang="en-US" dirty="0" smtClean="0"/>
              <a:t>Examples include mutual funds, which gather money from numerous investors and invest it in a diversified portfolio of assets, and hedge funds, which invest the assets of high-net-worth individuals in a way that is designed to earn above-market </a:t>
            </a:r>
            <a:r>
              <a:rPr lang="en-US" dirty="0" smtClean="0"/>
              <a:t>returns.”</a:t>
            </a:r>
            <a:endParaRPr lang="en-US" dirty="0" smtClean="0"/>
          </a:p>
          <a:p>
            <a:pPr marL="0" indent="0">
              <a:buNone/>
            </a:pPr>
            <a:r>
              <a:rPr lang="en-US" dirty="0" err="1" smtClean="0"/>
              <a:t>Investopedia</a:t>
            </a:r>
            <a:endParaRPr lang="en-US" dirty="0"/>
          </a:p>
        </p:txBody>
      </p:sp>
      <p:pic>
        <p:nvPicPr>
          <p:cNvPr id="8" name="Picture 7"/>
          <p:cNvPicPr>
            <a:picLocks noChangeAspect="1"/>
          </p:cNvPicPr>
          <p:nvPr/>
        </p:nvPicPr>
        <p:blipFill>
          <a:blip r:embed="rId2"/>
          <a:stretch>
            <a:fillRect/>
          </a:stretch>
        </p:blipFill>
        <p:spPr>
          <a:xfrm>
            <a:off x="6805531" y="4455425"/>
            <a:ext cx="3632975" cy="2034466"/>
          </a:xfrm>
          <a:prstGeom prst="rect">
            <a:avLst/>
          </a:prstGeom>
        </p:spPr>
      </p:pic>
    </p:spTree>
    <p:extLst>
      <p:ext uri="{BB962C8B-B14F-4D97-AF65-F5344CB8AC3E}">
        <p14:creationId xmlns:p14="http://schemas.microsoft.com/office/powerpoint/2010/main" val="192697515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0146" y="1956245"/>
            <a:ext cx="9052607" cy="4327864"/>
          </a:xfrm>
          <a:prstGeom prst="rect">
            <a:avLst/>
          </a:prstGeom>
        </p:spPr>
      </p:pic>
      <p:sp>
        <p:nvSpPr>
          <p:cNvPr id="3" name="Rectangle 2"/>
          <p:cNvSpPr/>
          <p:nvPr/>
        </p:nvSpPr>
        <p:spPr>
          <a:xfrm>
            <a:off x="6933350" y="2723176"/>
            <a:ext cx="3203529" cy="142171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p:txBody>
          <a:bodyPr/>
          <a:lstStyle/>
          <a:p>
            <a:r>
              <a:rPr lang="en-US" sz="4000" dirty="0" smtClean="0"/>
              <a:t>Why study Math + Asset Management? JOBS!</a:t>
            </a:r>
            <a:endParaRPr lang="en-US" sz="4000" dirty="0"/>
          </a:p>
        </p:txBody>
      </p:sp>
    </p:spTree>
    <p:extLst>
      <p:ext uri="{BB962C8B-B14F-4D97-AF65-F5344CB8AC3E}">
        <p14:creationId xmlns:p14="http://schemas.microsoft.com/office/powerpoint/2010/main" val="16956781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3249" y="461451"/>
            <a:ext cx="4086956" cy="6195825"/>
          </a:xfrm>
          <a:prstGeom prst="rect">
            <a:avLst/>
          </a:prstGeom>
        </p:spPr>
      </p:pic>
      <p:sp>
        <p:nvSpPr>
          <p:cNvPr id="13" name="TextBox 12"/>
          <p:cNvSpPr txBox="1"/>
          <p:nvPr/>
        </p:nvSpPr>
        <p:spPr>
          <a:xfrm>
            <a:off x="6300440" y="1481871"/>
            <a:ext cx="5140712" cy="4154984"/>
          </a:xfrm>
          <a:prstGeom prst="rect">
            <a:avLst/>
          </a:prstGeom>
          <a:noFill/>
        </p:spPr>
        <p:txBody>
          <a:bodyPr wrap="square" rtlCol="0">
            <a:spAutoFit/>
          </a:bodyPr>
          <a:lstStyle/>
          <a:p>
            <a:pPr algn="ctr"/>
            <a:r>
              <a:rPr lang="en-US" sz="4400" dirty="0" smtClean="0"/>
              <a:t>EIGHT</a:t>
            </a:r>
            <a:r>
              <a:rPr lang="en-US" sz="4400" dirty="0"/>
              <a:t> </a:t>
            </a:r>
            <a:r>
              <a:rPr lang="en-US" sz="4400" dirty="0" smtClean="0"/>
              <a:t>out of Business Insider’s ten highest-paying jobs for “math geeks” are related to Asset </a:t>
            </a:r>
            <a:r>
              <a:rPr lang="en-US" sz="4400" dirty="0"/>
              <a:t>M</a:t>
            </a:r>
            <a:r>
              <a:rPr lang="en-US" sz="4400" dirty="0" smtClean="0"/>
              <a:t>anagement!</a:t>
            </a:r>
            <a:endParaRPr lang="en-US" sz="4400" dirty="0"/>
          </a:p>
        </p:txBody>
      </p:sp>
      <p:sp>
        <p:nvSpPr>
          <p:cNvPr id="14" name="5-Point Star 13"/>
          <p:cNvSpPr/>
          <p:nvPr/>
        </p:nvSpPr>
        <p:spPr>
          <a:xfrm>
            <a:off x="5016224" y="2105723"/>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5-Point Star 14"/>
          <p:cNvSpPr/>
          <p:nvPr/>
        </p:nvSpPr>
        <p:spPr>
          <a:xfrm>
            <a:off x="5022712" y="2540621"/>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5-Point Star 15"/>
          <p:cNvSpPr/>
          <p:nvPr/>
        </p:nvSpPr>
        <p:spPr>
          <a:xfrm>
            <a:off x="5023658" y="2981094"/>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5-Point Star 16"/>
          <p:cNvSpPr/>
          <p:nvPr/>
        </p:nvSpPr>
        <p:spPr>
          <a:xfrm>
            <a:off x="5022712" y="3421567"/>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5-Point Star 17"/>
          <p:cNvSpPr/>
          <p:nvPr/>
        </p:nvSpPr>
        <p:spPr>
          <a:xfrm>
            <a:off x="5014366" y="3862040"/>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5-Point Star 18"/>
          <p:cNvSpPr/>
          <p:nvPr/>
        </p:nvSpPr>
        <p:spPr>
          <a:xfrm>
            <a:off x="5008790" y="4661210"/>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5-Point Star 19"/>
          <p:cNvSpPr/>
          <p:nvPr/>
        </p:nvSpPr>
        <p:spPr>
          <a:xfrm>
            <a:off x="5010648" y="5060795"/>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5-Point Star 20"/>
          <p:cNvSpPr/>
          <p:nvPr/>
        </p:nvSpPr>
        <p:spPr>
          <a:xfrm>
            <a:off x="5008791" y="5460380"/>
            <a:ext cx="367990" cy="323385"/>
          </a:xfrm>
          <a:prstGeom prst="star5">
            <a:avLst/>
          </a:prstGeom>
          <a:solidFill>
            <a:srgbClr val="FFFF0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76582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21151" y="223024"/>
            <a:ext cx="5174166" cy="6467707"/>
          </a:xfrm>
          <a:prstGeom prst="rect">
            <a:avLst/>
          </a:prstGeom>
        </p:spPr>
      </p:pic>
      <p:sp>
        <p:nvSpPr>
          <p:cNvPr id="3" name="Rectangle 2"/>
          <p:cNvSpPr/>
          <p:nvPr/>
        </p:nvSpPr>
        <p:spPr>
          <a:xfrm>
            <a:off x="3590693" y="2430967"/>
            <a:ext cx="5609063" cy="57986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5859089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Asset Management Career: Three Paths</a:t>
            </a:r>
            <a:endParaRPr lang="en-US" dirty="0"/>
          </a:p>
        </p:txBody>
      </p:sp>
      <p:sp>
        <p:nvSpPr>
          <p:cNvPr id="3" name="Content Placeholder 2"/>
          <p:cNvSpPr>
            <a:spLocks noGrp="1"/>
          </p:cNvSpPr>
          <p:nvPr>
            <p:ph idx="1"/>
          </p:nvPr>
        </p:nvSpPr>
        <p:spPr>
          <a:xfrm>
            <a:off x="838200" y="1881381"/>
            <a:ext cx="10515600" cy="4351338"/>
          </a:xfrm>
        </p:spPr>
        <p:txBody>
          <a:bodyPr>
            <a:normAutofit/>
          </a:bodyPr>
          <a:lstStyle/>
          <a:p>
            <a:pPr marL="0" indent="0">
              <a:buNone/>
            </a:pPr>
            <a:endParaRPr lang="en-US" sz="3200" dirty="0"/>
          </a:p>
          <a:p>
            <a:r>
              <a:rPr lang="en-US" sz="3200" dirty="0" smtClean="0"/>
              <a:t>Fund Management</a:t>
            </a:r>
          </a:p>
          <a:p>
            <a:r>
              <a:rPr lang="en-US" sz="3200" dirty="0" smtClean="0"/>
              <a:t>Research</a:t>
            </a:r>
          </a:p>
          <a:p>
            <a:r>
              <a:rPr lang="en-US" sz="3200" dirty="0" smtClean="0"/>
              <a:t>Marketing</a:t>
            </a:r>
            <a:endParaRPr lang="en-US" sz="3200" dirty="0"/>
          </a:p>
        </p:txBody>
      </p:sp>
      <p:pic>
        <p:nvPicPr>
          <p:cNvPr id="5" name="Picture 4"/>
          <p:cNvPicPr>
            <a:picLocks noChangeAspect="1"/>
          </p:cNvPicPr>
          <p:nvPr/>
        </p:nvPicPr>
        <p:blipFill>
          <a:blip r:embed="rId2"/>
          <a:stretch>
            <a:fillRect/>
          </a:stretch>
        </p:blipFill>
        <p:spPr>
          <a:xfrm>
            <a:off x="5022675" y="2298125"/>
            <a:ext cx="6253028" cy="3512215"/>
          </a:xfrm>
          <a:prstGeom prst="rect">
            <a:avLst/>
          </a:prstGeom>
        </p:spPr>
      </p:pic>
    </p:spTree>
    <p:extLst>
      <p:ext uri="{BB962C8B-B14F-4D97-AF65-F5344CB8AC3E}">
        <p14:creationId xmlns:p14="http://schemas.microsoft.com/office/powerpoint/2010/main" val="32334162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 Management</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Job Title</a:t>
            </a:r>
            <a:r>
              <a:rPr lang="en-US" dirty="0" smtClean="0"/>
              <a:t>: </a:t>
            </a:r>
            <a:r>
              <a:rPr lang="en-US" dirty="0" smtClean="0"/>
              <a:t>Portfolio Manager</a:t>
            </a:r>
          </a:p>
          <a:p>
            <a:pPr lvl="1"/>
            <a:r>
              <a:rPr lang="en-US" sz="2600" dirty="0" smtClean="0"/>
              <a:t>Make strategic decisions to determine the composition of one or more funds</a:t>
            </a:r>
          </a:p>
          <a:p>
            <a:pPr lvl="1"/>
            <a:r>
              <a:rPr lang="en-US" sz="2600" dirty="0" smtClean="0"/>
              <a:t>Fast-paced, requires strong multitasking and analytical thinking skills, high energy, high stress, work with a team</a:t>
            </a:r>
          </a:p>
          <a:p>
            <a:pPr lvl="1"/>
            <a:r>
              <a:rPr lang="en-US" sz="2600" dirty="0" smtClean="0"/>
              <a:t> Compensation: $1,000,000+ (the sky is the limit!)</a:t>
            </a:r>
          </a:p>
          <a:p>
            <a:pPr lvl="1"/>
            <a:endParaRPr lang="en-US" dirty="0" smtClean="0"/>
          </a:p>
          <a:p>
            <a:pPr lvl="1"/>
            <a:endParaRPr lang="en-US" dirty="0"/>
          </a:p>
        </p:txBody>
      </p:sp>
      <p:pic>
        <p:nvPicPr>
          <p:cNvPr id="4" name="Picture 3"/>
          <p:cNvPicPr>
            <a:picLocks noChangeAspect="1"/>
          </p:cNvPicPr>
          <p:nvPr/>
        </p:nvPicPr>
        <p:blipFill>
          <a:blip r:embed="rId2"/>
          <a:stretch>
            <a:fillRect/>
          </a:stretch>
        </p:blipFill>
        <p:spPr>
          <a:xfrm>
            <a:off x="8369131" y="4725228"/>
            <a:ext cx="3163572" cy="1649771"/>
          </a:xfrm>
          <a:prstGeom prst="rect">
            <a:avLst/>
          </a:prstGeom>
        </p:spPr>
      </p:pic>
      <p:pic>
        <p:nvPicPr>
          <p:cNvPr id="5" name="Picture 4"/>
          <p:cNvPicPr>
            <a:picLocks noChangeAspect="1"/>
          </p:cNvPicPr>
          <p:nvPr/>
        </p:nvPicPr>
        <p:blipFill>
          <a:blip r:embed="rId3"/>
          <a:stretch>
            <a:fillRect/>
          </a:stretch>
        </p:blipFill>
        <p:spPr>
          <a:xfrm>
            <a:off x="400441" y="4768831"/>
            <a:ext cx="3213096" cy="1606548"/>
          </a:xfrm>
          <a:prstGeom prst="rect">
            <a:avLst/>
          </a:prstGeom>
        </p:spPr>
      </p:pic>
    </p:spTree>
    <p:extLst>
      <p:ext uri="{BB962C8B-B14F-4D97-AF65-F5344CB8AC3E}">
        <p14:creationId xmlns:p14="http://schemas.microsoft.com/office/powerpoint/2010/main" val="201321223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Orbit">
      <a:dk1>
        <a:srgbClr val="000000"/>
      </a:dk1>
      <a:lt1>
        <a:srgbClr val="FFFFFF"/>
      </a:lt1>
      <a:dk2>
        <a:srgbClr val="7C9BA5"/>
      </a:dk2>
      <a:lt2>
        <a:srgbClr val="C1D0CA"/>
      </a:lt2>
      <a:accent1>
        <a:srgbClr val="F2D908"/>
      </a:accent1>
      <a:accent2>
        <a:srgbClr val="9DE61E"/>
      </a:accent2>
      <a:accent3>
        <a:srgbClr val="0D8BE6"/>
      </a:accent3>
      <a:accent4>
        <a:srgbClr val="C61B1B"/>
      </a:accent4>
      <a:accent5>
        <a:srgbClr val="E26F08"/>
      </a:accent5>
      <a:accent6>
        <a:srgbClr val="8D35D1"/>
      </a:accent6>
      <a:hlink>
        <a:srgbClr val="ECBF0B"/>
      </a:hlink>
      <a:folHlink>
        <a:srgbClr val="F4E5A8"/>
      </a:folHlink>
    </a:clrScheme>
    <a:fontScheme name="Capital">
      <a:majorFont>
        <a:latin typeface="Calisto MT"/>
        <a:ea typeface=""/>
        <a:cs typeface=""/>
        <a:font script="Jpan" typeface="ＭＳ 明朝"/>
        <a:font script="Hans" typeface="宋体"/>
        <a:font script="Hant" typeface="新細明體"/>
      </a:majorFont>
      <a:minorFont>
        <a:latin typeface="Calisto MT"/>
        <a:ea typeface=""/>
        <a:cs typeface=""/>
        <a:font script="Jpan" typeface="ＭＳ 明朝"/>
        <a:font script="Hans" typeface="宋体"/>
        <a:font script="Hant" typeface="新細明體"/>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217</TotalTime>
  <Words>624</Words>
  <Application>Microsoft Macintosh PowerPoint</Application>
  <PresentationFormat>Custom</PresentationFormat>
  <Paragraphs>51</Paragraphs>
  <Slides>15</Slides>
  <Notes>0</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Orbit</vt:lpstr>
      <vt:lpstr> Math and a Second Discipline: Finance Asset Management Track</vt:lpstr>
      <vt:lpstr>What is Unique about the Program?</vt:lpstr>
      <vt:lpstr>What is a Financial Market?</vt:lpstr>
      <vt:lpstr>What is a “Fund”?</vt:lpstr>
      <vt:lpstr>Why study Math + Asset Management? JOBS!</vt:lpstr>
      <vt:lpstr>PowerPoint Presentation</vt:lpstr>
      <vt:lpstr>PowerPoint Presentation</vt:lpstr>
      <vt:lpstr>An Asset Management Career: Three Paths</vt:lpstr>
      <vt:lpstr>Fund Management</vt:lpstr>
      <vt:lpstr>Research</vt:lpstr>
      <vt:lpstr>Marketing</vt:lpstr>
      <vt:lpstr>PowerPoint Presentation</vt:lpstr>
      <vt:lpstr>Women in Investment Management Initiative</vt:lpstr>
      <vt:lpstr>Young Women In Investment</vt:lpstr>
      <vt:lpstr>Additional Questions?</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 and a Second Discipline: Finance Asset Management Track</dc:title>
  <dc:subject/>
  <dc:creator>Jamie A Kurash</dc:creator>
  <cp:keywords/>
  <dc:description/>
  <cp:lastModifiedBy>Kurtay Ogunc</cp:lastModifiedBy>
  <cp:revision>33</cp:revision>
  <dcterms:created xsi:type="dcterms:W3CDTF">2019-01-24T23:03:24Z</dcterms:created>
  <dcterms:modified xsi:type="dcterms:W3CDTF">2019-01-25T03:44:53Z</dcterms:modified>
  <cp:category/>
</cp:coreProperties>
</file>